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7"/>
  </p:notesMasterIdLst>
  <p:sldIdLst>
    <p:sldId id="321" r:id="rId7"/>
    <p:sldId id="333" r:id="rId8"/>
    <p:sldId id="325" r:id="rId9"/>
    <p:sldId id="326" r:id="rId10"/>
    <p:sldId id="327" r:id="rId11"/>
    <p:sldId id="328" r:id="rId12"/>
    <p:sldId id="329" r:id="rId13"/>
    <p:sldId id="330" r:id="rId14"/>
    <p:sldId id="331" r:id="rId15"/>
    <p:sldId id="332" r:id="rId16"/>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6459" autoAdjust="0"/>
  </p:normalViewPr>
  <p:slideViewPr>
    <p:cSldViewPr snapToGrid="0">
      <p:cViewPr varScale="1">
        <p:scale>
          <a:sx n="108" d="100"/>
          <a:sy n="108" d="100"/>
        </p:scale>
        <p:origin x="634"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48BAC1-DA68-470D-90B5-CCEC19BBD5DA}"/>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2B4CC5A5-127F-4B2F-A957-5FC8C37EE2B1}"/>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69644598-5EF9-48EB-8EC8-9D45FF1DB93E}" type="datetimeFigureOut">
              <a:rPr lang="en-US"/>
              <a:pPr>
                <a:defRPr/>
              </a:pPr>
              <a:t>7/26/2017</a:t>
            </a:fld>
            <a:endParaRPr lang="en-US"/>
          </a:p>
        </p:txBody>
      </p:sp>
      <p:sp>
        <p:nvSpPr>
          <p:cNvPr id="4" name="Slide Image Placeholder 3">
            <a:extLst>
              <a:ext uri="{FF2B5EF4-FFF2-40B4-BE49-F238E27FC236}">
                <a16:creationId xmlns:a16="http://schemas.microsoft.com/office/drawing/2014/main" id="{99DF1F08-C1CC-4B0B-9627-5051A10585C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DCCBFF19-FB78-418A-BB21-B428997DB941}"/>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D4482BA-E180-483C-AE7D-766FAEB8A78F}"/>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B8576DB-57ED-41B9-82D5-6B3040D776B9}"/>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F09A9316-4620-4182-851A-3A046047C37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BFE0FCA-FB10-45AB-9ACC-E7AE3FF3D70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1E6F016-EBB1-471A-9A80-BD274857A9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17412" name="Footer Placeholder 3">
            <a:extLst>
              <a:ext uri="{FF2B5EF4-FFF2-40B4-BE49-F238E27FC236}">
                <a16:creationId xmlns:a16="http://schemas.microsoft.com/office/drawing/2014/main" id="{2DCC5F54-99CB-43CE-9EE5-6C0C99C5407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7413" name="Slide Number Placeholder 4">
            <a:extLst>
              <a:ext uri="{FF2B5EF4-FFF2-40B4-BE49-F238E27FC236}">
                <a16:creationId xmlns:a16="http://schemas.microsoft.com/office/drawing/2014/main" id="{D26A96A3-08B5-4527-AF90-B9CEF180E7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C138C48-D8B2-44EC-B061-3A05F297D389}"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3</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5EBC2CA-D541-4F15-AE20-61F873BE7E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2A9A7C1-61C1-4775-ACDC-D1F1C640F2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19460" name="Footer Placeholder 3">
            <a:extLst>
              <a:ext uri="{FF2B5EF4-FFF2-40B4-BE49-F238E27FC236}">
                <a16:creationId xmlns:a16="http://schemas.microsoft.com/office/drawing/2014/main" id="{383EE87B-EE77-4A8C-8DCA-1C37BED3533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9461" name="Slide Number Placeholder 4">
            <a:extLst>
              <a:ext uri="{FF2B5EF4-FFF2-40B4-BE49-F238E27FC236}">
                <a16:creationId xmlns:a16="http://schemas.microsoft.com/office/drawing/2014/main" id="{D5F9E5A6-E85A-460B-B161-75EABED0F1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79C6C78-947A-466F-83CB-EC1FCC877D28}"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4</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A2C971A-43B9-4E17-881F-DF041F8FFC0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855BCF1A-4C51-4A94-A1E9-4EA199E51D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21508" name="Footer Placeholder 3">
            <a:extLst>
              <a:ext uri="{FF2B5EF4-FFF2-40B4-BE49-F238E27FC236}">
                <a16:creationId xmlns:a16="http://schemas.microsoft.com/office/drawing/2014/main" id="{A03CD963-C678-4E65-A306-A92B8D596D2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1509" name="Slide Number Placeholder 4">
            <a:extLst>
              <a:ext uri="{FF2B5EF4-FFF2-40B4-BE49-F238E27FC236}">
                <a16:creationId xmlns:a16="http://schemas.microsoft.com/office/drawing/2014/main" id="{B87ED501-832F-4E7A-B5FB-DF8687288D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D5B75F5-9746-495F-9C78-33CE6860F5E5}"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5</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9267726-1F7D-4AB1-A41C-3511F1666D9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EE0D417-9EDB-4CE7-AB8A-5F89B3F318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dirty="0">
              <a:latin typeface="Times New Roman" panose="02020603050405020304" pitchFamily="18" charset="0"/>
            </a:endParaRPr>
          </a:p>
        </p:txBody>
      </p:sp>
      <p:sp>
        <p:nvSpPr>
          <p:cNvPr id="23556" name="Footer Placeholder 3">
            <a:extLst>
              <a:ext uri="{FF2B5EF4-FFF2-40B4-BE49-F238E27FC236}">
                <a16:creationId xmlns:a16="http://schemas.microsoft.com/office/drawing/2014/main" id="{51CA0588-BD35-47E3-AE2D-B6C6C64787B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3557" name="Slide Number Placeholder 4">
            <a:extLst>
              <a:ext uri="{FF2B5EF4-FFF2-40B4-BE49-F238E27FC236}">
                <a16:creationId xmlns:a16="http://schemas.microsoft.com/office/drawing/2014/main" id="{728ADB86-E566-465E-A183-6723949F47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25420B7-18E0-4CA1-9C4F-E75B3B4FF105}"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6</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FD86D258-6D9D-4212-837A-6E7C233A410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F95678F-88E9-43B7-B637-C41F0F6E3B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25604" name="Footer Placeholder 3">
            <a:extLst>
              <a:ext uri="{FF2B5EF4-FFF2-40B4-BE49-F238E27FC236}">
                <a16:creationId xmlns:a16="http://schemas.microsoft.com/office/drawing/2014/main" id="{FD2D8555-8031-458A-B5E8-ABA8031D9E0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5605" name="Slide Number Placeholder 4">
            <a:extLst>
              <a:ext uri="{FF2B5EF4-FFF2-40B4-BE49-F238E27FC236}">
                <a16:creationId xmlns:a16="http://schemas.microsoft.com/office/drawing/2014/main" id="{8B235A03-3630-4AEA-9A0A-002A3339E9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51E7064-C846-48EB-8199-B7E28944E2C4}"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7</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6B2410E9-713D-480C-A618-D0B80203625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DEC4BFA-A2B8-487B-A5AB-54B503EB11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27652" name="Footer Placeholder 3">
            <a:extLst>
              <a:ext uri="{FF2B5EF4-FFF2-40B4-BE49-F238E27FC236}">
                <a16:creationId xmlns:a16="http://schemas.microsoft.com/office/drawing/2014/main" id="{45774807-370F-4947-96DF-51E3C90C998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7653" name="Slide Number Placeholder 4">
            <a:extLst>
              <a:ext uri="{FF2B5EF4-FFF2-40B4-BE49-F238E27FC236}">
                <a16:creationId xmlns:a16="http://schemas.microsoft.com/office/drawing/2014/main" id="{40E0A272-0A5A-4670-8F07-E7A851D2B1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FEF3490-83CB-4E78-A504-26F641FA203C}"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8</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CBF16E8-9218-4509-88DD-EFC5CCC6799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41B9761-CCD1-435F-B86A-2AE26C22B6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29700" name="Footer Placeholder 3">
            <a:extLst>
              <a:ext uri="{FF2B5EF4-FFF2-40B4-BE49-F238E27FC236}">
                <a16:creationId xmlns:a16="http://schemas.microsoft.com/office/drawing/2014/main" id="{8E2DCF65-A1A0-4020-882C-F66FCA3B567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9701" name="Slide Number Placeholder 4">
            <a:extLst>
              <a:ext uri="{FF2B5EF4-FFF2-40B4-BE49-F238E27FC236}">
                <a16:creationId xmlns:a16="http://schemas.microsoft.com/office/drawing/2014/main" id="{EBDD69E1-7E52-4A23-BA67-57F1E82B69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2D0FC63-5447-4F0B-AE9A-236EBB92C84F}"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9</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555BDB5-3F13-4992-A623-848D853902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2C79448-BD30-4AA0-A5E6-5E286FBA9F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31748" name="Footer Placeholder 3">
            <a:extLst>
              <a:ext uri="{FF2B5EF4-FFF2-40B4-BE49-F238E27FC236}">
                <a16:creationId xmlns:a16="http://schemas.microsoft.com/office/drawing/2014/main" id="{059768B2-85E7-4194-9337-8EE8424F932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1749" name="Slide Number Placeholder 4">
            <a:extLst>
              <a:ext uri="{FF2B5EF4-FFF2-40B4-BE49-F238E27FC236}">
                <a16:creationId xmlns:a16="http://schemas.microsoft.com/office/drawing/2014/main" id="{8F43E097-74C3-486A-BA01-768BDA8E3D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CBD7664-E2C3-49FD-B136-5FA52AED9386}" type="slidenum">
              <a:rPr lang="en-US" altLang="en-US">
                <a:latin typeface="Times New Roman" panose="02020603050405020304" pitchFamily="18" charset="0"/>
                <a:ea typeface="MS PGothic" panose="020B0600070205080204" pitchFamily="34" charset="-128"/>
              </a:rPr>
              <a:pPr eaLnBrk="0" fontAlgn="base" hangingPunct="0">
                <a:spcBef>
                  <a:spcPct val="0"/>
                </a:spcBef>
                <a:spcAft>
                  <a:spcPct val="0"/>
                </a:spcAft>
              </a:pPr>
              <a:t>10</a:t>
            </a:fld>
            <a:endParaRPr lang="en-US" altLang="en-US">
              <a:latin typeface="Times New Roman" panose="02020603050405020304" pitchFamily="18"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65B69B1-7D7F-47DD-8D56-C7C44B8839D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8A0220D-5B26-411C-B250-3B92F5F3EAB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3B2DC7D5-FB63-43C9-972E-BD8B322B809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6BCC9F3-ED6D-4F48-AED2-C66CBB45978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19502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CF08019-3522-4D6B-A1FA-E01745862D46}"/>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F73E7B8-13B6-4724-A621-75F8CBE41378}"/>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926C0A0-66F5-46A5-9EFA-13E7BC284920}"/>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157751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FAE99A6-C5D7-4101-9256-620F37AD83E9}"/>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  All rights reserved.</a:t>
            </a:r>
          </a:p>
        </p:txBody>
      </p:sp>
      <p:sp>
        <p:nvSpPr>
          <p:cNvPr id="5" name="Footer Placeholder 4">
            <a:extLst>
              <a:ext uri="{FF2B5EF4-FFF2-40B4-BE49-F238E27FC236}">
                <a16:creationId xmlns:a16="http://schemas.microsoft.com/office/drawing/2014/main" id="{94C64DC9-9960-4B0F-A6FB-320F19AE8E4D}"/>
              </a:ext>
            </a:extLst>
          </p:cNvPr>
          <p:cNvSpPr>
            <a:spLocks noGrp="1"/>
          </p:cNvSpPr>
          <p:nvPr>
            <p:ph type="ftr" sz="quarter" idx="11"/>
          </p:nvPr>
        </p:nvSpPr>
        <p:spPr>
          <a:xfrm>
            <a:off x="4165600" y="6248400"/>
            <a:ext cx="6096000" cy="457200"/>
          </a:xfrm>
          <a:prstGeom prst="rect">
            <a:avLst/>
          </a:prstGeom>
        </p:spPr>
        <p:txBody>
          <a:bodyPr/>
          <a:lstStyle>
            <a:lvl1pPr eaLnBrk="1" fontAlgn="auto" hangingPunct="1">
              <a:spcBef>
                <a:spcPts val="0"/>
              </a:spcBef>
              <a:spcAft>
                <a:spcPts val="0"/>
              </a:spcAft>
              <a:defRPr>
                <a:latin typeface="Arial" charset="0"/>
                <a:ea typeface="+mn-ea"/>
              </a:defRPr>
            </a:lvl1pPr>
          </a:lstStyle>
          <a:p>
            <a:pPr>
              <a:defRPr/>
            </a:pPr>
            <a:endParaRPr lang="en-US" altLang="en-US"/>
          </a:p>
        </p:txBody>
      </p:sp>
      <p:sp>
        <p:nvSpPr>
          <p:cNvPr id="6" name="Slide Number Placeholder 5">
            <a:extLst>
              <a:ext uri="{FF2B5EF4-FFF2-40B4-BE49-F238E27FC236}">
                <a16:creationId xmlns:a16="http://schemas.microsoft.com/office/drawing/2014/main" id="{4870F6C6-A940-4D49-B3C7-4602A1BA97FF}"/>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4AECDE6D-7A91-4ADE-B4A3-9C83EEB3B2EC}" type="slidenum">
              <a:rPr lang="en-US"/>
              <a:pPr>
                <a:defRPr/>
              </a:pPr>
              <a:t>‹#›</a:t>
            </a:fld>
            <a:endParaRPr lang="en-US"/>
          </a:p>
        </p:txBody>
      </p:sp>
    </p:spTree>
    <p:extLst>
      <p:ext uri="{BB962C8B-B14F-4D97-AF65-F5344CB8AC3E}">
        <p14:creationId xmlns:p14="http://schemas.microsoft.com/office/powerpoint/2010/main" val="126711790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66257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13103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2707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50881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135981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81539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376797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236407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8D5980-A9A1-4D71-A0BB-C1475D98F568}"/>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F1616D2C-1831-4F55-BC9E-6499D97ABD1C}"/>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A9AEC082-E93C-4640-93BD-510F015BA7E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362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1724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796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779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8724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10220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8518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6B94CD5-4243-4F3A-894C-183B66D2CE09}"/>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63435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3802889-A066-4DF3-8280-856FF7D4083C}"/>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89A2C0D-3756-478F-B48F-32030D605165}"/>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A4D200F-EC42-4D27-B379-1F0554DBB045}"/>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81371790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E566D1-E254-4A0C-AA67-EB5C1FA3AF8C}"/>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A1CEA20-ED57-4282-91D5-B8A33BB756E2}"/>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328C37-5947-4E4A-A0CC-3C70BA03BC87}"/>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765C3307-3404-493B-89FB-C4C2DCCD5BE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00B57572-BC7B-4143-9DA8-4D5EBF3C9B97}"/>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BA4CD034-33BA-434C-8984-B648B1EF2DEC}"/>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6369A683-587A-4213-84EA-4029945169CA}"/>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EBA2A99-0910-4CD5-B22D-BC675F0600E8}"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52992769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56F1BF-0251-4DFF-9D39-C8FB207FAFF6}"/>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Principles of Information Technology</a:t>
            </a:r>
          </a:p>
          <a:p>
            <a:pPr lvl="1" fontAlgn="auto">
              <a:spcAft>
                <a:spcPts val="0"/>
              </a:spcAft>
              <a:defRPr/>
            </a:pPr>
            <a:r>
              <a:rPr lang="en-US" dirty="0"/>
              <a:t>Introduction to Software and Information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E85D280-37F3-4D9D-9655-09BFEEC33655}"/>
              </a:ext>
            </a:extLst>
          </p:cNvPr>
          <p:cNvSpPr>
            <a:spLocks noGrp="1"/>
          </p:cNvSpPr>
          <p:nvPr>
            <p:ph type="title"/>
          </p:nvPr>
        </p:nvSpPr>
        <p:spPr/>
        <p:txBody>
          <a:bodyPr/>
          <a:lstStyle/>
          <a:p>
            <a:r>
              <a:rPr lang="en-US"/>
              <a:t>Information Systems</a:t>
            </a:r>
            <a:endParaRPr lang="en-US" dirty="0"/>
          </a:p>
        </p:txBody>
      </p:sp>
      <p:sp>
        <p:nvSpPr>
          <p:cNvPr id="30723" name="Content Placeholder 2">
            <a:extLst>
              <a:ext uri="{FF2B5EF4-FFF2-40B4-BE49-F238E27FC236}">
                <a16:creationId xmlns:a16="http://schemas.microsoft.com/office/drawing/2014/main" id="{05B29B2D-BE59-4EDE-B3E5-D28EF6F36521}"/>
              </a:ext>
            </a:extLst>
          </p:cNvPr>
          <p:cNvSpPr>
            <a:spLocks noGrp="1" noChangeArrowheads="1"/>
          </p:cNvSpPr>
          <p:nvPr>
            <p:ph sz="half" idx="1"/>
          </p:nvPr>
        </p:nvSpPr>
        <p:spPr/>
        <p:txBody>
          <a:bodyPr/>
          <a:lstStyle/>
          <a:p>
            <a:pPr marL="0" lvl="1" indent="0">
              <a:buNone/>
            </a:pPr>
            <a:r>
              <a:rPr lang="en-US" altLang="en-US" b="1" dirty="0"/>
              <a:t>Computer Language </a:t>
            </a:r>
            <a:r>
              <a:rPr lang="en-US" altLang="en-US" dirty="0"/>
              <a:t>is a formal language designed to communicate instructions to a computer</a:t>
            </a:r>
          </a:p>
          <a:p>
            <a:endParaRPr lang="en-US" altLang="en-US" dirty="0"/>
          </a:p>
          <a:p>
            <a:endParaRPr lang="en-US" altLang="en-US" dirty="0"/>
          </a:p>
        </p:txBody>
      </p:sp>
      <p:pic>
        <p:nvPicPr>
          <p:cNvPr id="30726" name="Picture 5" descr="CompLang2.bmp">
            <a:extLst>
              <a:ext uri="{FF2B5EF4-FFF2-40B4-BE49-F238E27FC236}">
                <a16:creationId xmlns:a16="http://schemas.microsoft.com/office/drawing/2014/main" id="{C0219EC9-2020-4110-BF56-19316563A2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75" y="2819400"/>
            <a:ext cx="420052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7CD1DB7-19D8-47D6-88AD-AC0AA5E3C04A}"/>
              </a:ext>
            </a:extLst>
          </p:cNvPr>
          <p:cNvSpPr>
            <a:spLocks noGrp="1"/>
          </p:cNvSpPr>
          <p:nvPr>
            <p:ph type="title"/>
          </p:nvPr>
        </p:nvSpPr>
        <p:spPr/>
        <p:txBody>
          <a:bodyPr/>
          <a:lstStyle/>
          <a:p>
            <a:r>
              <a:rPr lang="en-US"/>
              <a:t>Course Objectives</a:t>
            </a:r>
          </a:p>
        </p:txBody>
      </p:sp>
      <p:sp>
        <p:nvSpPr>
          <p:cNvPr id="16387" name="Content Placeholder 2">
            <a:extLst>
              <a:ext uri="{FF2B5EF4-FFF2-40B4-BE49-F238E27FC236}">
                <a16:creationId xmlns:a16="http://schemas.microsoft.com/office/drawing/2014/main" id="{0EFB048A-DBFA-49DD-890A-2C05B8E3D214}"/>
              </a:ext>
            </a:extLst>
          </p:cNvPr>
          <p:cNvSpPr>
            <a:spLocks noGrp="1" noChangeArrowheads="1"/>
          </p:cNvSpPr>
          <p:nvPr>
            <p:ph sz="half" idx="1"/>
          </p:nvPr>
        </p:nvSpPr>
        <p:spPr/>
        <p:txBody>
          <a:bodyPr/>
          <a:lstStyle/>
          <a:p>
            <a:pPr lvl="1"/>
            <a:r>
              <a:rPr lang="en-US" altLang="en-US" dirty="0"/>
              <a:t>Define terms associated with software and information systems</a:t>
            </a:r>
          </a:p>
          <a:p>
            <a:pPr lvl="1"/>
            <a:r>
              <a:rPr lang="en-US" altLang="en-US" dirty="0"/>
              <a:t>Identify how the terms relate and function</a:t>
            </a:r>
          </a:p>
          <a:p>
            <a:pPr lvl="1"/>
            <a:r>
              <a:rPr lang="en-US" altLang="en-US" dirty="0"/>
              <a:t>Demonstrate how software and information systems work together giving  instructions to computers</a:t>
            </a:r>
          </a:p>
        </p:txBody>
      </p:sp>
    </p:spTree>
  </p:cSld>
  <p:clrMapOvr>
    <a:masterClrMapping/>
  </p:clrMapOvr>
  <p:transition>
    <p:cut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6571B8D-47E2-44DD-8553-D9FF58498B4A}"/>
              </a:ext>
            </a:extLst>
          </p:cNvPr>
          <p:cNvSpPr>
            <a:spLocks noGrp="1"/>
          </p:cNvSpPr>
          <p:nvPr>
            <p:ph type="title"/>
          </p:nvPr>
        </p:nvSpPr>
        <p:spPr/>
        <p:txBody>
          <a:bodyPr/>
          <a:lstStyle/>
          <a:p>
            <a:r>
              <a:rPr lang="en-US"/>
              <a:t>Software</a:t>
            </a:r>
            <a:endParaRPr lang="en-US" dirty="0"/>
          </a:p>
        </p:txBody>
      </p:sp>
      <p:sp>
        <p:nvSpPr>
          <p:cNvPr id="18435" name="Content Placeholder 2">
            <a:extLst>
              <a:ext uri="{FF2B5EF4-FFF2-40B4-BE49-F238E27FC236}">
                <a16:creationId xmlns:a16="http://schemas.microsoft.com/office/drawing/2014/main" id="{40E33B2F-264F-484F-B36C-F5CE68C4DC9D}"/>
              </a:ext>
            </a:extLst>
          </p:cNvPr>
          <p:cNvSpPr>
            <a:spLocks noGrp="1" noChangeArrowheads="1"/>
          </p:cNvSpPr>
          <p:nvPr>
            <p:ph sz="half" idx="1"/>
          </p:nvPr>
        </p:nvSpPr>
        <p:spPr/>
        <p:txBody>
          <a:bodyPr/>
          <a:lstStyle/>
          <a:p>
            <a:r>
              <a:rPr lang="en-US" altLang="en-US" dirty="0"/>
              <a:t>Software is the complete set of programs, documentation and procedures associated with a computer system</a:t>
            </a:r>
          </a:p>
          <a:p>
            <a:pPr lvl="1"/>
            <a:r>
              <a:rPr lang="en-US" altLang="en-US" dirty="0"/>
              <a:t>System software controls integrate and manage the components of a computer system</a:t>
            </a:r>
          </a:p>
          <a:p>
            <a:pPr lvl="1"/>
            <a:r>
              <a:rPr lang="en-US" altLang="en-US" dirty="0"/>
              <a:t>Application software are programs used to perform specific tasks such as word processing, spreadsheets and presentation graphics</a:t>
            </a:r>
          </a:p>
        </p:txBody>
      </p:sp>
      <p:pic>
        <p:nvPicPr>
          <p:cNvPr id="18438" name="Picture 4" descr="C:\Documents and Settings\Sarah Smith\Local Settings\Temporary Internet Files\Content.IE5\VJEDSHP1\MC900431573[1].png">
            <a:extLst>
              <a:ext uri="{FF2B5EF4-FFF2-40B4-BE49-F238E27FC236}">
                <a16:creationId xmlns:a16="http://schemas.microsoft.com/office/drawing/2014/main" id="{BCBA0FFA-EC39-4DC0-A078-73DA79C96D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5720" y="4462818"/>
            <a:ext cx="1755775"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5724144-F5F5-4D55-BCD8-9BD14A475C81}"/>
              </a:ext>
            </a:extLst>
          </p:cNvPr>
          <p:cNvSpPr>
            <a:spLocks noGrp="1"/>
          </p:cNvSpPr>
          <p:nvPr>
            <p:ph type="title"/>
          </p:nvPr>
        </p:nvSpPr>
        <p:spPr/>
        <p:txBody>
          <a:bodyPr/>
          <a:lstStyle/>
          <a:p>
            <a:r>
              <a:rPr lang="en-US"/>
              <a:t>Information Systems</a:t>
            </a:r>
            <a:endParaRPr lang="en-US" dirty="0"/>
          </a:p>
        </p:txBody>
      </p:sp>
      <p:sp>
        <p:nvSpPr>
          <p:cNvPr id="20483" name="Content Placeholder 2">
            <a:extLst>
              <a:ext uri="{FF2B5EF4-FFF2-40B4-BE49-F238E27FC236}">
                <a16:creationId xmlns:a16="http://schemas.microsoft.com/office/drawing/2014/main" id="{EF4E0422-CF39-4199-A697-5043CCA4C763}"/>
              </a:ext>
            </a:extLst>
          </p:cNvPr>
          <p:cNvSpPr>
            <a:spLocks noGrp="1" noChangeArrowheads="1"/>
          </p:cNvSpPr>
          <p:nvPr>
            <p:ph sz="half" idx="1"/>
          </p:nvPr>
        </p:nvSpPr>
        <p:spPr/>
        <p:txBody>
          <a:bodyPr/>
          <a:lstStyle/>
          <a:p>
            <a:r>
              <a:rPr lang="en-US" altLang="en-US" b="1" dirty="0"/>
              <a:t>Information System </a:t>
            </a:r>
            <a:r>
              <a:rPr lang="en-US" altLang="en-US" dirty="0"/>
              <a:t>is a computer application that helps you create, control, store, locate and access data (information)</a:t>
            </a:r>
          </a:p>
          <a:p>
            <a:pPr lvl="1"/>
            <a:r>
              <a:rPr lang="en-US" altLang="en-US" dirty="0"/>
              <a:t>Ex. e-mail, grading programs, social networking websites, micro-blogging networks </a:t>
            </a:r>
          </a:p>
          <a:p>
            <a:pPr lvl="1"/>
            <a:r>
              <a:rPr lang="en-US" altLang="en-US" dirty="0"/>
              <a:t>Acts as an interface between people and technology</a:t>
            </a:r>
          </a:p>
          <a:p>
            <a:endParaRPr lang="en-US" altLang="en-US" dirty="0"/>
          </a:p>
          <a:p>
            <a:endParaRPr lang="en-US" altLang="en-US" dirty="0"/>
          </a:p>
        </p:txBody>
      </p:sp>
      <p:pic>
        <p:nvPicPr>
          <p:cNvPr id="20486" name="Picture 2" descr="C:\Documents and Settings\Sarah Smith\Local Settings\Temporary Internet Files\Content.IE5\VJEDSHP1\MC910216362[1].png">
            <a:extLst>
              <a:ext uri="{FF2B5EF4-FFF2-40B4-BE49-F238E27FC236}">
                <a16:creationId xmlns:a16="http://schemas.microsoft.com/office/drawing/2014/main" id="{301DD62D-C71C-4CF2-ADBA-9FEDBDA34A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697" y="4153287"/>
            <a:ext cx="2454275" cy="213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223B263-0987-4CE7-95F0-D28E568BC38D}"/>
              </a:ext>
            </a:extLst>
          </p:cNvPr>
          <p:cNvSpPr>
            <a:spLocks noGrp="1"/>
          </p:cNvSpPr>
          <p:nvPr>
            <p:ph type="title"/>
          </p:nvPr>
        </p:nvSpPr>
        <p:spPr/>
        <p:txBody>
          <a:bodyPr/>
          <a:lstStyle/>
          <a:p>
            <a:r>
              <a:rPr lang="en-US"/>
              <a:t>Information Systems</a:t>
            </a:r>
            <a:endParaRPr lang="en-US" dirty="0"/>
          </a:p>
        </p:txBody>
      </p:sp>
      <p:sp>
        <p:nvSpPr>
          <p:cNvPr id="22531" name="Content Placeholder 2">
            <a:extLst>
              <a:ext uri="{FF2B5EF4-FFF2-40B4-BE49-F238E27FC236}">
                <a16:creationId xmlns:a16="http://schemas.microsoft.com/office/drawing/2014/main" id="{3F05A836-CC7E-4D4F-9C00-ED76309F1027}"/>
              </a:ext>
            </a:extLst>
          </p:cNvPr>
          <p:cNvSpPr>
            <a:spLocks noGrp="1" noChangeArrowheads="1"/>
          </p:cNvSpPr>
          <p:nvPr>
            <p:ph sz="half" idx="1"/>
          </p:nvPr>
        </p:nvSpPr>
        <p:spPr>
          <a:xfrm>
            <a:off x="740664" y="1420420"/>
            <a:ext cx="11055750" cy="1341890"/>
          </a:xfrm>
        </p:spPr>
        <p:txBody>
          <a:bodyPr/>
          <a:lstStyle/>
          <a:p>
            <a:r>
              <a:rPr lang="en-US" altLang="en-US" b="1" dirty="0"/>
              <a:t>Compilers</a:t>
            </a:r>
            <a:r>
              <a:rPr lang="en-US" altLang="en-US" dirty="0"/>
              <a:t> is a translator that converts source code into instructions (object code) that the computer can understand so it can execute a specific function</a:t>
            </a:r>
          </a:p>
          <a:p>
            <a:endParaRPr lang="en-US" altLang="en-US" dirty="0"/>
          </a:p>
          <a:p>
            <a:endParaRPr lang="en-US" altLang="en-US" dirty="0"/>
          </a:p>
        </p:txBody>
      </p:sp>
      <p:grpSp>
        <p:nvGrpSpPr>
          <p:cNvPr id="22534" name="Group 38">
            <a:extLst>
              <a:ext uri="{FF2B5EF4-FFF2-40B4-BE49-F238E27FC236}">
                <a16:creationId xmlns:a16="http://schemas.microsoft.com/office/drawing/2014/main" id="{0CB5B3E2-0327-4EFE-8892-B59EEC2B1981}"/>
              </a:ext>
            </a:extLst>
          </p:cNvPr>
          <p:cNvGrpSpPr>
            <a:grpSpLocks/>
          </p:cNvGrpSpPr>
          <p:nvPr/>
        </p:nvGrpSpPr>
        <p:grpSpPr bwMode="auto">
          <a:xfrm>
            <a:off x="4416056" y="2899221"/>
            <a:ext cx="4742121" cy="3402342"/>
            <a:chOff x="4621756" y="3352800"/>
            <a:chExt cx="3684044" cy="2895600"/>
          </a:xfrm>
        </p:grpSpPr>
        <p:grpSp>
          <p:nvGrpSpPr>
            <p:cNvPr id="22535" name="Group 7">
              <a:extLst>
                <a:ext uri="{FF2B5EF4-FFF2-40B4-BE49-F238E27FC236}">
                  <a16:creationId xmlns:a16="http://schemas.microsoft.com/office/drawing/2014/main" id="{3DA72B47-4A11-4298-9AFD-2EC9A8537C34}"/>
                </a:ext>
              </a:extLst>
            </p:cNvPr>
            <p:cNvGrpSpPr>
              <a:grpSpLocks/>
            </p:cNvGrpSpPr>
            <p:nvPr/>
          </p:nvGrpSpPr>
          <p:grpSpPr bwMode="auto">
            <a:xfrm>
              <a:off x="4621756" y="3352800"/>
              <a:ext cx="685800" cy="685800"/>
              <a:chOff x="3173956" y="3276600"/>
              <a:chExt cx="685800" cy="685800"/>
            </a:xfrm>
          </p:grpSpPr>
          <p:sp>
            <p:nvSpPr>
              <p:cNvPr id="22566" name="Oval 5">
                <a:extLst>
                  <a:ext uri="{FF2B5EF4-FFF2-40B4-BE49-F238E27FC236}">
                    <a16:creationId xmlns:a16="http://schemas.microsoft.com/office/drawing/2014/main" id="{30464823-7C39-463F-BAB2-1F3500486C30}"/>
                  </a:ext>
                </a:extLst>
              </p:cNvPr>
              <p:cNvSpPr>
                <a:spLocks noChangeArrowheads="1"/>
              </p:cNvSpPr>
              <p:nvPr/>
            </p:nvSpPr>
            <p:spPr bwMode="auto">
              <a:xfrm>
                <a:off x="3200400" y="3276600"/>
                <a:ext cx="609600" cy="685800"/>
              </a:xfrm>
              <a:prstGeom prst="ellipse">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67" name="TextBox 6">
                <a:extLst>
                  <a:ext uri="{FF2B5EF4-FFF2-40B4-BE49-F238E27FC236}">
                    <a16:creationId xmlns:a16="http://schemas.microsoft.com/office/drawing/2014/main" id="{B01A605C-60A0-4C5C-92AC-93C32BECE17F}"/>
                  </a:ext>
                </a:extLst>
              </p:cNvPr>
              <p:cNvSpPr txBox="1">
                <a:spLocks noChangeArrowheads="1"/>
              </p:cNvSpPr>
              <p:nvPr/>
            </p:nvSpPr>
            <p:spPr bwMode="auto">
              <a:xfrm>
                <a:off x="3173956" y="3429000"/>
                <a:ext cx="685800" cy="34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a:solidFill>
                      <a:schemeClr val="bg1"/>
                    </a:solidFill>
                    <a:latin typeface="Open Sans"/>
                  </a:rPr>
                  <a:t>Source Code</a:t>
                </a:r>
              </a:p>
            </p:txBody>
          </p:sp>
        </p:grpSp>
        <p:grpSp>
          <p:nvGrpSpPr>
            <p:cNvPr id="22536" name="Group 8">
              <a:extLst>
                <a:ext uri="{FF2B5EF4-FFF2-40B4-BE49-F238E27FC236}">
                  <a16:creationId xmlns:a16="http://schemas.microsoft.com/office/drawing/2014/main" id="{6D5680CB-BC2A-42A6-B56A-B2E0B54295DD}"/>
                </a:ext>
              </a:extLst>
            </p:cNvPr>
            <p:cNvGrpSpPr>
              <a:grpSpLocks/>
            </p:cNvGrpSpPr>
            <p:nvPr/>
          </p:nvGrpSpPr>
          <p:grpSpPr bwMode="auto">
            <a:xfrm>
              <a:off x="5536156" y="3352800"/>
              <a:ext cx="685800" cy="685800"/>
              <a:chOff x="3173956" y="3276600"/>
              <a:chExt cx="685800" cy="685800"/>
            </a:xfrm>
          </p:grpSpPr>
          <p:sp>
            <p:nvSpPr>
              <p:cNvPr id="22564" name="Oval 9">
                <a:extLst>
                  <a:ext uri="{FF2B5EF4-FFF2-40B4-BE49-F238E27FC236}">
                    <a16:creationId xmlns:a16="http://schemas.microsoft.com/office/drawing/2014/main" id="{4DE18BE9-66F1-4D1B-B8D4-CCF80CDA58FF}"/>
                  </a:ext>
                </a:extLst>
              </p:cNvPr>
              <p:cNvSpPr>
                <a:spLocks noChangeArrowheads="1"/>
              </p:cNvSpPr>
              <p:nvPr/>
            </p:nvSpPr>
            <p:spPr bwMode="auto">
              <a:xfrm>
                <a:off x="3200400" y="3276600"/>
                <a:ext cx="609600" cy="685800"/>
              </a:xfrm>
              <a:prstGeom prst="ellipse">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65" name="TextBox 10">
                <a:extLst>
                  <a:ext uri="{FF2B5EF4-FFF2-40B4-BE49-F238E27FC236}">
                    <a16:creationId xmlns:a16="http://schemas.microsoft.com/office/drawing/2014/main" id="{0012D36E-4830-414C-BC20-64FFA5CDD745}"/>
                  </a:ext>
                </a:extLst>
              </p:cNvPr>
              <p:cNvSpPr txBox="1">
                <a:spLocks noChangeArrowheads="1"/>
              </p:cNvSpPr>
              <p:nvPr/>
            </p:nvSpPr>
            <p:spPr bwMode="auto">
              <a:xfrm>
                <a:off x="3173956" y="3429000"/>
                <a:ext cx="685800" cy="34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dirty="0">
                    <a:solidFill>
                      <a:schemeClr val="bg1"/>
                    </a:solidFill>
                    <a:latin typeface="Open Sans"/>
                  </a:rPr>
                  <a:t>Source Code</a:t>
                </a:r>
              </a:p>
            </p:txBody>
          </p:sp>
        </p:grpSp>
        <p:grpSp>
          <p:nvGrpSpPr>
            <p:cNvPr id="22537" name="Group 12">
              <a:extLst>
                <a:ext uri="{FF2B5EF4-FFF2-40B4-BE49-F238E27FC236}">
                  <a16:creationId xmlns:a16="http://schemas.microsoft.com/office/drawing/2014/main" id="{8E28EE4E-6158-4096-8CFC-A2CA9C222FFE}"/>
                </a:ext>
              </a:extLst>
            </p:cNvPr>
            <p:cNvGrpSpPr>
              <a:grpSpLocks/>
            </p:cNvGrpSpPr>
            <p:nvPr/>
          </p:nvGrpSpPr>
          <p:grpSpPr bwMode="auto">
            <a:xfrm>
              <a:off x="6450559" y="3352800"/>
              <a:ext cx="685800" cy="685800"/>
              <a:chOff x="3173959" y="3276600"/>
              <a:chExt cx="685800" cy="685800"/>
            </a:xfrm>
          </p:grpSpPr>
          <p:sp>
            <p:nvSpPr>
              <p:cNvPr id="22562" name="Oval 13">
                <a:extLst>
                  <a:ext uri="{FF2B5EF4-FFF2-40B4-BE49-F238E27FC236}">
                    <a16:creationId xmlns:a16="http://schemas.microsoft.com/office/drawing/2014/main" id="{B7530D29-E4C5-480D-8EA1-10B8CD485793}"/>
                  </a:ext>
                </a:extLst>
              </p:cNvPr>
              <p:cNvSpPr>
                <a:spLocks noChangeArrowheads="1"/>
              </p:cNvSpPr>
              <p:nvPr/>
            </p:nvSpPr>
            <p:spPr bwMode="auto">
              <a:xfrm>
                <a:off x="3200400" y="3276600"/>
                <a:ext cx="609600" cy="685800"/>
              </a:xfrm>
              <a:prstGeom prst="ellipse">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63" name="TextBox 14">
                <a:extLst>
                  <a:ext uri="{FF2B5EF4-FFF2-40B4-BE49-F238E27FC236}">
                    <a16:creationId xmlns:a16="http://schemas.microsoft.com/office/drawing/2014/main" id="{E2237F69-7040-42D1-A252-BD9461C78C89}"/>
                  </a:ext>
                </a:extLst>
              </p:cNvPr>
              <p:cNvSpPr txBox="1">
                <a:spLocks noChangeArrowheads="1"/>
              </p:cNvSpPr>
              <p:nvPr/>
            </p:nvSpPr>
            <p:spPr bwMode="auto">
              <a:xfrm>
                <a:off x="3173959" y="3429000"/>
                <a:ext cx="685800" cy="34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a:solidFill>
                      <a:schemeClr val="bg1"/>
                    </a:solidFill>
                    <a:latin typeface="Open Sans"/>
                  </a:rPr>
                  <a:t>Source Code</a:t>
                </a:r>
              </a:p>
            </p:txBody>
          </p:sp>
        </p:grpSp>
        <p:grpSp>
          <p:nvGrpSpPr>
            <p:cNvPr id="22538" name="Group 19">
              <a:extLst>
                <a:ext uri="{FF2B5EF4-FFF2-40B4-BE49-F238E27FC236}">
                  <a16:creationId xmlns:a16="http://schemas.microsoft.com/office/drawing/2014/main" id="{43BD938A-AFCB-470A-B695-466335820EE4}"/>
                </a:ext>
              </a:extLst>
            </p:cNvPr>
            <p:cNvGrpSpPr>
              <a:grpSpLocks/>
            </p:cNvGrpSpPr>
            <p:nvPr/>
          </p:nvGrpSpPr>
          <p:grpSpPr bwMode="auto">
            <a:xfrm>
              <a:off x="4648200" y="4648200"/>
              <a:ext cx="652732" cy="393294"/>
              <a:chOff x="5334000" y="4724400"/>
              <a:chExt cx="652732" cy="393294"/>
            </a:xfrm>
          </p:grpSpPr>
          <p:sp>
            <p:nvSpPr>
              <p:cNvPr id="22560" name="Cube 15">
                <a:extLst>
                  <a:ext uri="{FF2B5EF4-FFF2-40B4-BE49-F238E27FC236}">
                    <a16:creationId xmlns:a16="http://schemas.microsoft.com/office/drawing/2014/main" id="{E257CD15-D05F-4E7D-A1F4-4F1CD729660B}"/>
                  </a:ext>
                </a:extLst>
              </p:cNvPr>
              <p:cNvSpPr>
                <a:spLocks noChangeArrowheads="1"/>
              </p:cNvSpPr>
              <p:nvPr/>
            </p:nvSpPr>
            <p:spPr bwMode="auto">
              <a:xfrm flipH="1">
                <a:off x="5334000" y="4724400"/>
                <a:ext cx="609600" cy="381000"/>
              </a:xfrm>
              <a:prstGeom prst="cube">
                <a:avLst>
                  <a:gd name="adj" fmla="val 25000"/>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61" name="TextBox 18">
                <a:extLst>
                  <a:ext uri="{FF2B5EF4-FFF2-40B4-BE49-F238E27FC236}">
                    <a16:creationId xmlns:a16="http://schemas.microsoft.com/office/drawing/2014/main" id="{DE40F131-4FF8-4D8C-8C01-25D7328AC865}"/>
                  </a:ext>
                </a:extLst>
              </p:cNvPr>
              <p:cNvSpPr txBox="1">
                <a:spLocks noChangeArrowheads="1"/>
              </p:cNvSpPr>
              <p:nvPr/>
            </p:nvSpPr>
            <p:spPr bwMode="auto">
              <a:xfrm>
                <a:off x="5377132" y="4777176"/>
                <a:ext cx="609600" cy="34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a:solidFill>
                      <a:schemeClr val="bg1"/>
                    </a:solidFill>
                    <a:latin typeface="Open Sans"/>
                  </a:rPr>
                  <a:t>Object</a:t>
                </a:r>
              </a:p>
              <a:p>
                <a:pPr algn="ctr" eaLnBrk="1" hangingPunct="1"/>
                <a:r>
                  <a:rPr lang="en-US" altLang="en-US" sz="1000" b="1">
                    <a:solidFill>
                      <a:schemeClr val="bg1"/>
                    </a:solidFill>
                    <a:latin typeface="Open Sans"/>
                  </a:rPr>
                  <a:t>Code</a:t>
                </a:r>
              </a:p>
            </p:txBody>
          </p:sp>
        </p:grpSp>
        <p:grpSp>
          <p:nvGrpSpPr>
            <p:cNvPr id="22539" name="Group 20">
              <a:extLst>
                <a:ext uri="{FF2B5EF4-FFF2-40B4-BE49-F238E27FC236}">
                  <a16:creationId xmlns:a16="http://schemas.microsoft.com/office/drawing/2014/main" id="{CA962421-5DA9-4EB2-A273-76DD47C6C2A1}"/>
                </a:ext>
              </a:extLst>
            </p:cNvPr>
            <p:cNvGrpSpPr>
              <a:grpSpLocks/>
            </p:cNvGrpSpPr>
            <p:nvPr/>
          </p:nvGrpSpPr>
          <p:grpSpPr bwMode="auto">
            <a:xfrm>
              <a:off x="5562600" y="4648200"/>
              <a:ext cx="652732" cy="393294"/>
              <a:chOff x="5334000" y="4724400"/>
              <a:chExt cx="652732" cy="393294"/>
            </a:xfrm>
          </p:grpSpPr>
          <p:sp>
            <p:nvSpPr>
              <p:cNvPr id="22558" name="Cube 21">
                <a:extLst>
                  <a:ext uri="{FF2B5EF4-FFF2-40B4-BE49-F238E27FC236}">
                    <a16:creationId xmlns:a16="http://schemas.microsoft.com/office/drawing/2014/main" id="{E5CA7F17-C430-47DF-AA49-BFC9C4E3E2A8}"/>
                  </a:ext>
                </a:extLst>
              </p:cNvPr>
              <p:cNvSpPr>
                <a:spLocks noChangeArrowheads="1"/>
              </p:cNvSpPr>
              <p:nvPr/>
            </p:nvSpPr>
            <p:spPr bwMode="auto">
              <a:xfrm flipH="1">
                <a:off x="5334000" y="4724400"/>
                <a:ext cx="609600" cy="381000"/>
              </a:xfrm>
              <a:prstGeom prst="cube">
                <a:avLst>
                  <a:gd name="adj" fmla="val 25000"/>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59" name="TextBox 22">
                <a:extLst>
                  <a:ext uri="{FF2B5EF4-FFF2-40B4-BE49-F238E27FC236}">
                    <a16:creationId xmlns:a16="http://schemas.microsoft.com/office/drawing/2014/main" id="{80E15F34-683F-4DCE-8AE2-1B5A1994D1AD}"/>
                  </a:ext>
                </a:extLst>
              </p:cNvPr>
              <p:cNvSpPr txBox="1">
                <a:spLocks noChangeArrowheads="1"/>
              </p:cNvSpPr>
              <p:nvPr/>
            </p:nvSpPr>
            <p:spPr bwMode="auto">
              <a:xfrm>
                <a:off x="5377132" y="4777176"/>
                <a:ext cx="609600" cy="34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a:solidFill>
                      <a:schemeClr val="bg1"/>
                    </a:solidFill>
                    <a:latin typeface="Open Sans"/>
                  </a:rPr>
                  <a:t>Object</a:t>
                </a:r>
              </a:p>
              <a:p>
                <a:pPr algn="ctr" eaLnBrk="1" hangingPunct="1"/>
                <a:r>
                  <a:rPr lang="en-US" altLang="en-US" sz="1000" b="1">
                    <a:solidFill>
                      <a:schemeClr val="bg1"/>
                    </a:solidFill>
                    <a:latin typeface="Open Sans"/>
                  </a:rPr>
                  <a:t>Code</a:t>
                </a:r>
              </a:p>
            </p:txBody>
          </p:sp>
        </p:grpSp>
        <p:grpSp>
          <p:nvGrpSpPr>
            <p:cNvPr id="22540" name="Group 23">
              <a:extLst>
                <a:ext uri="{FF2B5EF4-FFF2-40B4-BE49-F238E27FC236}">
                  <a16:creationId xmlns:a16="http://schemas.microsoft.com/office/drawing/2014/main" id="{40064172-05DF-429E-8090-EF3BD85B33B3}"/>
                </a:ext>
              </a:extLst>
            </p:cNvPr>
            <p:cNvGrpSpPr>
              <a:grpSpLocks/>
            </p:cNvGrpSpPr>
            <p:nvPr/>
          </p:nvGrpSpPr>
          <p:grpSpPr bwMode="auto">
            <a:xfrm>
              <a:off x="6477000" y="4648200"/>
              <a:ext cx="652732" cy="393294"/>
              <a:chOff x="5334000" y="4724400"/>
              <a:chExt cx="652732" cy="393294"/>
            </a:xfrm>
          </p:grpSpPr>
          <p:sp>
            <p:nvSpPr>
              <p:cNvPr id="22556" name="Cube 24">
                <a:extLst>
                  <a:ext uri="{FF2B5EF4-FFF2-40B4-BE49-F238E27FC236}">
                    <a16:creationId xmlns:a16="http://schemas.microsoft.com/office/drawing/2014/main" id="{2CCF311D-044F-40E0-A20F-5F1F88B6D567}"/>
                  </a:ext>
                </a:extLst>
              </p:cNvPr>
              <p:cNvSpPr>
                <a:spLocks noChangeArrowheads="1"/>
              </p:cNvSpPr>
              <p:nvPr/>
            </p:nvSpPr>
            <p:spPr bwMode="auto">
              <a:xfrm flipH="1">
                <a:off x="5334000" y="4724400"/>
                <a:ext cx="609600" cy="381000"/>
              </a:xfrm>
              <a:prstGeom prst="cube">
                <a:avLst>
                  <a:gd name="adj" fmla="val 25000"/>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57" name="TextBox 25">
                <a:extLst>
                  <a:ext uri="{FF2B5EF4-FFF2-40B4-BE49-F238E27FC236}">
                    <a16:creationId xmlns:a16="http://schemas.microsoft.com/office/drawing/2014/main" id="{8D20824B-64F2-4272-9223-40CCA29DE4FB}"/>
                  </a:ext>
                </a:extLst>
              </p:cNvPr>
              <p:cNvSpPr txBox="1">
                <a:spLocks noChangeArrowheads="1"/>
              </p:cNvSpPr>
              <p:nvPr/>
            </p:nvSpPr>
            <p:spPr bwMode="auto">
              <a:xfrm>
                <a:off x="5377132" y="4777176"/>
                <a:ext cx="609600" cy="34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a:solidFill>
                      <a:schemeClr val="bg1"/>
                    </a:solidFill>
                    <a:latin typeface="Open Sans"/>
                  </a:rPr>
                  <a:t>Object</a:t>
                </a:r>
              </a:p>
              <a:p>
                <a:pPr algn="ctr" eaLnBrk="1" hangingPunct="1"/>
                <a:r>
                  <a:rPr lang="en-US" altLang="en-US" sz="1000" b="1">
                    <a:solidFill>
                      <a:schemeClr val="bg1"/>
                    </a:solidFill>
                    <a:latin typeface="Open Sans"/>
                  </a:rPr>
                  <a:t>Code</a:t>
                </a:r>
              </a:p>
            </p:txBody>
          </p:sp>
        </p:grpSp>
        <p:sp>
          <p:nvSpPr>
            <p:cNvPr id="36" name="Bent-Up Arrow 35">
              <a:extLst>
                <a:ext uri="{FF2B5EF4-FFF2-40B4-BE49-F238E27FC236}">
                  <a16:creationId xmlns:a16="http://schemas.microsoft.com/office/drawing/2014/main" id="{8A9CC93B-1680-4638-BD37-EEE644384EEB}"/>
                </a:ext>
              </a:extLst>
            </p:cNvPr>
            <p:cNvSpPr/>
            <p:nvPr/>
          </p:nvSpPr>
          <p:spPr bwMode="auto">
            <a:xfrm rot="5400000">
              <a:off x="4762500" y="5295900"/>
              <a:ext cx="609600" cy="228600"/>
            </a:xfrm>
            <a:prstGeom prst="bentUpArrow">
              <a:avLst/>
            </a:prstGeom>
            <a:solidFill>
              <a:schemeClr val="tx1">
                <a:lumMod val="95000"/>
                <a:lumOff val="5000"/>
              </a:schemeClr>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sp>
          <p:nvSpPr>
            <p:cNvPr id="37" name="Bent-Up Arrow 36">
              <a:extLst>
                <a:ext uri="{FF2B5EF4-FFF2-40B4-BE49-F238E27FC236}">
                  <a16:creationId xmlns:a16="http://schemas.microsoft.com/office/drawing/2014/main" id="{9AA406B4-162C-41E3-876C-A6CC00C434F5}"/>
                </a:ext>
              </a:extLst>
            </p:cNvPr>
            <p:cNvSpPr/>
            <p:nvPr/>
          </p:nvSpPr>
          <p:spPr bwMode="auto">
            <a:xfrm rot="5400000" flipV="1">
              <a:off x="6462713" y="5303838"/>
              <a:ext cx="609600" cy="228600"/>
            </a:xfrm>
            <a:prstGeom prst="bentUpArrow">
              <a:avLst>
                <a:gd name="adj1" fmla="val 25000"/>
                <a:gd name="adj2" fmla="val 23113"/>
                <a:gd name="adj3" fmla="val 25000"/>
              </a:avLst>
            </a:prstGeom>
            <a:solidFill>
              <a:schemeClr val="tx1">
                <a:lumMod val="95000"/>
                <a:lumOff val="5000"/>
              </a:schemeClr>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sp>
          <p:nvSpPr>
            <p:cNvPr id="41" name="Down Arrow 40">
              <a:extLst>
                <a:ext uri="{FF2B5EF4-FFF2-40B4-BE49-F238E27FC236}">
                  <a16:creationId xmlns:a16="http://schemas.microsoft.com/office/drawing/2014/main" id="{8387BE10-10F5-42AB-9FA1-5F063368C440}"/>
                </a:ext>
              </a:extLst>
            </p:cNvPr>
            <p:cNvSpPr/>
            <p:nvPr/>
          </p:nvSpPr>
          <p:spPr bwMode="auto">
            <a:xfrm>
              <a:off x="5838825" y="5087938"/>
              <a:ext cx="104775" cy="381000"/>
            </a:xfrm>
            <a:prstGeom prst="downArrow">
              <a:avLst/>
            </a:prstGeom>
            <a:solidFill>
              <a:schemeClr val="tx1">
                <a:lumMod val="95000"/>
                <a:lumOff val="5000"/>
              </a:schemeClr>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grpSp>
          <p:nvGrpSpPr>
            <p:cNvPr id="22544" name="Group 42">
              <a:extLst>
                <a:ext uri="{FF2B5EF4-FFF2-40B4-BE49-F238E27FC236}">
                  <a16:creationId xmlns:a16="http://schemas.microsoft.com/office/drawing/2014/main" id="{78150EF8-7192-41C3-A109-B54D651A2D00}"/>
                </a:ext>
              </a:extLst>
            </p:cNvPr>
            <p:cNvGrpSpPr>
              <a:grpSpLocks/>
            </p:cNvGrpSpPr>
            <p:nvPr/>
          </p:nvGrpSpPr>
          <p:grpSpPr bwMode="auto">
            <a:xfrm>
              <a:off x="5231921" y="5486400"/>
              <a:ext cx="1371600" cy="381000"/>
              <a:chOff x="6172200" y="5486400"/>
              <a:chExt cx="990600" cy="381000"/>
            </a:xfrm>
          </p:grpSpPr>
          <p:sp>
            <p:nvSpPr>
              <p:cNvPr id="22554" name="Hexagon 39">
                <a:extLst>
                  <a:ext uri="{FF2B5EF4-FFF2-40B4-BE49-F238E27FC236}">
                    <a16:creationId xmlns:a16="http://schemas.microsoft.com/office/drawing/2014/main" id="{D26F371C-BD13-4567-8053-9491DB8A8BE0}"/>
                  </a:ext>
                </a:extLst>
              </p:cNvPr>
              <p:cNvSpPr>
                <a:spLocks noChangeArrowheads="1"/>
              </p:cNvSpPr>
              <p:nvPr/>
            </p:nvSpPr>
            <p:spPr bwMode="auto">
              <a:xfrm>
                <a:off x="6172200" y="5486400"/>
                <a:ext cx="990600" cy="381000"/>
              </a:xfrm>
              <a:prstGeom prst="hexagon">
                <a:avLst>
                  <a:gd name="adj" fmla="val 25001"/>
                  <a:gd name="vf" fmla="val 115470"/>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55" name="TextBox 41">
                <a:extLst>
                  <a:ext uri="{FF2B5EF4-FFF2-40B4-BE49-F238E27FC236}">
                    <a16:creationId xmlns:a16="http://schemas.microsoft.com/office/drawing/2014/main" id="{44FB983E-1694-4554-97B8-7DC7397DF032}"/>
                  </a:ext>
                </a:extLst>
              </p:cNvPr>
              <p:cNvSpPr txBox="1">
                <a:spLocks noChangeArrowheads="1"/>
              </p:cNvSpPr>
              <p:nvPr/>
            </p:nvSpPr>
            <p:spPr bwMode="auto">
              <a:xfrm>
                <a:off x="6248400" y="5558620"/>
                <a:ext cx="838200" cy="20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000" b="1" dirty="0">
                    <a:solidFill>
                      <a:schemeClr val="bg1"/>
                    </a:solidFill>
                    <a:latin typeface="Open Sans"/>
                  </a:rPr>
                  <a:t>Linker</a:t>
                </a:r>
              </a:p>
            </p:txBody>
          </p:sp>
        </p:grpSp>
        <p:grpSp>
          <p:nvGrpSpPr>
            <p:cNvPr id="22545" name="Group 46">
              <a:extLst>
                <a:ext uri="{FF2B5EF4-FFF2-40B4-BE49-F238E27FC236}">
                  <a16:creationId xmlns:a16="http://schemas.microsoft.com/office/drawing/2014/main" id="{7AC62B28-95C3-4545-A9DF-3C7F838A86F3}"/>
                </a:ext>
              </a:extLst>
            </p:cNvPr>
            <p:cNvGrpSpPr>
              <a:grpSpLocks/>
            </p:cNvGrpSpPr>
            <p:nvPr/>
          </p:nvGrpSpPr>
          <p:grpSpPr bwMode="auto">
            <a:xfrm>
              <a:off x="5867401" y="5910532"/>
              <a:ext cx="1400354" cy="238664"/>
              <a:chOff x="6553200" y="5834332"/>
              <a:chExt cx="1752600" cy="238664"/>
            </a:xfrm>
          </p:grpSpPr>
          <p:sp>
            <p:nvSpPr>
              <p:cNvPr id="22552" name="Right Arrow 44">
                <a:extLst>
                  <a:ext uri="{FF2B5EF4-FFF2-40B4-BE49-F238E27FC236}">
                    <a16:creationId xmlns:a16="http://schemas.microsoft.com/office/drawing/2014/main" id="{5E87C0C1-781B-4608-AF0F-899FBD9E6D3A}"/>
                  </a:ext>
                </a:extLst>
              </p:cNvPr>
              <p:cNvSpPr>
                <a:spLocks noChangeArrowheads="1"/>
              </p:cNvSpPr>
              <p:nvPr/>
            </p:nvSpPr>
            <p:spPr bwMode="auto">
              <a:xfrm>
                <a:off x="6553200" y="5943600"/>
                <a:ext cx="1752600" cy="129396"/>
              </a:xfrm>
              <a:prstGeom prst="rightArrow">
                <a:avLst>
                  <a:gd name="adj1" fmla="val 50000"/>
                  <a:gd name="adj2" fmla="val 49977"/>
                </a:avLst>
              </a:prstGeom>
              <a:solidFill>
                <a:schemeClr val="tx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46" name="L-Shape 45">
                <a:extLst>
                  <a:ext uri="{FF2B5EF4-FFF2-40B4-BE49-F238E27FC236}">
                    <a16:creationId xmlns:a16="http://schemas.microsoft.com/office/drawing/2014/main" id="{3A286330-4C15-47D0-A3E1-8E7D84D3A884}"/>
                  </a:ext>
                </a:extLst>
              </p:cNvPr>
              <p:cNvSpPr/>
              <p:nvPr/>
            </p:nvSpPr>
            <p:spPr bwMode="auto">
              <a:xfrm>
                <a:off x="6553199" y="5834063"/>
                <a:ext cx="115236" cy="198437"/>
              </a:xfrm>
              <a:prstGeom prst="corner">
                <a:avLst/>
              </a:prstGeom>
              <a:solidFill>
                <a:schemeClr val="tx1"/>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grpSp>
        <p:grpSp>
          <p:nvGrpSpPr>
            <p:cNvPr id="22546" name="Group 50">
              <a:extLst>
                <a:ext uri="{FF2B5EF4-FFF2-40B4-BE49-F238E27FC236}">
                  <a16:creationId xmlns:a16="http://schemas.microsoft.com/office/drawing/2014/main" id="{55D1624A-4E0D-4FDD-9658-8CAC0440EB68}"/>
                </a:ext>
              </a:extLst>
            </p:cNvPr>
            <p:cNvGrpSpPr>
              <a:grpSpLocks/>
            </p:cNvGrpSpPr>
            <p:nvPr/>
          </p:nvGrpSpPr>
          <p:grpSpPr bwMode="auto">
            <a:xfrm>
              <a:off x="7315200" y="5867400"/>
              <a:ext cx="990600" cy="381000"/>
              <a:chOff x="8077200" y="5791200"/>
              <a:chExt cx="990600" cy="381000"/>
            </a:xfrm>
          </p:grpSpPr>
          <p:sp>
            <p:nvSpPr>
              <p:cNvPr id="22550" name="Bevel 48">
                <a:extLst>
                  <a:ext uri="{FF2B5EF4-FFF2-40B4-BE49-F238E27FC236}">
                    <a16:creationId xmlns:a16="http://schemas.microsoft.com/office/drawing/2014/main" id="{141650ED-D5FE-464A-82D7-3A0342D54EAB}"/>
                  </a:ext>
                </a:extLst>
              </p:cNvPr>
              <p:cNvSpPr>
                <a:spLocks noChangeArrowheads="1"/>
              </p:cNvSpPr>
              <p:nvPr/>
            </p:nvSpPr>
            <p:spPr bwMode="auto">
              <a:xfrm>
                <a:off x="8077200" y="5791200"/>
                <a:ext cx="990600" cy="381000"/>
              </a:xfrm>
              <a:prstGeom prst="bevel">
                <a:avLst>
                  <a:gd name="adj" fmla="val 12500"/>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a:solidFill>
                    <a:schemeClr val="bg1"/>
                  </a:solidFill>
                  <a:latin typeface="Arial" panose="020B0604020202020204" pitchFamily="34" charset="0"/>
                </a:endParaRPr>
              </a:p>
            </p:txBody>
          </p:sp>
          <p:sp>
            <p:nvSpPr>
              <p:cNvPr id="22551" name="TextBox 49">
                <a:extLst>
                  <a:ext uri="{FF2B5EF4-FFF2-40B4-BE49-F238E27FC236}">
                    <a16:creationId xmlns:a16="http://schemas.microsoft.com/office/drawing/2014/main" id="{11842C1D-4DC8-4C4B-9410-D7CA1A376C10}"/>
                  </a:ext>
                </a:extLst>
              </p:cNvPr>
              <p:cNvSpPr txBox="1">
                <a:spLocks noChangeArrowheads="1"/>
              </p:cNvSpPr>
              <p:nvPr/>
            </p:nvSpPr>
            <p:spPr bwMode="auto">
              <a:xfrm>
                <a:off x="8153400" y="5867400"/>
                <a:ext cx="914400" cy="20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000" b="1" dirty="0">
                    <a:solidFill>
                      <a:schemeClr val="bg1"/>
                    </a:solidFill>
                    <a:latin typeface="Open Sans"/>
                  </a:rPr>
                  <a:t>Executable</a:t>
                </a:r>
              </a:p>
            </p:txBody>
          </p:sp>
        </p:grpSp>
        <p:sp>
          <p:nvSpPr>
            <p:cNvPr id="52" name="Down Arrow 51">
              <a:extLst>
                <a:ext uri="{FF2B5EF4-FFF2-40B4-BE49-F238E27FC236}">
                  <a16:creationId xmlns:a16="http://schemas.microsoft.com/office/drawing/2014/main" id="{FCD3DA90-C90D-4E43-9EAF-B346E50251C3}"/>
                </a:ext>
              </a:extLst>
            </p:cNvPr>
            <p:cNvSpPr/>
            <p:nvPr/>
          </p:nvSpPr>
          <p:spPr bwMode="auto">
            <a:xfrm>
              <a:off x="4876800" y="4114800"/>
              <a:ext cx="112713" cy="465138"/>
            </a:xfrm>
            <a:prstGeom prst="downArrow">
              <a:avLst/>
            </a:prstGeom>
            <a:solidFill>
              <a:schemeClr val="tx1">
                <a:lumMod val="95000"/>
                <a:lumOff val="5000"/>
              </a:schemeClr>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sp>
          <p:nvSpPr>
            <p:cNvPr id="53" name="Down Arrow 52">
              <a:extLst>
                <a:ext uri="{FF2B5EF4-FFF2-40B4-BE49-F238E27FC236}">
                  <a16:creationId xmlns:a16="http://schemas.microsoft.com/office/drawing/2014/main" id="{56E0D587-6164-42FB-A24A-D97E8D22CD9C}"/>
                </a:ext>
              </a:extLst>
            </p:cNvPr>
            <p:cNvSpPr/>
            <p:nvPr/>
          </p:nvSpPr>
          <p:spPr bwMode="auto">
            <a:xfrm>
              <a:off x="5830888" y="4114800"/>
              <a:ext cx="112712" cy="465138"/>
            </a:xfrm>
            <a:prstGeom prst="downArrow">
              <a:avLst/>
            </a:prstGeom>
            <a:solidFill>
              <a:schemeClr val="tx1">
                <a:lumMod val="95000"/>
                <a:lumOff val="5000"/>
              </a:schemeClr>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sp>
          <p:nvSpPr>
            <p:cNvPr id="54" name="Down Arrow 53">
              <a:extLst>
                <a:ext uri="{FF2B5EF4-FFF2-40B4-BE49-F238E27FC236}">
                  <a16:creationId xmlns:a16="http://schemas.microsoft.com/office/drawing/2014/main" id="{5197192F-95AE-4297-B0A3-3FDDA1FE5C94}"/>
                </a:ext>
              </a:extLst>
            </p:cNvPr>
            <p:cNvSpPr/>
            <p:nvPr/>
          </p:nvSpPr>
          <p:spPr bwMode="auto">
            <a:xfrm>
              <a:off x="6745288" y="4114800"/>
              <a:ext cx="112712" cy="465138"/>
            </a:xfrm>
            <a:prstGeom prst="downArrow">
              <a:avLst/>
            </a:prstGeom>
            <a:solidFill>
              <a:schemeClr val="tx1">
                <a:lumMod val="95000"/>
                <a:lumOff val="5000"/>
              </a:schemeClr>
            </a:solidFill>
            <a:ln w="12700" cap="flat" cmpd="sng" algn="ctr">
              <a:solidFill>
                <a:schemeClr val="tx1"/>
              </a:solidFill>
              <a:prstDash val="solid"/>
              <a:round/>
              <a:headEnd type="none" w="sm" len="sm"/>
              <a:tailEnd type="none" w="sm" len="sm"/>
            </a:ln>
            <a:effectLst/>
          </p:spPr>
          <p:txBody>
            <a:bodyPr/>
            <a:lstStyle/>
            <a:p>
              <a:pPr defTabSz="914400" eaLnBrk="1" hangingPunct="1">
                <a:defRPr/>
              </a:pPr>
              <a:endParaRPr lang="en-US">
                <a:solidFill>
                  <a:schemeClr val="bg1"/>
                </a:solidFill>
                <a:latin typeface="Arial" charset="0"/>
              </a:endParaRPr>
            </a:p>
          </p:txBody>
        </p:sp>
      </p:grpSp>
    </p:spTree>
  </p:cSld>
  <p:clrMapOvr>
    <a:masterClrMapping/>
  </p:clrMapOvr>
  <p:transition>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B7D415F-5CA2-44BB-AC72-1E4A01AFF231}"/>
              </a:ext>
            </a:extLst>
          </p:cNvPr>
          <p:cNvSpPr>
            <a:spLocks noGrp="1"/>
          </p:cNvSpPr>
          <p:nvPr>
            <p:ph type="title"/>
          </p:nvPr>
        </p:nvSpPr>
        <p:spPr/>
        <p:txBody>
          <a:bodyPr/>
          <a:lstStyle/>
          <a:p>
            <a:r>
              <a:rPr lang="en-US"/>
              <a:t>Information Systems</a:t>
            </a:r>
            <a:endParaRPr lang="en-US" dirty="0"/>
          </a:p>
        </p:txBody>
      </p:sp>
      <p:sp>
        <p:nvSpPr>
          <p:cNvPr id="24579" name="Content Placeholder 2">
            <a:extLst>
              <a:ext uri="{FF2B5EF4-FFF2-40B4-BE49-F238E27FC236}">
                <a16:creationId xmlns:a16="http://schemas.microsoft.com/office/drawing/2014/main" id="{B305117C-11D5-4DEB-8F3C-EA60C033A481}"/>
              </a:ext>
            </a:extLst>
          </p:cNvPr>
          <p:cNvSpPr>
            <a:spLocks noGrp="1" noChangeArrowheads="1"/>
          </p:cNvSpPr>
          <p:nvPr>
            <p:ph sz="half" idx="1"/>
          </p:nvPr>
        </p:nvSpPr>
        <p:spPr/>
        <p:txBody>
          <a:bodyPr/>
          <a:lstStyle/>
          <a:p>
            <a:r>
              <a:rPr lang="en-US" altLang="en-US" b="1" dirty="0"/>
              <a:t>Interpreter</a:t>
            </a:r>
            <a:r>
              <a:rPr lang="en-US" altLang="en-US" dirty="0"/>
              <a:t> is a computer program that takes the source translation and executes the specific function step by step</a:t>
            </a:r>
          </a:p>
          <a:p>
            <a:endParaRPr lang="en-US" altLang="en-US" dirty="0"/>
          </a:p>
          <a:p>
            <a:endParaRPr lang="en-US" altLang="en-US" dirty="0"/>
          </a:p>
          <a:p>
            <a:endParaRPr lang="en-US" altLang="en-US" dirty="0"/>
          </a:p>
          <a:p>
            <a:endParaRPr lang="en-US" altLang="en-US" dirty="0"/>
          </a:p>
          <a:p>
            <a:r>
              <a:rPr lang="en-US" altLang="en-US" b="1" dirty="0"/>
              <a:t>Compilers</a:t>
            </a:r>
            <a:r>
              <a:rPr lang="en-US" altLang="en-US" dirty="0"/>
              <a:t> and </a:t>
            </a:r>
            <a:r>
              <a:rPr lang="en-US" altLang="en-US" b="1" dirty="0"/>
              <a:t>Interpreters</a:t>
            </a:r>
            <a:r>
              <a:rPr lang="en-US" altLang="en-US" dirty="0"/>
              <a:t> are the main ways that programming languages are used to perform certain functions</a:t>
            </a:r>
          </a:p>
          <a:p>
            <a:endParaRPr lang="en-US" altLang="en-US" dirty="0"/>
          </a:p>
        </p:txBody>
      </p:sp>
      <p:grpSp>
        <p:nvGrpSpPr>
          <p:cNvPr id="24582" name="Group 22">
            <a:extLst>
              <a:ext uri="{FF2B5EF4-FFF2-40B4-BE49-F238E27FC236}">
                <a16:creationId xmlns:a16="http://schemas.microsoft.com/office/drawing/2014/main" id="{FF29EE58-8A1E-4397-AD8D-295E3C883D24}"/>
              </a:ext>
            </a:extLst>
          </p:cNvPr>
          <p:cNvGrpSpPr>
            <a:grpSpLocks/>
          </p:cNvGrpSpPr>
          <p:nvPr/>
        </p:nvGrpSpPr>
        <p:grpSpPr bwMode="auto">
          <a:xfrm>
            <a:off x="2360928" y="2638646"/>
            <a:ext cx="6354721" cy="1066800"/>
            <a:chOff x="879458" y="3276600"/>
            <a:chExt cx="6355367" cy="1066800"/>
          </a:xfrm>
        </p:grpSpPr>
        <p:grpSp>
          <p:nvGrpSpPr>
            <p:cNvPr id="24589" name="Group 6">
              <a:extLst>
                <a:ext uri="{FF2B5EF4-FFF2-40B4-BE49-F238E27FC236}">
                  <a16:creationId xmlns:a16="http://schemas.microsoft.com/office/drawing/2014/main" id="{59853B86-E948-43BF-9D89-A1015C2FFE7F}"/>
                </a:ext>
              </a:extLst>
            </p:cNvPr>
            <p:cNvGrpSpPr>
              <a:grpSpLocks/>
            </p:cNvGrpSpPr>
            <p:nvPr/>
          </p:nvGrpSpPr>
          <p:grpSpPr bwMode="auto">
            <a:xfrm>
              <a:off x="879458" y="3276600"/>
              <a:ext cx="914400" cy="838200"/>
              <a:chOff x="3174194" y="3276600"/>
              <a:chExt cx="685800" cy="685800"/>
            </a:xfrm>
          </p:grpSpPr>
          <p:sp>
            <p:nvSpPr>
              <p:cNvPr id="24594" name="Oval 7">
                <a:extLst>
                  <a:ext uri="{FF2B5EF4-FFF2-40B4-BE49-F238E27FC236}">
                    <a16:creationId xmlns:a16="http://schemas.microsoft.com/office/drawing/2014/main" id="{86771BEB-A48D-45FD-921E-6213D71B0F41}"/>
                  </a:ext>
                </a:extLst>
              </p:cNvPr>
              <p:cNvSpPr>
                <a:spLocks noChangeArrowheads="1"/>
              </p:cNvSpPr>
              <p:nvPr/>
            </p:nvSpPr>
            <p:spPr bwMode="auto">
              <a:xfrm>
                <a:off x="3200400" y="3276600"/>
                <a:ext cx="609600" cy="685800"/>
              </a:xfrm>
              <a:prstGeom prst="ellipse">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sz="1200">
                  <a:solidFill>
                    <a:schemeClr val="bg1"/>
                  </a:solidFill>
                  <a:latin typeface="Open Sans"/>
                </a:endParaRPr>
              </a:p>
            </p:txBody>
          </p:sp>
          <p:sp>
            <p:nvSpPr>
              <p:cNvPr id="24595" name="TextBox 8">
                <a:extLst>
                  <a:ext uri="{FF2B5EF4-FFF2-40B4-BE49-F238E27FC236}">
                    <a16:creationId xmlns:a16="http://schemas.microsoft.com/office/drawing/2014/main" id="{C2BC6876-5803-496F-9489-248A17A24BC1}"/>
                  </a:ext>
                </a:extLst>
              </p:cNvPr>
              <p:cNvSpPr txBox="1">
                <a:spLocks noChangeArrowheads="1"/>
              </p:cNvSpPr>
              <p:nvPr/>
            </p:nvSpPr>
            <p:spPr bwMode="auto">
              <a:xfrm>
                <a:off x="3174194" y="3430637"/>
                <a:ext cx="685800" cy="377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200" b="1" dirty="0">
                    <a:solidFill>
                      <a:schemeClr val="bg1"/>
                    </a:solidFill>
                    <a:latin typeface="Open Sans"/>
                  </a:rPr>
                  <a:t>Source Code</a:t>
                </a:r>
              </a:p>
            </p:txBody>
          </p:sp>
        </p:grpSp>
        <p:sp>
          <p:nvSpPr>
            <p:cNvPr id="24590" name="Rectangle 10">
              <a:extLst>
                <a:ext uri="{FF2B5EF4-FFF2-40B4-BE49-F238E27FC236}">
                  <a16:creationId xmlns:a16="http://schemas.microsoft.com/office/drawing/2014/main" id="{DA1F0759-A55A-46CD-B5F8-9B5850168EE4}"/>
                </a:ext>
              </a:extLst>
            </p:cNvPr>
            <p:cNvSpPr>
              <a:spLocks noChangeArrowheads="1"/>
            </p:cNvSpPr>
            <p:nvPr/>
          </p:nvSpPr>
          <p:spPr bwMode="auto">
            <a:xfrm>
              <a:off x="3048000" y="3352800"/>
              <a:ext cx="1524000" cy="914400"/>
            </a:xfrm>
            <a:prstGeom prst="rect">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sz="1200">
                <a:solidFill>
                  <a:schemeClr val="bg1"/>
                </a:solidFill>
                <a:latin typeface="Open Sans"/>
              </a:endParaRPr>
            </a:p>
          </p:txBody>
        </p:sp>
        <p:grpSp>
          <p:nvGrpSpPr>
            <p:cNvPr id="24591" name="Group 13">
              <a:extLst>
                <a:ext uri="{FF2B5EF4-FFF2-40B4-BE49-F238E27FC236}">
                  <a16:creationId xmlns:a16="http://schemas.microsoft.com/office/drawing/2014/main" id="{4AC185A7-E635-4D12-94A1-D2CC8FAFE6B7}"/>
                </a:ext>
              </a:extLst>
            </p:cNvPr>
            <p:cNvGrpSpPr>
              <a:grpSpLocks/>
            </p:cNvGrpSpPr>
            <p:nvPr/>
          </p:nvGrpSpPr>
          <p:grpSpPr bwMode="auto">
            <a:xfrm>
              <a:off x="5791197" y="3276600"/>
              <a:ext cx="1443628" cy="1066800"/>
              <a:chOff x="5410200" y="3175049"/>
              <a:chExt cx="1149350" cy="863551"/>
            </a:xfrm>
          </p:grpSpPr>
          <p:sp>
            <p:nvSpPr>
              <p:cNvPr id="24592" name="Bevel 11">
                <a:extLst>
                  <a:ext uri="{FF2B5EF4-FFF2-40B4-BE49-F238E27FC236}">
                    <a16:creationId xmlns:a16="http://schemas.microsoft.com/office/drawing/2014/main" id="{63616D47-3E37-40F4-B59E-6259B614AECD}"/>
                  </a:ext>
                </a:extLst>
              </p:cNvPr>
              <p:cNvSpPr>
                <a:spLocks noChangeArrowheads="1"/>
              </p:cNvSpPr>
              <p:nvPr/>
            </p:nvSpPr>
            <p:spPr bwMode="auto">
              <a:xfrm>
                <a:off x="5410200" y="3175049"/>
                <a:ext cx="1149350" cy="863551"/>
              </a:xfrm>
              <a:prstGeom prst="bevel">
                <a:avLst>
                  <a:gd name="adj" fmla="val 12500"/>
                </a:avLst>
              </a:prstGeom>
              <a:solidFill>
                <a:schemeClr val="accent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sz="1200">
                  <a:solidFill>
                    <a:schemeClr val="bg1"/>
                  </a:solidFill>
                  <a:latin typeface="Open Sans"/>
                </a:endParaRPr>
              </a:p>
            </p:txBody>
          </p:sp>
          <p:sp>
            <p:nvSpPr>
              <p:cNvPr id="24593" name="TextBox 12">
                <a:extLst>
                  <a:ext uri="{FF2B5EF4-FFF2-40B4-BE49-F238E27FC236}">
                    <a16:creationId xmlns:a16="http://schemas.microsoft.com/office/drawing/2014/main" id="{FD1EB75E-F2F4-41B8-BD8F-CA209CF6ED76}"/>
                  </a:ext>
                </a:extLst>
              </p:cNvPr>
              <p:cNvSpPr txBox="1">
                <a:spLocks noChangeArrowheads="1"/>
              </p:cNvSpPr>
              <p:nvPr/>
            </p:nvSpPr>
            <p:spPr bwMode="auto">
              <a:xfrm>
                <a:off x="5510778" y="3311921"/>
                <a:ext cx="948192" cy="2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200" b="1" dirty="0">
                    <a:solidFill>
                      <a:schemeClr val="bg1"/>
                    </a:solidFill>
                    <a:latin typeface="Open Sans"/>
                  </a:rPr>
                  <a:t>Executable</a:t>
                </a:r>
              </a:p>
            </p:txBody>
          </p:sp>
        </p:grpSp>
      </p:grpSp>
      <p:sp>
        <p:nvSpPr>
          <p:cNvPr id="24583" name="TextBox 14">
            <a:extLst>
              <a:ext uri="{FF2B5EF4-FFF2-40B4-BE49-F238E27FC236}">
                <a16:creationId xmlns:a16="http://schemas.microsoft.com/office/drawing/2014/main" id="{C37382F6-C2BA-4054-87BD-A2853B3C87A3}"/>
              </a:ext>
            </a:extLst>
          </p:cNvPr>
          <p:cNvSpPr txBox="1">
            <a:spLocks noChangeArrowheads="1"/>
          </p:cNvSpPr>
          <p:nvPr/>
        </p:nvSpPr>
        <p:spPr bwMode="auto">
          <a:xfrm>
            <a:off x="4751720" y="2722323"/>
            <a:ext cx="1054100" cy="27699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200" b="1" dirty="0">
                <a:solidFill>
                  <a:schemeClr val="bg1"/>
                </a:solidFill>
                <a:latin typeface="Open Sans"/>
              </a:rPr>
              <a:t>Interpreter</a:t>
            </a:r>
          </a:p>
        </p:txBody>
      </p:sp>
      <p:sp>
        <p:nvSpPr>
          <p:cNvPr id="17" name="Right Arrow 16">
            <a:extLst>
              <a:ext uri="{FF2B5EF4-FFF2-40B4-BE49-F238E27FC236}">
                <a16:creationId xmlns:a16="http://schemas.microsoft.com/office/drawing/2014/main" id="{DCFC0E23-3135-4DA4-80C3-5E783234E8BB}"/>
              </a:ext>
            </a:extLst>
          </p:cNvPr>
          <p:cNvSpPr>
            <a:spLocks noChangeArrowheads="1"/>
          </p:cNvSpPr>
          <p:nvPr/>
        </p:nvSpPr>
        <p:spPr bwMode="auto">
          <a:xfrm>
            <a:off x="3386470" y="3019646"/>
            <a:ext cx="1019175" cy="130175"/>
          </a:xfrm>
          <a:prstGeom prst="rightArrow">
            <a:avLst>
              <a:gd name="adj1" fmla="val 50000"/>
              <a:gd name="adj2" fmla="val 49694"/>
            </a:avLst>
          </a:prstGeom>
          <a:solidFill>
            <a:schemeClr val="tx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sz="1200">
              <a:solidFill>
                <a:schemeClr val="bg1"/>
              </a:solidFill>
              <a:latin typeface="Open Sans"/>
            </a:endParaRPr>
          </a:p>
        </p:txBody>
      </p:sp>
      <p:sp>
        <p:nvSpPr>
          <p:cNvPr id="19" name="Right Arrow 18">
            <a:extLst>
              <a:ext uri="{FF2B5EF4-FFF2-40B4-BE49-F238E27FC236}">
                <a16:creationId xmlns:a16="http://schemas.microsoft.com/office/drawing/2014/main" id="{C4DC7120-EA3F-44CE-8C82-8DA0425ED4C3}"/>
              </a:ext>
            </a:extLst>
          </p:cNvPr>
          <p:cNvSpPr>
            <a:spLocks noChangeArrowheads="1"/>
          </p:cNvSpPr>
          <p:nvPr/>
        </p:nvSpPr>
        <p:spPr bwMode="auto">
          <a:xfrm>
            <a:off x="6205870" y="3019646"/>
            <a:ext cx="1019175" cy="130175"/>
          </a:xfrm>
          <a:prstGeom prst="rightArrow">
            <a:avLst>
              <a:gd name="adj1" fmla="val 50000"/>
              <a:gd name="adj2" fmla="val 49694"/>
            </a:avLst>
          </a:prstGeom>
          <a:solidFill>
            <a:schemeClr val="tx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endParaRPr lang="en-US" altLang="en-US" sz="1200">
              <a:solidFill>
                <a:schemeClr val="bg1"/>
              </a:solidFill>
              <a:latin typeface="Open Sans"/>
            </a:endParaRPr>
          </a:p>
        </p:txBody>
      </p:sp>
      <p:sp>
        <p:nvSpPr>
          <p:cNvPr id="20" name="TextBox 19">
            <a:extLst>
              <a:ext uri="{FF2B5EF4-FFF2-40B4-BE49-F238E27FC236}">
                <a16:creationId xmlns:a16="http://schemas.microsoft.com/office/drawing/2014/main" id="{A2102BB8-28A3-478D-B593-0B10DD25E76B}"/>
              </a:ext>
            </a:extLst>
          </p:cNvPr>
          <p:cNvSpPr txBox="1">
            <a:spLocks noChangeArrowheads="1"/>
          </p:cNvSpPr>
          <p:nvPr/>
        </p:nvSpPr>
        <p:spPr bwMode="auto">
          <a:xfrm>
            <a:off x="4669170" y="2981546"/>
            <a:ext cx="1219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200">
                <a:solidFill>
                  <a:schemeClr val="bg1"/>
                </a:solidFill>
                <a:latin typeface="Open Sans"/>
              </a:rPr>
              <a:t>1.</a:t>
            </a:r>
          </a:p>
        </p:txBody>
      </p:sp>
      <p:sp>
        <p:nvSpPr>
          <p:cNvPr id="21" name="TextBox 20">
            <a:extLst>
              <a:ext uri="{FF2B5EF4-FFF2-40B4-BE49-F238E27FC236}">
                <a16:creationId xmlns:a16="http://schemas.microsoft.com/office/drawing/2014/main" id="{5A4347B4-8940-4412-A200-802D28207EEC}"/>
              </a:ext>
            </a:extLst>
          </p:cNvPr>
          <p:cNvSpPr txBox="1">
            <a:spLocks noChangeArrowheads="1"/>
          </p:cNvSpPr>
          <p:nvPr/>
        </p:nvSpPr>
        <p:spPr bwMode="auto">
          <a:xfrm>
            <a:off x="4669170" y="3159346"/>
            <a:ext cx="1219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200">
                <a:solidFill>
                  <a:schemeClr val="bg1"/>
                </a:solidFill>
                <a:latin typeface="Open Sans"/>
              </a:rPr>
              <a:t>2.</a:t>
            </a:r>
          </a:p>
        </p:txBody>
      </p:sp>
      <p:sp>
        <p:nvSpPr>
          <p:cNvPr id="22" name="TextBox 21">
            <a:extLst>
              <a:ext uri="{FF2B5EF4-FFF2-40B4-BE49-F238E27FC236}">
                <a16:creationId xmlns:a16="http://schemas.microsoft.com/office/drawing/2014/main" id="{69CB360B-FD7A-4373-9AD4-09B00D3BD1F9}"/>
              </a:ext>
            </a:extLst>
          </p:cNvPr>
          <p:cNvSpPr txBox="1">
            <a:spLocks noChangeArrowheads="1"/>
          </p:cNvSpPr>
          <p:nvPr/>
        </p:nvSpPr>
        <p:spPr bwMode="auto">
          <a:xfrm>
            <a:off x="4669170" y="3345084"/>
            <a:ext cx="1219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200">
                <a:solidFill>
                  <a:schemeClr val="bg1"/>
                </a:solidFill>
                <a:latin typeface="Open Sans"/>
              </a:rPr>
              <a:t>3.</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nodeType="afterGroup">
                            <p:stCondLst>
                              <p:cond delay="1000"/>
                            </p:stCondLst>
                            <p:childTnLst>
                              <p:par>
                                <p:cTn id="13" presetID="63" presetClass="path" presetSubtype="0" accel="50000" decel="50000" fill="hold" grpId="0" nodeType="afterEffect">
                                  <p:stCondLst>
                                    <p:cond delay="0"/>
                                  </p:stCondLst>
                                  <p:childTnLst>
                                    <p:animMotion origin="layout" path="M 0 0  L 0.25 0  E" pathEditMode="relative" ptsTypes="">
                                      <p:cBhvr>
                                        <p:cTn id="14" dur="2000" fill="hold"/>
                                        <p:tgtEl>
                                          <p:spTgt spid="20"/>
                                        </p:tgtEl>
                                        <p:attrNameLst>
                                          <p:attrName>ppt_x</p:attrName>
                                          <p:attrName>ppt_y</p:attrName>
                                        </p:attrNameLst>
                                      </p:cBhvr>
                                    </p:animMotion>
                                  </p:childTnLst>
                                </p:cTn>
                              </p:par>
                            </p:childTnLst>
                          </p:cTn>
                        </p:par>
                        <p:par>
                          <p:cTn id="15" fill="hold" nodeType="afterGroup">
                            <p:stCondLst>
                              <p:cond delay="3000"/>
                            </p:stCondLst>
                            <p:childTnLst>
                              <p:par>
                                <p:cTn id="16" presetID="22" presetClass="entr" presetSubtype="8" fill="hold" grpId="1" nodeType="after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left)">
                                      <p:cBhvr>
                                        <p:cTn id="18" dur="500"/>
                                        <p:tgtEl>
                                          <p:spTgt spid="17"/>
                                        </p:tgtEl>
                                      </p:cBhvr>
                                    </p:animEffect>
                                  </p:childTnLst>
                                </p:cTn>
                              </p:par>
                            </p:childTnLst>
                          </p:cTn>
                        </p:par>
                        <p:par>
                          <p:cTn id="19" fill="hold" nodeType="afterGroup">
                            <p:stCondLst>
                              <p:cond delay="3500"/>
                            </p:stCondLst>
                            <p:childTnLst>
                              <p:par>
                                <p:cTn id="20" presetID="22" presetClass="entr" presetSubtype="8" fill="hold" grpId="1"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nodeType="afterGroup">
                            <p:stCondLst>
                              <p:cond delay="4000"/>
                            </p:stCondLst>
                            <p:childTnLst>
                              <p:par>
                                <p:cTn id="24" presetID="63" presetClass="path" presetSubtype="0" accel="50000" decel="50000" fill="hold" grpId="0" nodeType="afterEffect">
                                  <p:stCondLst>
                                    <p:cond delay="0"/>
                                  </p:stCondLst>
                                  <p:childTnLst>
                                    <p:animMotion origin="layout" path="M 0 0  L 0.25 0  E" pathEditMode="relative" ptsTypes="">
                                      <p:cBhvr>
                                        <p:cTn id="25" dur="2000" fill="hold"/>
                                        <p:tgtEl>
                                          <p:spTgt spid="21"/>
                                        </p:tgtEl>
                                        <p:attrNameLst>
                                          <p:attrName>ppt_x</p:attrName>
                                          <p:attrName>ppt_y</p:attrName>
                                        </p:attrNameLst>
                                      </p:cBhvr>
                                    </p:animMotion>
                                  </p:childTnLst>
                                </p:cTn>
                              </p:par>
                            </p:childTnLst>
                          </p:cTn>
                        </p:par>
                        <p:par>
                          <p:cTn id="26" fill="hold" nodeType="afterGroup">
                            <p:stCondLst>
                              <p:cond delay="6000"/>
                            </p:stCondLst>
                            <p:childTnLst>
                              <p:par>
                                <p:cTn id="27" presetID="22" presetClass="entr" presetSubtype="8" fill="hold" grpId="2"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par>
                          <p:cTn id="30" fill="hold" nodeType="afterGroup">
                            <p:stCondLst>
                              <p:cond delay="6500"/>
                            </p:stCondLst>
                            <p:childTnLst>
                              <p:par>
                                <p:cTn id="31" presetID="22" presetClass="entr" presetSubtype="8" fill="hold" grpId="2"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left)">
                                      <p:cBhvr>
                                        <p:cTn id="33" dur="500"/>
                                        <p:tgtEl>
                                          <p:spTgt spid="19"/>
                                        </p:tgtEl>
                                      </p:cBhvr>
                                    </p:animEffect>
                                  </p:childTnLst>
                                </p:cTn>
                              </p:par>
                            </p:childTnLst>
                          </p:cTn>
                        </p:par>
                        <p:par>
                          <p:cTn id="34" fill="hold" nodeType="afterGroup">
                            <p:stCondLst>
                              <p:cond delay="7000"/>
                            </p:stCondLst>
                            <p:childTnLst>
                              <p:par>
                                <p:cTn id="35" presetID="63" presetClass="path" presetSubtype="0" accel="50000" decel="50000" fill="hold" grpId="0" nodeType="afterEffect">
                                  <p:stCondLst>
                                    <p:cond delay="0"/>
                                  </p:stCondLst>
                                  <p:childTnLst>
                                    <p:animMotion origin="layout" path="M 0 0  L 0.25 0  E" pathEditMode="relative" ptsTypes="">
                                      <p:cBhvr>
                                        <p:cTn id="36" dur="2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7" grpId="2" animBg="1"/>
      <p:bldP spid="19" grpId="0" animBg="1"/>
      <p:bldP spid="19" grpId="1" animBg="1"/>
      <p:bldP spid="19" grpId="2" animBg="1"/>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D0D57B6E-64A6-4E53-AEEC-0614D7E9574E}"/>
              </a:ext>
            </a:extLst>
          </p:cNvPr>
          <p:cNvSpPr>
            <a:spLocks noGrp="1"/>
          </p:cNvSpPr>
          <p:nvPr>
            <p:ph type="title"/>
          </p:nvPr>
        </p:nvSpPr>
        <p:spPr/>
        <p:txBody>
          <a:bodyPr/>
          <a:lstStyle/>
          <a:p>
            <a:r>
              <a:rPr lang="en-US"/>
              <a:t>Information Systems</a:t>
            </a:r>
            <a:endParaRPr lang="en-US" dirty="0"/>
          </a:p>
        </p:txBody>
      </p:sp>
      <p:sp>
        <p:nvSpPr>
          <p:cNvPr id="26627" name="Content Placeholder 2">
            <a:extLst>
              <a:ext uri="{FF2B5EF4-FFF2-40B4-BE49-F238E27FC236}">
                <a16:creationId xmlns:a16="http://schemas.microsoft.com/office/drawing/2014/main" id="{F58E4B1E-F9EF-411F-84A1-8239AB851440}"/>
              </a:ext>
            </a:extLst>
          </p:cNvPr>
          <p:cNvSpPr>
            <a:spLocks noGrp="1" noChangeArrowheads="1"/>
          </p:cNvSpPr>
          <p:nvPr>
            <p:ph sz="half" idx="1"/>
          </p:nvPr>
        </p:nvSpPr>
        <p:spPr/>
        <p:txBody>
          <a:bodyPr/>
          <a:lstStyle/>
          <a:p>
            <a:r>
              <a:rPr lang="en-US" altLang="en-US" b="1" dirty="0"/>
              <a:t>String </a:t>
            </a:r>
            <a:r>
              <a:rPr lang="en-US" altLang="en-US" dirty="0"/>
              <a:t>is a sequence of characters or finite sequence of symbols</a:t>
            </a:r>
          </a:p>
          <a:p>
            <a:pPr lvl="1"/>
            <a:r>
              <a:rPr lang="en-US" altLang="en-US" dirty="0"/>
              <a:t>Strings are important and useful data types used in programming languages</a:t>
            </a:r>
          </a:p>
          <a:p>
            <a:pPr lvl="1"/>
            <a:r>
              <a:rPr lang="en-US" altLang="en-US" dirty="0"/>
              <a:t>Ex. </a:t>
            </a:r>
            <a:r>
              <a:rPr lang="en-US" altLang="en-US" b="1" dirty="0" err="1"/>
              <a:t>robot.jump</a:t>
            </a:r>
            <a:r>
              <a:rPr lang="en-US" altLang="en-US" dirty="0"/>
              <a:t>();</a:t>
            </a:r>
          </a:p>
        </p:txBody>
      </p:sp>
      <p:pic>
        <p:nvPicPr>
          <p:cNvPr id="26630" name="Picture 3" descr="C:\Documents and Settings\Sarah Smith\Local Settings\Temporary Internet Files\Content.IE5\34LHF15M\MM910001109[1].gif">
            <a:extLst>
              <a:ext uri="{FF2B5EF4-FFF2-40B4-BE49-F238E27FC236}">
                <a16:creationId xmlns:a16="http://schemas.microsoft.com/office/drawing/2014/main" id="{7C117912-03D8-410E-9D8F-BEB10A499876}"/>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695263" y="2480654"/>
            <a:ext cx="3781352" cy="4095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025B0A1-BA3D-4823-805E-C831454F3FA5}"/>
              </a:ext>
            </a:extLst>
          </p:cNvPr>
          <p:cNvSpPr>
            <a:spLocks noGrp="1"/>
          </p:cNvSpPr>
          <p:nvPr>
            <p:ph type="title"/>
          </p:nvPr>
        </p:nvSpPr>
        <p:spPr/>
        <p:txBody>
          <a:bodyPr/>
          <a:lstStyle/>
          <a:p>
            <a:r>
              <a:rPr lang="en-US"/>
              <a:t>Information Systems</a:t>
            </a:r>
            <a:endParaRPr lang="en-US" dirty="0"/>
          </a:p>
        </p:txBody>
      </p:sp>
      <p:sp>
        <p:nvSpPr>
          <p:cNvPr id="28675" name="Content Placeholder 2">
            <a:extLst>
              <a:ext uri="{FF2B5EF4-FFF2-40B4-BE49-F238E27FC236}">
                <a16:creationId xmlns:a16="http://schemas.microsoft.com/office/drawing/2014/main" id="{F32A0323-E394-485E-9956-6B3CD56C24C1}"/>
              </a:ext>
            </a:extLst>
          </p:cNvPr>
          <p:cNvSpPr>
            <a:spLocks noGrp="1" noChangeArrowheads="1"/>
          </p:cNvSpPr>
          <p:nvPr>
            <p:ph sz="half" idx="1"/>
          </p:nvPr>
        </p:nvSpPr>
        <p:spPr/>
        <p:txBody>
          <a:bodyPr/>
          <a:lstStyle/>
          <a:p>
            <a:r>
              <a:rPr lang="en-US" altLang="en-US" b="1" dirty="0"/>
              <a:t>Character </a:t>
            </a:r>
            <a:r>
              <a:rPr lang="en-US" altLang="en-US" dirty="0"/>
              <a:t>is a unit of information that corresponds to a form of computer language</a:t>
            </a:r>
          </a:p>
          <a:p>
            <a:pPr lvl="1"/>
            <a:r>
              <a:rPr lang="en-US" altLang="en-US" dirty="0"/>
              <a:t>Examples are letters, punctuation marks (“.”), numerical digits, symbols and whitespace</a:t>
            </a:r>
          </a:p>
          <a:p>
            <a:pPr lvl="1"/>
            <a:endParaRPr lang="en-US" altLang="en-US" dirty="0"/>
          </a:p>
          <a:p>
            <a:r>
              <a:rPr lang="en-US" altLang="en-US" b="1" dirty="0"/>
              <a:t>Integer </a:t>
            </a:r>
            <a:r>
              <a:rPr lang="en-US" altLang="en-US" dirty="0"/>
              <a:t>is a quantity represented by a sequence of digits</a:t>
            </a:r>
          </a:p>
          <a:p>
            <a:pPr lvl="1"/>
            <a:r>
              <a:rPr lang="en-US" altLang="en-US" dirty="0"/>
              <a:t>Date: sequence of integers typically used for month, day, and year  </a:t>
            </a:r>
          </a:p>
          <a:p>
            <a:pPr lvl="1"/>
            <a:r>
              <a:rPr lang="en-US" altLang="en-US" dirty="0"/>
              <a:t>Ex. 07/04/2015</a:t>
            </a:r>
          </a:p>
          <a:p>
            <a:pPr lvl="1"/>
            <a:endParaRPr lang="en-US" altLang="en-US" dirty="0"/>
          </a:p>
          <a:p>
            <a:pPr lvl="1"/>
            <a:endParaRPr lang="en-US" altLang="en-US" dirty="0"/>
          </a:p>
          <a:p>
            <a:pPr lvl="1"/>
            <a:endParaRPr lang="en-US" altLang="en-US" dirty="0"/>
          </a:p>
          <a:p>
            <a:pPr lvl="1"/>
            <a:endParaRPr lang="en-US" altLang="en-US" dirty="0"/>
          </a:p>
        </p:txBody>
      </p:sp>
    </p:spTree>
  </p:cSld>
  <p:clrMapOvr>
    <a:masterClrMapping/>
  </p:clrMapOvr>
  <p:transition>
    <p:cut thruBlk="1"/>
  </p:transition>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www.w3.org/XML/1998/namespace"/>
    <ds:schemaRef ds:uri="05d88611-e516-4d1a-b12e-39107e78b3d0"/>
    <ds:schemaRef ds:uri="http://purl.org/dc/elements/1.1/"/>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sharepoint/v3"/>
    <ds:schemaRef ds:uri="56ea17bb-c96d-4826-b465-01eec0dd23dd"/>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45</TotalTime>
  <Words>360</Words>
  <Application>Microsoft Office PowerPoint</Application>
  <PresentationFormat>Widescreen</PresentationFormat>
  <Paragraphs>71</Paragraphs>
  <Slides>10</Slides>
  <Notes>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Calibri</vt:lpstr>
      <vt:lpstr>Arial</vt:lpstr>
      <vt:lpstr>Open Sans</vt:lpstr>
      <vt:lpstr>Open Sans SemiBold</vt:lpstr>
      <vt:lpstr>.AppleSystemUIFont</vt:lpstr>
      <vt:lpstr>MS PGothic</vt:lpstr>
      <vt:lpstr>Wingdings</vt:lpstr>
      <vt:lpstr>Times New Roman</vt:lpstr>
      <vt:lpstr>2_Office Theme</vt:lpstr>
      <vt:lpstr>3_Office Theme</vt:lpstr>
      <vt:lpstr>4_Office Theme</vt:lpstr>
      <vt:lpstr>PowerPoint Presentation</vt:lpstr>
      <vt:lpstr>PowerPoint Presentation</vt:lpstr>
      <vt:lpstr>Course Objectives</vt:lpstr>
      <vt:lpstr>Software</vt:lpstr>
      <vt:lpstr>Information Systems</vt:lpstr>
      <vt:lpstr>Information Systems</vt:lpstr>
      <vt:lpstr>Information Systems</vt:lpstr>
      <vt:lpstr>Information Systems</vt:lpstr>
      <vt:lpstr>Information Systems</vt:lpstr>
      <vt:lpstr>Information 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12</cp:revision>
  <cp:lastPrinted>2017-07-07T16:17:37Z</cp:lastPrinted>
  <dcterms:created xsi:type="dcterms:W3CDTF">2017-07-11T23:58:30Z</dcterms:created>
  <dcterms:modified xsi:type="dcterms:W3CDTF">2017-07-26T22:11:00Z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