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DB4760-40CE-4593-B403-4E0CA95A66F7}" type="doc">
      <dgm:prSet loTypeId="urn:microsoft.com/office/officeart/2005/8/layout/matrix3" loCatId="matrix" qsTypeId="urn:microsoft.com/office/officeart/2005/8/quickstyle/simple5" qsCatId="simple" csTypeId="urn:microsoft.com/office/officeart/2005/8/colors/accent1_2" csCatId="accent1" phldr="1"/>
      <dgm:spPr/>
      <dgm:t>
        <a:bodyPr/>
        <a:lstStyle/>
        <a:p>
          <a:endParaRPr lang="en-US"/>
        </a:p>
      </dgm:t>
    </dgm:pt>
    <dgm:pt modelId="{FACE5D32-257E-47F6-B919-46B610E53B03}">
      <dgm:prSet phldrT="[Text]"/>
      <dgm:spPr>
        <a:solidFill>
          <a:srgbClr val="000066"/>
        </a:solidFill>
        <a:ln>
          <a:solidFill>
            <a:srgbClr val="FF0000"/>
          </a:solidFill>
        </a:ln>
      </dgm:spPr>
      <dgm:t>
        <a:bodyPr/>
        <a:lstStyle/>
        <a:p>
          <a:r>
            <a:rPr lang="en-US" dirty="0"/>
            <a:t>CONTRAST</a:t>
          </a:r>
        </a:p>
      </dgm:t>
    </dgm:pt>
    <dgm:pt modelId="{203B6F76-4E87-44B8-BE0A-4DD30F05E7AC}" type="parTrans" cxnId="{D4522FD3-6F78-41DA-9B15-57D7C0F05630}">
      <dgm:prSet/>
      <dgm:spPr/>
      <dgm:t>
        <a:bodyPr/>
        <a:lstStyle/>
        <a:p>
          <a:endParaRPr lang="en-US"/>
        </a:p>
      </dgm:t>
    </dgm:pt>
    <dgm:pt modelId="{31A9B920-C9AD-43A3-ACA3-00D0CECE856D}" type="sibTrans" cxnId="{D4522FD3-6F78-41DA-9B15-57D7C0F05630}">
      <dgm:prSet/>
      <dgm:spPr/>
      <dgm:t>
        <a:bodyPr/>
        <a:lstStyle/>
        <a:p>
          <a:endParaRPr lang="en-US"/>
        </a:p>
      </dgm:t>
    </dgm:pt>
    <dgm:pt modelId="{5E5A9923-B123-4AAA-831B-209D7D1E85C6}">
      <dgm:prSet phldrT="[Text]"/>
      <dgm:spPr>
        <a:solidFill>
          <a:srgbClr val="000066"/>
        </a:solidFill>
        <a:ln>
          <a:solidFill>
            <a:srgbClr val="FF0000"/>
          </a:solidFill>
        </a:ln>
      </dgm:spPr>
      <dgm:t>
        <a:bodyPr/>
        <a:lstStyle/>
        <a:p>
          <a:r>
            <a:rPr lang="en-US" dirty="0"/>
            <a:t>ALIGNMENT</a:t>
          </a:r>
        </a:p>
      </dgm:t>
    </dgm:pt>
    <dgm:pt modelId="{7DC9FB01-BFE9-4A33-8CA2-706EDA30AB77}" type="parTrans" cxnId="{BA3E32C3-2D0F-4B87-B4D3-DDA499342349}">
      <dgm:prSet/>
      <dgm:spPr/>
      <dgm:t>
        <a:bodyPr/>
        <a:lstStyle/>
        <a:p>
          <a:endParaRPr lang="en-US"/>
        </a:p>
      </dgm:t>
    </dgm:pt>
    <dgm:pt modelId="{62B31A6E-6071-4E3B-BDB7-A3CDE82CC55F}" type="sibTrans" cxnId="{BA3E32C3-2D0F-4B87-B4D3-DDA499342349}">
      <dgm:prSet/>
      <dgm:spPr/>
      <dgm:t>
        <a:bodyPr/>
        <a:lstStyle/>
        <a:p>
          <a:endParaRPr lang="en-US"/>
        </a:p>
      </dgm:t>
    </dgm:pt>
    <dgm:pt modelId="{A806AC31-C9C4-4AF0-BEC6-6D9EE163B5CB}">
      <dgm:prSet phldrT="[Text]"/>
      <dgm:spPr>
        <a:solidFill>
          <a:srgbClr val="000066"/>
        </a:solidFill>
        <a:ln>
          <a:solidFill>
            <a:srgbClr val="FF0000"/>
          </a:solidFill>
        </a:ln>
      </dgm:spPr>
      <dgm:t>
        <a:bodyPr/>
        <a:lstStyle/>
        <a:p>
          <a:r>
            <a:rPr lang="en-US" dirty="0"/>
            <a:t>REPETITION</a:t>
          </a:r>
        </a:p>
      </dgm:t>
    </dgm:pt>
    <dgm:pt modelId="{AF85294B-1B70-4275-8085-6D87A2BE03D6}" type="parTrans" cxnId="{DE8E4D8C-5B43-4920-BAF0-9E74B58B3695}">
      <dgm:prSet/>
      <dgm:spPr/>
      <dgm:t>
        <a:bodyPr/>
        <a:lstStyle/>
        <a:p>
          <a:endParaRPr lang="en-US"/>
        </a:p>
      </dgm:t>
    </dgm:pt>
    <dgm:pt modelId="{29C8CA36-8EAF-42DE-9882-030E96767DB2}" type="sibTrans" cxnId="{DE8E4D8C-5B43-4920-BAF0-9E74B58B3695}">
      <dgm:prSet/>
      <dgm:spPr/>
      <dgm:t>
        <a:bodyPr/>
        <a:lstStyle/>
        <a:p>
          <a:endParaRPr lang="en-US"/>
        </a:p>
      </dgm:t>
    </dgm:pt>
    <dgm:pt modelId="{66DDC928-E429-49F7-B396-A2366BB1A87B}">
      <dgm:prSet phldrT="[Text]"/>
      <dgm:spPr>
        <a:solidFill>
          <a:srgbClr val="000066"/>
        </a:solidFill>
        <a:ln>
          <a:solidFill>
            <a:srgbClr val="FF0000"/>
          </a:solidFill>
        </a:ln>
      </dgm:spPr>
      <dgm:t>
        <a:bodyPr/>
        <a:lstStyle/>
        <a:p>
          <a:r>
            <a:rPr lang="en-US" dirty="0"/>
            <a:t>PROXIMITY</a:t>
          </a:r>
        </a:p>
      </dgm:t>
    </dgm:pt>
    <dgm:pt modelId="{D065336A-5935-4BB9-97D0-B995956E5735}" type="parTrans" cxnId="{A0260B7A-6D17-40EA-AEA0-A354032051E5}">
      <dgm:prSet/>
      <dgm:spPr/>
      <dgm:t>
        <a:bodyPr/>
        <a:lstStyle/>
        <a:p>
          <a:endParaRPr lang="en-US"/>
        </a:p>
      </dgm:t>
    </dgm:pt>
    <dgm:pt modelId="{0D4E85F7-155E-4BEA-878E-4CB5AFBC3BC8}" type="sibTrans" cxnId="{A0260B7A-6D17-40EA-AEA0-A354032051E5}">
      <dgm:prSet/>
      <dgm:spPr/>
      <dgm:t>
        <a:bodyPr/>
        <a:lstStyle/>
        <a:p>
          <a:endParaRPr lang="en-US"/>
        </a:p>
      </dgm:t>
    </dgm:pt>
    <dgm:pt modelId="{83A96CA9-3016-4E75-8774-8FF5EF112D92}" type="pres">
      <dgm:prSet presAssocID="{0FDB4760-40CE-4593-B403-4E0CA95A66F7}" presName="matrix" presStyleCnt="0">
        <dgm:presLayoutVars>
          <dgm:chMax val="1"/>
          <dgm:dir/>
          <dgm:resizeHandles val="exact"/>
        </dgm:presLayoutVars>
      </dgm:prSet>
      <dgm:spPr/>
    </dgm:pt>
    <dgm:pt modelId="{BF4292FB-7085-4B6B-9CCB-CC0360EB83B5}" type="pres">
      <dgm:prSet presAssocID="{0FDB4760-40CE-4593-B403-4E0CA95A66F7}" presName="diamond" presStyleLbl="bgShp" presStyleIdx="0" presStyleCnt="1" custLinFactNeighborX="-625" custLinFactNeighborY="1875"/>
      <dgm:spPr>
        <a:solidFill>
          <a:srgbClr val="0070C0"/>
        </a:solidFill>
      </dgm:spPr>
    </dgm:pt>
    <dgm:pt modelId="{D32CFB32-2F1A-4DE5-84C3-BF9A85860FE6}" type="pres">
      <dgm:prSet presAssocID="{0FDB4760-40CE-4593-B403-4E0CA95A66F7}" presName="quad1" presStyleLbl="node1" presStyleIdx="0" presStyleCnt="4" custScaleX="171154" custScaleY="110256" custLinFactNeighborX="-43269" custLinFactNeighborY="-9616">
        <dgm:presLayoutVars>
          <dgm:chMax val="0"/>
          <dgm:chPref val="0"/>
          <dgm:bulletEnabled val="1"/>
        </dgm:presLayoutVars>
      </dgm:prSet>
      <dgm:spPr/>
    </dgm:pt>
    <dgm:pt modelId="{6AECEC38-F8FF-44FD-B3A2-8163FF80BC28}" type="pres">
      <dgm:prSet presAssocID="{0FDB4760-40CE-4593-B403-4E0CA95A66F7}" presName="quad2" presStyleLbl="node1" presStyleIdx="1" presStyleCnt="4" custScaleX="171154" custScaleY="110256" custLinFactNeighborX="46154" custLinFactNeighborY="-9616">
        <dgm:presLayoutVars>
          <dgm:chMax val="0"/>
          <dgm:chPref val="0"/>
          <dgm:bulletEnabled val="1"/>
        </dgm:presLayoutVars>
      </dgm:prSet>
      <dgm:spPr/>
    </dgm:pt>
    <dgm:pt modelId="{73A02081-0CF3-4868-AFD1-EF2BE3B66334}" type="pres">
      <dgm:prSet presAssocID="{0FDB4760-40CE-4593-B403-4E0CA95A66F7}" presName="quad3" presStyleLbl="node1" presStyleIdx="2" presStyleCnt="4" custScaleX="171154" custScaleY="110256" custLinFactNeighborX="-43269" custLinFactNeighborY="2884">
        <dgm:presLayoutVars>
          <dgm:chMax val="0"/>
          <dgm:chPref val="0"/>
          <dgm:bulletEnabled val="1"/>
        </dgm:presLayoutVars>
      </dgm:prSet>
      <dgm:spPr/>
    </dgm:pt>
    <dgm:pt modelId="{A8FD940C-DC39-408C-9E39-55C5C3BBB1C3}" type="pres">
      <dgm:prSet presAssocID="{0FDB4760-40CE-4593-B403-4E0CA95A66F7}" presName="quad4" presStyleLbl="node1" presStyleIdx="3" presStyleCnt="4" custScaleX="171154" custScaleY="110256" custLinFactNeighborX="45633" custLinFactNeighborY="2827">
        <dgm:presLayoutVars>
          <dgm:chMax val="0"/>
          <dgm:chPref val="0"/>
          <dgm:bulletEnabled val="1"/>
        </dgm:presLayoutVars>
      </dgm:prSet>
      <dgm:spPr/>
    </dgm:pt>
  </dgm:ptLst>
  <dgm:cxnLst>
    <dgm:cxn modelId="{4F12EC1E-0DCB-4129-99DA-647C6406D059}" type="presOf" srcId="{0FDB4760-40CE-4593-B403-4E0CA95A66F7}" destId="{83A96CA9-3016-4E75-8774-8FF5EF112D92}" srcOrd="0" destOrd="0" presId="urn:microsoft.com/office/officeart/2005/8/layout/matrix3"/>
    <dgm:cxn modelId="{A42B9533-7CC7-4B82-A39E-22880E69B96A}" type="presOf" srcId="{FACE5D32-257E-47F6-B919-46B610E53B03}" destId="{D32CFB32-2F1A-4DE5-84C3-BF9A85860FE6}" srcOrd="0" destOrd="0" presId="urn:microsoft.com/office/officeart/2005/8/layout/matrix3"/>
    <dgm:cxn modelId="{A0260B7A-6D17-40EA-AEA0-A354032051E5}" srcId="{0FDB4760-40CE-4593-B403-4E0CA95A66F7}" destId="{66DDC928-E429-49F7-B396-A2366BB1A87B}" srcOrd="3" destOrd="0" parTransId="{D065336A-5935-4BB9-97D0-B995956E5735}" sibTransId="{0D4E85F7-155E-4BEA-878E-4CB5AFBC3BC8}"/>
    <dgm:cxn modelId="{CB252F7C-A662-4849-8B53-5E89043C24E6}" type="presOf" srcId="{5E5A9923-B123-4AAA-831B-209D7D1E85C6}" destId="{6AECEC38-F8FF-44FD-B3A2-8163FF80BC28}" srcOrd="0" destOrd="0" presId="urn:microsoft.com/office/officeart/2005/8/layout/matrix3"/>
    <dgm:cxn modelId="{DE8E4D8C-5B43-4920-BAF0-9E74B58B3695}" srcId="{0FDB4760-40CE-4593-B403-4E0CA95A66F7}" destId="{A806AC31-C9C4-4AF0-BEC6-6D9EE163B5CB}" srcOrd="2" destOrd="0" parTransId="{AF85294B-1B70-4275-8085-6D87A2BE03D6}" sibTransId="{29C8CA36-8EAF-42DE-9882-030E96767DB2}"/>
    <dgm:cxn modelId="{D9D36E8F-7128-4F28-89AE-E90FDE969CB9}" type="presOf" srcId="{66DDC928-E429-49F7-B396-A2366BB1A87B}" destId="{A8FD940C-DC39-408C-9E39-55C5C3BBB1C3}" srcOrd="0" destOrd="0" presId="urn:microsoft.com/office/officeart/2005/8/layout/matrix3"/>
    <dgm:cxn modelId="{941A199D-3D36-44D2-B0EF-E256141F6E28}" type="presOf" srcId="{A806AC31-C9C4-4AF0-BEC6-6D9EE163B5CB}" destId="{73A02081-0CF3-4868-AFD1-EF2BE3B66334}" srcOrd="0" destOrd="0" presId="urn:microsoft.com/office/officeart/2005/8/layout/matrix3"/>
    <dgm:cxn modelId="{BA3E32C3-2D0F-4B87-B4D3-DDA499342349}" srcId="{0FDB4760-40CE-4593-B403-4E0CA95A66F7}" destId="{5E5A9923-B123-4AAA-831B-209D7D1E85C6}" srcOrd="1" destOrd="0" parTransId="{7DC9FB01-BFE9-4A33-8CA2-706EDA30AB77}" sibTransId="{62B31A6E-6071-4E3B-BDB7-A3CDE82CC55F}"/>
    <dgm:cxn modelId="{D4522FD3-6F78-41DA-9B15-57D7C0F05630}" srcId="{0FDB4760-40CE-4593-B403-4E0CA95A66F7}" destId="{FACE5D32-257E-47F6-B919-46B610E53B03}" srcOrd="0" destOrd="0" parTransId="{203B6F76-4E87-44B8-BE0A-4DD30F05E7AC}" sibTransId="{31A9B920-C9AD-43A3-ACA3-00D0CECE856D}"/>
    <dgm:cxn modelId="{460F478C-AC3F-4C08-BDB9-E32AE90E6939}" type="presParOf" srcId="{83A96CA9-3016-4E75-8774-8FF5EF112D92}" destId="{BF4292FB-7085-4B6B-9CCB-CC0360EB83B5}" srcOrd="0" destOrd="0" presId="urn:microsoft.com/office/officeart/2005/8/layout/matrix3"/>
    <dgm:cxn modelId="{FFECEA12-A323-4026-AF0F-7F6210702C5F}" type="presParOf" srcId="{83A96CA9-3016-4E75-8774-8FF5EF112D92}" destId="{D32CFB32-2F1A-4DE5-84C3-BF9A85860FE6}" srcOrd="1" destOrd="0" presId="urn:microsoft.com/office/officeart/2005/8/layout/matrix3"/>
    <dgm:cxn modelId="{432439DE-9140-4F1C-A1D3-59A76BFB1B20}" type="presParOf" srcId="{83A96CA9-3016-4E75-8774-8FF5EF112D92}" destId="{6AECEC38-F8FF-44FD-B3A2-8163FF80BC28}" srcOrd="2" destOrd="0" presId="urn:microsoft.com/office/officeart/2005/8/layout/matrix3"/>
    <dgm:cxn modelId="{5C28F98A-A8DB-42D2-B47E-45ED26D7C7D2}" type="presParOf" srcId="{83A96CA9-3016-4E75-8774-8FF5EF112D92}" destId="{73A02081-0CF3-4868-AFD1-EF2BE3B66334}" srcOrd="3" destOrd="0" presId="urn:microsoft.com/office/officeart/2005/8/layout/matrix3"/>
    <dgm:cxn modelId="{5D798792-ACF0-4EBE-A991-DD2C6468F2AC}" type="presParOf" srcId="{83A96CA9-3016-4E75-8774-8FF5EF112D92}" destId="{A8FD940C-DC39-408C-9E39-55C5C3BBB1C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4292FB-7085-4B6B-9CCB-CC0360EB83B5}">
      <dsp:nvSpPr>
        <dsp:cNvPr id="0" name=""/>
        <dsp:cNvSpPr/>
      </dsp:nvSpPr>
      <dsp:spPr>
        <a:xfrm>
          <a:off x="634820" y="0"/>
          <a:ext cx="3274041" cy="3274041"/>
        </a:xfrm>
        <a:prstGeom prst="diamond">
          <a:avLst/>
        </a:prstGeom>
        <a:solidFill>
          <a:srgbClr val="0070C0"/>
        </a:solidFill>
        <a:ln>
          <a:noFill/>
        </a:ln>
        <a:effectLst/>
      </dsp:spPr>
      <dsp:style>
        <a:lnRef idx="0">
          <a:scrgbClr r="0" g="0" b="0"/>
        </a:lnRef>
        <a:fillRef idx="1">
          <a:scrgbClr r="0" g="0" b="0"/>
        </a:fillRef>
        <a:effectRef idx="2">
          <a:scrgbClr r="0" g="0" b="0"/>
        </a:effectRef>
        <a:fontRef idx="minor"/>
      </dsp:style>
    </dsp:sp>
    <dsp:sp modelId="{D32CFB32-2F1A-4DE5-84C3-BF9A85860FE6}">
      <dsp:nvSpPr>
        <dsp:cNvPr id="0" name=""/>
        <dsp:cNvSpPr/>
      </dsp:nvSpPr>
      <dsp:spPr>
        <a:xfrm>
          <a:off x="0" y="122771"/>
          <a:ext cx="2185424" cy="1407832"/>
        </a:xfrm>
        <a:prstGeom prst="roundRect">
          <a:avLst/>
        </a:prstGeom>
        <a:solidFill>
          <a:srgbClr val="000066"/>
        </a:solidFill>
        <a:ln>
          <a:solidFill>
            <a:srgbClr val="FF0000"/>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CONTRAST</a:t>
          </a:r>
        </a:p>
      </dsp:txBody>
      <dsp:txXfrm>
        <a:off x="68725" y="191496"/>
        <a:ext cx="2047974" cy="1270382"/>
      </dsp:txXfrm>
    </dsp:sp>
    <dsp:sp modelId="{6AECEC38-F8FF-44FD-B3A2-8163FF80BC28}">
      <dsp:nvSpPr>
        <dsp:cNvPr id="0" name=""/>
        <dsp:cNvSpPr/>
      </dsp:nvSpPr>
      <dsp:spPr>
        <a:xfrm>
          <a:off x="2399184" y="122771"/>
          <a:ext cx="2185424" cy="1407832"/>
        </a:xfrm>
        <a:prstGeom prst="roundRect">
          <a:avLst/>
        </a:prstGeom>
        <a:solidFill>
          <a:srgbClr val="000066"/>
        </a:solidFill>
        <a:ln>
          <a:solidFill>
            <a:srgbClr val="FF0000"/>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ALIGNMENT</a:t>
          </a:r>
        </a:p>
      </dsp:txBody>
      <dsp:txXfrm>
        <a:off x="2467909" y="191496"/>
        <a:ext cx="2047974" cy="1270382"/>
      </dsp:txXfrm>
    </dsp:sp>
    <dsp:sp modelId="{73A02081-0CF3-4868-AFD1-EF2BE3B66334}">
      <dsp:nvSpPr>
        <dsp:cNvPr id="0" name=""/>
        <dsp:cNvSpPr/>
      </dsp:nvSpPr>
      <dsp:spPr>
        <a:xfrm>
          <a:off x="0" y="1657478"/>
          <a:ext cx="2185424" cy="1407832"/>
        </a:xfrm>
        <a:prstGeom prst="roundRect">
          <a:avLst/>
        </a:prstGeom>
        <a:solidFill>
          <a:srgbClr val="000066"/>
        </a:solidFill>
        <a:ln>
          <a:solidFill>
            <a:srgbClr val="FF0000"/>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REPETITION</a:t>
          </a:r>
        </a:p>
      </dsp:txBody>
      <dsp:txXfrm>
        <a:off x="68725" y="1726203"/>
        <a:ext cx="2047974" cy="1270382"/>
      </dsp:txXfrm>
    </dsp:sp>
    <dsp:sp modelId="{A8FD940C-DC39-408C-9E39-55C5C3BBB1C3}">
      <dsp:nvSpPr>
        <dsp:cNvPr id="0" name=""/>
        <dsp:cNvSpPr/>
      </dsp:nvSpPr>
      <dsp:spPr>
        <a:xfrm>
          <a:off x="2399184" y="1656750"/>
          <a:ext cx="2185424" cy="1407832"/>
        </a:xfrm>
        <a:prstGeom prst="roundRect">
          <a:avLst/>
        </a:prstGeom>
        <a:solidFill>
          <a:srgbClr val="000066"/>
        </a:solidFill>
        <a:ln>
          <a:solidFill>
            <a:srgbClr val="FF0000"/>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PROXIMITY</a:t>
          </a:r>
        </a:p>
      </dsp:txBody>
      <dsp:txXfrm>
        <a:off x="2467909" y="1725475"/>
        <a:ext cx="2047974" cy="1270382"/>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7/26/2017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Principles of Information Technology</a:t>
            </a:r>
          </a:p>
          <a:p>
            <a:pPr lvl="1"/>
            <a:r>
              <a:rPr lang="en-US" dirty="0"/>
              <a:t>Introduction to Desktop Publishing</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Repetition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Repeating certain concepts to create a pattern</a:t>
            </a:r>
          </a:p>
          <a:p>
            <a:pPr lvl="1"/>
            <a:r>
              <a:rPr lang="en-US" dirty="0"/>
              <a:t>Most repetition in Desktop Publishing is never noticed</a:t>
            </a:r>
          </a:p>
          <a:p>
            <a:pPr lvl="1"/>
            <a:r>
              <a:rPr lang="en-US" dirty="0"/>
              <a:t>Viewers naturally like patterns</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Repeat. Repeat. Repeat.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Color</a:t>
            </a:r>
          </a:p>
          <a:p>
            <a:pPr lvl="2"/>
            <a:r>
              <a:rPr lang="en-US" dirty="0"/>
              <a:t>Use the same color scheme throughout the entire document</a:t>
            </a:r>
          </a:p>
          <a:p>
            <a:pPr lvl="1"/>
            <a:r>
              <a:rPr lang="en-US" dirty="0"/>
              <a:t>Font</a:t>
            </a:r>
          </a:p>
          <a:p>
            <a:pPr lvl="2"/>
            <a:r>
              <a:rPr lang="en-US" dirty="0"/>
              <a:t>Use the same font on all headings</a:t>
            </a:r>
          </a:p>
          <a:p>
            <a:pPr lvl="2"/>
            <a:r>
              <a:rPr lang="en-US" dirty="0"/>
              <a:t>Subheadings should also be the same font</a:t>
            </a:r>
          </a:p>
          <a:p>
            <a:pPr lvl="2"/>
            <a:r>
              <a:rPr lang="en-US" dirty="0"/>
              <a:t>Remain consistent</a:t>
            </a:r>
          </a:p>
          <a:p>
            <a:pPr lvl="1"/>
            <a:endParaRPr lang="en-US" dirty="0"/>
          </a:p>
        </p:txBody>
      </p:sp>
      <p:sp>
        <p:nvSpPr>
          <p:cNvPr id="4" name="Content Placeholder 3">
            <a:extLst>
              <a:ext uri="{FF2B5EF4-FFF2-40B4-BE49-F238E27FC236}">
                <a16:creationId xmlns:a16="http://schemas.microsoft.com/office/drawing/2014/main" id="{38B68026-03E8-40C9-8EF8-5746374A0440}"/>
              </a:ext>
            </a:extLst>
          </p:cNvPr>
          <p:cNvSpPr>
            <a:spLocks noGrp="1"/>
          </p:cNvSpPr>
          <p:nvPr>
            <p:ph sz="half" idx="10"/>
          </p:nvPr>
        </p:nvSpPr>
        <p:spPr/>
        <p:txBody>
          <a:bodyPr/>
          <a:lstStyle/>
          <a:p>
            <a:pPr lvl="1"/>
            <a:r>
              <a:rPr lang="en-US" dirty="0"/>
              <a:t>Shapes</a:t>
            </a:r>
          </a:p>
          <a:p>
            <a:pPr lvl="2"/>
            <a:r>
              <a:rPr lang="en-US" dirty="0"/>
              <a:t>If stars are used in bullets, do not switch to circles mid document</a:t>
            </a:r>
          </a:p>
          <a:p>
            <a:pPr lvl="1"/>
            <a:r>
              <a:rPr lang="en-US" dirty="0"/>
              <a:t>Sizes</a:t>
            </a:r>
          </a:p>
          <a:p>
            <a:pPr lvl="2"/>
            <a:r>
              <a:rPr lang="en-US" dirty="0"/>
              <a:t>Different sizes can send mixed messages if used inappropriately</a:t>
            </a:r>
          </a:p>
          <a:p>
            <a:endParaRPr lang="en-US" dirty="0"/>
          </a:p>
        </p:txBody>
      </p:sp>
    </p:spTree>
    <p:extLst>
      <p:ext uri="{BB962C8B-B14F-4D97-AF65-F5344CB8AC3E}">
        <p14:creationId xmlns:p14="http://schemas.microsoft.com/office/powerpoint/2010/main" val="3886878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Proximity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Proximity is the spatial relationship between two or more items</a:t>
            </a:r>
          </a:p>
          <a:p>
            <a:pPr lvl="1"/>
            <a:r>
              <a:rPr lang="en-US" dirty="0"/>
              <a:t>Proximity to each other results in viewers forming correlations</a:t>
            </a:r>
          </a:p>
          <a:p>
            <a:pPr lvl="1"/>
            <a:r>
              <a:rPr lang="en-US" dirty="0"/>
              <a:t>Do not allow viewers to make false correlations because of the use of proximity</a:t>
            </a:r>
          </a:p>
          <a:p>
            <a:pPr lvl="1"/>
            <a:endParaRPr lang="en-US" dirty="0"/>
          </a:p>
        </p:txBody>
      </p:sp>
    </p:spTree>
    <p:extLst>
      <p:ext uri="{BB962C8B-B14F-4D97-AF65-F5344CB8AC3E}">
        <p14:creationId xmlns:p14="http://schemas.microsoft.com/office/powerpoint/2010/main" val="110512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Proximity at its best!</a:t>
            </a:r>
          </a:p>
        </p:txBody>
      </p:sp>
      <p:pic>
        <p:nvPicPr>
          <p:cNvPr id="4" name="Content Placeholder 3">
            <a:extLst>
              <a:ext uri="{FF2B5EF4-FFF2-40B4-BE49-F238E27FC236}">
                <a16:creationId xmlns:a16="http://schemas.microsoft.com/office/drawing/2014/main" id="{A5373259-0C57-4F7C-A102-A01FEACA9344}"/>
              </a:ext>
            </a:extLst>
          </p:cNvPr>
          <p:cNvPicPr>
            <a:picLocks noGrp="1" noChangeAspect="1"/>
          </p:cNvPicPr>
          <p:nvPr>
            <p:ph sz="half" idx="1"/>
          </p:nvPr>
        </p:nvPicPr>
        <p:blipFill>
          <a:blip r:embed="rId2"/>
          <a:stretch>
            <a:fillRect/>
          </a:stretch>
        </p:blipFill>
        <p:spPr>
          <a:xfrm>
            <a:off x="2603963" y="2005948"/>
            <a:ext cx="8346147" cy="859611"/>
          </a:xfrm>
          <a:prstGeom prst="rect">
            <a:avLst/>
          </a:prstGeom>
        </p:spPr>
      </p:pic>
      <p:sp>
        <p:nvSpPr>
          <p:cNvPr id="5" name="Rectangle 4">
            <a:extLst>
              <a:ext uri="{FF2B5EF4-FFF2-40B4-BE49-F238E27FC236}">
                <a16:creationId xmlns:a16="http://schemas.microsoft.com/office/drawing/2014/main" id="{2FFD379E-10E7-4003-9646-F0A1119C33AC}"/>
              </a:ext>
            </a:extLst>
          </p:cNvPr>
          <p:cNvSpPr/>
          <p:nvPr/>
        </p:nvSpPr>
        <p:spPr>
          <a:xfrm>
            <a:off x="3316515" y="5169334"/>
            <a:ext cx="6096000" cy="646331"/>
          </a:xfrm>
          <a:prstGeom prst="rect">
            <a:avLst/>
          </a:prstGeom>
        </p:spPr>
        <p:txBody>
          <a:bodyPr>
            <a:spAutoFit/>
          </a:bodyPr>
          <a:lstStyle/>
          <a:p>
            <a:r>
              <a:rPr lang="en-US" dirty="0"/>
              <a:t>Simply adjusting the placement of the company motto provides viewers with a correlation between the name and the motto</a:t>
            </a:r>
          </a:p>
        </p:txBody>
      </p:sp>
      <p:pic>
        <p:nvPicPr>
          <p:cNvPr id="6" name="Picture 5">
            <a:extLst>
              <a:ext uri="{FF2B5EF4-FFF2-40B4-BE49-F238E27FC236}">
                <a16:creationId xmlns:a16="http://schemas.microsoft.com/office/drawing/2014/main" id="{F35B608F-31FA-4F5E-BF12-95E769F5B0BE}"/>
              </a:ext>
            </a:extLst>
          </p:cNvPr>
          <p:cNvPicPr>
            <a:picLocks noChangeAspect="1"/>
          </p:cNvPicPr>
          <p:nvPr/>
        </p:nvPicPr>
        <p:blipFill>
          <a:blip r:embed="rId3"/>
          <a:stretch>
            <a:fillRect/>
          </a:stretch>
        </p:blipFill>
        <p:spPr>
          <a:xfrm>
            <a:off x="2111827" y="2977070"/>
            <a:ext cx="3120573" cy="1841450"/>
          </a:xfrm>
          <a:prstGeom prst="rect">
            <a:avLst/>
          </a:prstGeom>
        </p:spPr>
      </p:pic>
      <p:pic>
        <p:nvPicPr>
          <p:cNvPr id="7" name="Picture 6">
            <a:extLst>
              <a:ext uri="{FF2B5EF4-FFF2-40B4-BE49-F238E27FC236}">
                <a16:creationId xmlns:a16="http://schemas.microsoft.com/office/drawing/2014/main" id="{F9CCEE4D-F4F0-4612-B8B6-56F5F7EC5DCC}"/>
              </a:ext>
            </a:extLst>
          </p:cNvPr>
          <p:cNvPicPr>
            <a:picLocks noChangeAspect="1"/>
          </p:cNvPicPr>
          <p:nvPr/>
        </p:nvPicPr>
        <p:blipFill>
          <a:blip r:embed="rId4"/>
          <a:stretch>
            <a:fillRect/>
          </a:stretch>
        </p:blipFill>
        <p:spPr>
          <a:xfrm>
            <a:off x="6270172" y="2977070"/>
            <a:ext cx="3142343" cy="1841450"/>
          </a:xfrm>
          <a:prstGeom prst="rect">
            <a:avLst/>
          </a:prstGeom>
        </p:spPr>
      </p:pic>
    </p:spTree>
    <p:extLst>
      <p:ext uri="{BB962C8B-B14F-4D97-AF65-F5344CB8AC3E}">
        <p14:creationId xmlns:p14="http://schemas.microsoft.com/office/powerpoint/2010/main" val="82423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NEVER FORGET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FOUR elements of design</a:t>
            </a:r>
          </a:p>
          <a:p>
            <a:pPr lvl="1"/>
            <a:endParaRPr lang="en-US" dirty="0"/>
          </a:p>
        </p:txBody>
      </p:sp>
      <p:pic>
        <p:nvPicPr>
          <p:cNvPr id="6" name="Picture 5">
            <a:extLst>
              <a:ext uri="{FF2B5EF4-FFF2-40B4-BE49-F238E27FC236}">
                <a16:creationId xmlns:a16="http://schemas.microsoft.com/office/drawing/2014/main" id="{7CAB2D82-4E6C-4B90-8C7F-56D194636174}"/>
              </a:ext>
            </a:extLst>
          </p:cNvPr>
          <p:cNvPicPr>
            <a:picLocks noChangeAspect="1"/>
          </p:cNvPicPr>
          <p:nvPr/>
        </p:nvPicPr>
        <p:blipFill>
          <a:blip r:embed="rId2"/>
          <a:stretch>
            <a:fillRect/>
          </a:stretch>
        </p:blipFill>
        <p:spPr>
          <a:xfrm>
            <a:off x="4197132" y="2384140"/>
            <a:ext cx="4718713" cy="3273836"/>
          </a:xfrm>
          <a:prstGeom prst="rect">
            <a:avLst/>
          </a:prstGeom>
        </p:spPr>
      </p:pic>
    </p:spTree>
    <p:extLst>
      <p:ext uri="{BB962C8B-B14F-4D97-AF65-F5344CB8AC3E}">
        <p14:creationId xmlns:p14="http://schemas.microsoft.com/office/powerpoint/2010/main" val="280150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Desktop Publishing?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Desktop Publishing is the art of using computers to lay out text and graphics for printing in magazines, newsletters, brochures, business cards, and much more</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Always Remember!</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There are FOUR elements of design</a:t>
            </a:r>
          </a:p>
          <a:p>
            <a:pPr marL="0" lvl="1" indent="0">
              <a:buNone/>
            </a:pPr>
            <a:endParaRPr lang="en-US" dirty="0"/>
          </a:p>
        </p:txBody>
      </p:sp>
      <p:sp>
        <p:nvSpPr>
          <p:cNvPr id="4" name="Content Placeholder 2">
            <a:extLst>
              <a:ext uri="{FF2B5EF4-FFF2-40B4-BE49-F238E27FC236}">
                <a16:creationId xmlns:a16="http://schemas.microsoft.com/office/drawing/2014/main" id="{2DC1381E-D996-446B-814D-2C212BAC4B0F}"/>
              </a:ext>
            </a:extLst>
          </p:cNvPr>
          <p:cNvSpPr txBox="1">
            <a:spLocks/>
          </p:cNvSpPr>
          <p:nvPr/>
        </p:nvSpPr>
        <p:spPr>
          <a:xfrm>
            <a:off x="2675779" y="2250677"/>
            <a:ext cx="6189222" cy="3576053"/>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0">
              <a:buFont typeface="Wingdings" pitchFamily="2" charset="2"/>
              <a:buNone/>
            </a:pPr>
            <a:endParaRPr lang="en-US" dirty="0"/>
          </a:p>
          <a:p>
            <a:pPr lvl="1" indent="0">
              <a:buFont typeface="Wingdings" pitchFamily="2" charset="2"/>
              <a:buNone/>
            </a:pPr>
            <a:r>
              <a:rPr lang="en-US" dirty="0"/>
              <a:t> </a:t>
            </a:r>
          </a:p>
        </p:txBody>
      </p:sp>
      <p:graphicFrame>
        <p:nvGraphicFramePr>
          <p:cNvPr id="5" name="Diagram 4">
            <a:extLst>
              <a:ext uri="{FF2B5EF4-FFF2-40B4-BE49-F238E27FC236}">
                <a16:creationId xmlns:a16="http://schemas.microsoft.com/office/drawing/2014/main" id="{5B60D1BF-021B-42D1-A29F-42B8DD9750C2}"/>
              </a:ext>
            </a:extLst>
          </p:cNvPr>
          <p:cNvGraphicFramePr/>
          <p:nvPr>
            <p:extLst>
              <p:ext uri="{D42A27DB-BD31-4B8C-83A1-F6EECF244321}">
                <p14:modId xmlns:p14="http://schemas.microsoft.com/office/powerpoint/2010/main" val="3762558642"/>
              </p:ext>
            </p:extLst>
          </p:nvPr>
        </p:nvGraphicFramePr>
        <p:xfrm>
          <a:off x="3907578" y="2348494"/>
          <a:ext cx="4584609" cy="3274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Contrast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Contrast is defined as the degree of noticeable differences</a:t>
            </a:r>
          </a:p>
          <a:p>
            <a:pPr lvl="1"/>
            <a:r>
              <a:rPr lang="en-US" dirty="0"/>
              <a:t>How do you provide contrast?</a:t>
            </a:r>
          </a:p>
          <a:p>
            <a:pPr lvl="2"/>
            <a:r>
              <a:rPr lang="en-US" dirty="0"/>
              <a:t>Fonts</a:t>
            </a:r>
          </a:p>
          <a:p>
            <a:pPr lvl="2"/>
            <a:r>
              <a:rPr lang="en-US" dirty="0"/>
              <a:t>Size</a:t>
            </a:r>
          </a:p>
          <a:p>
            <a:pPr lvl="2"/>
            <a:r>
              <a:rPr lang="en-US" dirty="0"/>
              <a:t>Color</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Ways to provide contrast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Adding a small amount of color</a:t>
            </a:r>
          </a:p>
          <a:p>
            <a:pPr lvl="1"/>
            <a:r>
              <a:rPr lang="en-US" dirty="0"/>
              <a:t>Changing the type of </a:t>
            </a:r>
            <a:r>
              <a:rPr lang="en-US" i="1" dirty="0">
                <a:solidFill>
                  <a:srgbClr val="FF0000"/>
                </a:solidFill>
              </a:rPr>
              <a:t>font</a:t>
            </a:r>
            <a:r>
              <a:rPr lang="en-US" dirty="0"/>
              <a:t> (typography)</a:t>
            </a:r>
          </a:p>
          <a:p>
            <a:pPr lvl="1"/>
            <a:r>
              <a:rPr lang="en-US" dirty="0"/>
              <a:t>Adjusting alignment</a:t>
            </a:r>
          </a:p>
          <a:p>
            <a:pPr lvl="1"/>
            <a:r>
              <a:rPr lang="en-US" dirty="0"/>
              <a:t>Left justified</a:t>
            </a:r>
          </a:p>
          <a:p>
            <a:pPr lvl="1"/>
            <a:r>
              <a:rPr lang="en-US" dirty="0"/>
              <a:t>Right justified</a:t>
            </a:r>
          </a:p>
          <a:p>
            <a:pPr lvl="1"/>
            <a:r>
              <a:rPr lang="en-US" dirty="0"/>
              <a:t>Centered</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Color Contrast</a:t>
            </a:r>
          </a:p>
        </p:txBody>
      </p:sp>
      <p:pic>
        <p:nvPicPr>
          <p:cNvPr id="4" name="Content Placeholder 3">
            <a:extLst>
              <a:ext uri="{FF2B5EF4-FFF2-40B4-BE49-F238E27FC236}">
                <a16:creationId xmlns:a16="http://schemas.microsoft.com/office/drawing/2014/main" id="{CD625EA0-8890-4AA3-B918-A1A2153F26B8}"/>
              </a:ext>
            </a:extLst>
          </p:cNvPr>
          <p:cNvPicPr>
            <a:picLocks noGrp="1" noChangeAspect="1"/>
          </p:cNvPicPr>
          <p:nvPr>
            <p:ph sz="half" idx="1"/>
          </p:nvPr>
        </p:nvPicPr>
        <p:blipFill>
          <a:blip r:embed="rId2"/>
          <a:stretch>
            <a:fillRect/>
          </a:stretch>
        </p:blipFill>
        <p:spPr>
          <a:xfrm>
            <a:off x="2975322" y="2224112"/>
            <a:ext cx="8340051" cy="963251"/>
          </a:xfrm>
          <a:prstGeom prst="rect">
            <a:avLst/>
          </a:prstGeom>
        </p:spPr>
      </p:pic>
      <p:pic>
        <p:nvPicPr>
          <p:cNvPr id="5" name="Picture 4">
            <a:extLst>
              <a:ext uri="{FF2B5EF4-FFF2-40B4-BE49-F238E27FC236}">
                <a16:creationId xmlns:a16="http://schemas.microsoft.com/office/drawing/2014/main" id="{0954B7A6-BCD3-499D-A22B-BDEE7D85CD7F}"/>
              </a:ext>
            </a:extLst>
          </p:cNvPr>
          <p:cNvPicPr>
            <a:picLocks noChangeAspect="1"/>
          </p:cNvPicPr>
          <p:nvPr/>
        </p:nvPicPr>
        <p:blipFill>
          <a:blip r:embed="rId3"/>
          <a:stretch>
            <a:fillRect/>
          </a:stretch>
        </p:blipFill>
        <p:spPr>
          <a:xfrm>
            <a:off x="2280799" y="3540818"/>
            <a:ext cx="8083997" cy="938865"/>
          </a:xfrm>
          <a:prstGeom prst="rect">
            <a:avLst/>
          </a:prstGeom>
        </p:spPr>
      </p:pic>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Alignment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Refers to lining up the top, bottom, sides, or middle of text or graphic elements on a page.</a:t>
            </a:r>
          </a:p>
          <a:p>
            <a:pPr lvl="1"/>
            <a:r>
              <a:rPr lang="en-US" dirty="0"/>
              <a:t>Changing the alignment of a document can make a BIG difference.</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Alignment Examples</a:t>
            </a:r>
          </a:p>
        </p:txBody>
      </p:sp>
      <p:pic>
        <p:nvPicPr>
          <p:cNvPr id="4" name="Content Placeholder 3">
            <a:extLst>
              <a:ext uri="{FF2B5EF4-FFF2-40B4-BE49-F238E27FC236}">
                <a16:creationId xmlns:a16="http://schemas.microsoft.com/office/drawing/2014/main" id="{B6FB0BF2-E036-435A-ACB1-EE6F5E31B87F}"/>
              </a:ext>
            </a:extLst>
          </p:cNvPr>
          <p:cNvPicPr>
            <a:picLocks noGrp="1" noChangeAspect="1"/>
          </p:cNvPicPr>
          <p:nvPr>
            <p:ph sz="half" idx="1"/>
          </p:nvPr>
        </p:nvPicPr>
        <p:blipFill>
          <a:blip r:embed="rId2"/>
          <a:stretch>
            <a:fillRect/>
          </a:stretch>
        </p:blipFill>
        <p:spPr>
          <a:xfrm>
            <a:off x="3043002" y="2058942"/>
            <a:ext cx="8803387" cy="859611"/>
          </a:xfrm>
          <a:prstGeom prst="rect">
            <a:avLst/>
          </a:prstGeom>
        </p:spPr>
      </p:pic>
      <p:pic>
        <p:nvPicPr>
          <p:cNvPr id="5" name="Picture 4">
            <a:extLst>
              <a:ext uri="{FF2B5EF4-FFF2-40B4-BE49-F238E27FC236}">
                <a16:creationId xmlns:a16="http://schemas.microsoft.com/office/drawing/2014/main" id="{7FDFDED5-AF0C-4E15-821F-7D1C31A6E16F}"/>
              </a:ext>
            </a:extLst>
          </p:cNvPr>
          <p:cNvPicPr>
            <a:picLocks noChangeAspect="1"/>
          </p:cNvPicPr>
          <p:nvPr/>
        </p:nvPicPr>
        <p:blipFill>
          <a:blip r:embed="rId3"/>
          <a:stretch>
            <a:fillRect/>
          </a:stretch>
        </p:blipFill>
        <p:spPr>
          <a:xfrm>
            <a:off x="6939033" y="3050816"/>
            <a:ext cx="3040686" cy="1758090"/>
          </a:xfrm>
          <a:prstGeom prst="rect">
            <a:avLst/>
          </a:prstGeom>
        </p:spPr>
      </p:pic>
      <p:pic>
        <p:nvPicPr>
          <p:cNvPr id="6" name="Picture 5">
            <a:extLst>
              <a:ext uri="{FF2B5EF4-FFF2-40B4-BE49-F238E27FC236}">
                <a16:creationId xmlns:a16="http://schemas.microsoft.com/office/drawing/2014/main" id="{F224A80F-FFE6-436D-B6DA-FE6A012086BE}"/>
              </a:ext>
            </a:extLst>
          </p:cNvPr>
          <p:cNvPicPr>
            <a:picLocks noChangeAspect="1"/>
          </p:cNvPicPr>
          <p:nvPr/>
        </p:nvPicPr>
        <p:blipFill>
          <a:blip r:embed="rId4"/>
          <a:stretch>
            <a:fillRect/>
          </a:stretch>
        </p:blipFill>
        <p:spPr>
          <a:xfrm>
            <a:off x="2654631" y="3042092"/>
            <a:ext cx="3010504" cy="1775538"/>
          </a:xfrm>
          <a:prstGeom prst="rect">
            <a:avLst/>
          </a:prstGeom>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www.w3.org/XML/1998/namespace"/>
    <ds:schemaRef ds:uri="http://schemas.microsoft.com/office/2006/metadata/properties"/>
    <ds:schemaRef ds:uri="http://purl.org/dc/dcmitype/"/>
    <ds:schemaRef ds:uri="http://schemas.microsoft.com/office/2006/documentManagement/types"/>
    <ds:schemaRef ds:uri="http://schemas.microsoft.com/office/infopath/2007/PartnerControls"/>
    <ds:schemaRef ds:uri="http://purl.org/dc/terms/"/>
    <ds:schemaRef ds:uri="http://purl.org/dc/elements/1.1/"/>
    <ds:schemaRef ds:uri="http://schemas.openxmlformats.org/package/2006/metadata/core-properties"/>
    <ds:schemaRef ds:uri="05d88611-e516-4d1a-b12e-39107e78b3d0"/>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1116</TotalTime>
  <Words>283</Words>
  <Application>Microsoft Office PowerPoint</Application>
  <PresentationFormat>Widescreen</PresentationFormat>
  <Paragraphs>53</Paragraphs>
  <Slides>14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.AppleSystemUIFont</vt:lpstr>
      <vt:lpstr>Arial</vt:lpstr>
      <vt:lpstr>Calibri</vt:lpstr>
      <vt:lpstr>Open Sans</vt:lpstr>
      <vt:lpstr>Open Sans SemiBold</vt:lpstr>
      <vt:lpstr>Wingdings</vt:lpstr>
      <vt:lpstr>2_Office Theme</vt:lpstr>
      <vt:lpstr>3_Office Theme</vt:lpstr>
      <vt:lpstr>PowerPoint Presentation</vt:lpstr>
      <vt:lpstr>PowerPoint Presentation</vt:lpstr>
      <vt:lpstr>What is Desktop Publishing?</vt:lpstr>
      <vt:lpstr>Always Remember!</vt:lpstr>
      <vt:lpstr>Contrast</vt:lpstr>
      <vt:lpstr>Ways to provide contrast</vt:lpstr>
      <vt:lpstr>Color Contrast</vt:lpstr>
      <vt:lpstr>Alignment</vt:lpstr>
      <vt:lpstr>Alignment Examples</vt:lpstr>
      <vt:lpstr>Repetition</vt:lpstr>
      <vt:lpstr>Repeat. Repeat. Repeat.</vt:lpstr>
      <vt:lpstr>Proximity</vt:lpstr>
      <vt:lpstr>Proximity at its best!</vt:lpstr>
      <vt:lpstr>NEVER FORGET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2017-07-27T14:58:29Z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