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0"/>
  </p:notesMasterIdLst>
  <p:sldIdLst>
    <p:sldId id="321"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6" d="100"/>
          <a:sy n="116" d="100"/>
        </p:scale>
        <p:origin x="389"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7/20/2017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Problem Loan Management</a:t>
            </a:r>
          </a:p>
          <a:p>
            <a:pPr lvl="1"/>
            <a:r>
              <a:rPr lang="en-US" dirty="0"/>
              <a:t>Banking and Financial Services</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Bankruptcy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Legal proceeding designed to reduce or eliminate a borrower’s debt</a:t>
            </a:r>
          </a:p>
          <a:p>
            <a:pPr lvl="1"/>
            <a:r>
              <a:rPr lang="en-US" dirty="0"/>
              <a:t>Sometimes referred to as a second financial chance by allowing a borrower to have a “clean slate”</a:t>
            </a:r>
          </a:p>
          <a:p>
            <a:pPr lvl="1"/>
            <a:r>
              <a:rPr lang="en-US" dirty="0"/>
              <a:t>“Stays,” or stops, foreclosure proceedings temporarily</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Effects of Bankruptcy</a:t>
            </a:r>
          </a:p>
        </p:txBody>
      </p:sp>
      <p:pic>
        <p:nvPicPr>
          <p:cNvPr id="4" name="Content Placeholder 3">
            <a:extLst>
              <a:ext uri="{FF2B5EF4-FFF2-40B4-BE49-F238E27FC236}">
                <a16:creationId xmlns:a16="http://schemas.microsoft.com/office/drawing/2014/main" id="{00CF6C64-8A53-4D3E-AF60-0D1EA99671A0}"/>
              </a:ext>
            </a:extLst>
          </p:cNvPr>
          <p:cNvPicPr>
            <a:picLocks noGrp="1" noChangeAspect="1"/>
          </p:cNvPicPr>
          <p:nvPr>
            <p:ph sz="half" idx="1"/>
          </p:nvPr>
        </p:nvPicPr>
        <p:blipFill>
          <a:blip r:embed="rId2"/>
          <a:stretch>
            <a:fillRect/>
          </a:stretch>
        </p:blipFill>
        <p:spPr>
          <a:xfrm>
            <a:off x="2184364" y="2184388"/>
            <a:ext cx="8169348" cy="3206774"/>
          </a:xfrm>
          <a:prstGeom prst="rect">
            <a:avLst/>
          </a:prstGeom>
        </p:spPr>
      </p:pic>
    </p:spTree>
    <p:extLst>
      <p:ext uri="{BB962C8B-B14F-4D97-AF65-F5344CB8AC3E}">
        <p14:creationId xmlns:p14="http://schemas.microsoft.com/office/powerpoint/2010/main" val="917647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Types of Bankruptcy</a:t>
            </a:r>
          </a:p>
        </p:txBody>
      </p:sp>
      <p:pic>
        <p:nvPicPr>
          <p:cNvPr id="4" name="Content Placeholder 3">
            <a:extLst>
              <a:ext uri="{FF2B5EF4-FFF2-40B4-BE49-F238E27FC236}">
                <a16:creationId xmlns:a16="http://schemas.microsoft.com/office/drawing/2014/main" id="{3859F943-6355-4A6E-BF73-F3006A9A2DF7}"/>
              </a:ext>
            </a:extLst>
          </p:cNvPr>
          <p:cNvPicPr>
            <a:picLocks noGrp="1" noChangeAspect="1"/>
          </p:cNvPicPr>
          <p:nvPr>
            <p:ph sz="half" idx="1"/>
          </p:nvPr>
        </p:nvPicPr>
        <p:blipFill>
          <a:blip r:embed="rId2"/>
          <a:stretch>
            <a:fillRect/>
          </a:stretch>
        </p:blipFill>
        <p:spPr>
          <a:xfrm>
            <a:off x="2236662" y="1909635"/>
            <a:ext cx="8270248" cy="4263014"/>
          </a:xfrm>
          <a:prstGeom prst="rect">
            <a:avLst/>
          </a:prstGeom>
        </p:spPr>
      </p:pic>
    </p:spTree>
    <p:extLst>
      <p:ext uri="{BB962C8B-B14F-4D97-AF65-F5344CB8AC3E}">
        <p14:creationId xmlns:p14="http://schemas.microsoft.com/office/powerpoint/2010/main" val="2214530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Credit Counseling/Debt Consolidation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Credit counseling </a:t>
            </a:r>
          </a:p>
          <a:p>
            <a:pPr lvl="2"/>
            <a:r>
              <a:rPr lang="en-US" sz="2400" dirty="0"/>
              <a:t>Budgeting workshops</a:t>
            </a:r>
          </a:p>
          <a:p>
            <a:pPr lvl="2"/>
            <a:r>
              <a:rPr lang="en-US" sz="2400" dirty="0"/>
              <a:t>Counselors contacting creditors</a:t>
            </a:r>
          </a:p>
          <a:p>
            <a:pPr lvl="2"/>
            <a:r>
              <a:rPr lang="en-US" sz="2400" dirty="0"/>
              <a:t>May renegotiate credit terms</a:t>
            </a:r>
          </a:p>
          <a:p>
            <a:pPr lvl="2"/>
            <a:r>
              <a:rPr lang="en-US" sz="2400" dirty="0"/>
              <a:t>May charge fees for their services</a:t>
            </a:r>
          </a:p>
          <a:p>
            <a:pPr lvl="1"/>
            <a:r>
              <a:rPr lang="en-US" dirty="0"/>
              <a:t>Debt consolidation </a:t>
            </a:r>
          </a:p>
          <a:p>
            <a:pPr lvl="2"/>
            <a:r>
              <a:rPr lang="en-US" sz="2400" dirty="0"/>
              <a:t>Can be high-interest loans</a:t>
            </a:r>
          </a:p>
          <a:p>
            <a:pPr lvl="2"/>
            <a:r>
              <a:rPr lang="en-US" sz="2400" dirty="0"/>
              <a:t>Combine all of your debt into one loan</a:t>
            </a:r>
          </a:p>
          <a:p>
            <a:pPr lvl="2"/>
            <a:r>
              <a:rPr lang="en-US" sz="2400" dirty="0"/>
              <a:t>May charge fees for their services</a:t>
            </a:r>
          </a:p>
          <a:p>
            <a:pPr lvl="1"/>
            <a:endParaRPr lang="en-US" dirty="0"/>
          </a:p>
        </p:txBody>
      </p:sp>
    </p:spTree>
    <p:extLst>
      <p:ext uri="{BB962C8B-B14F-4D97-AF65-F5344CB8AC3E}">
        <p14:creationId xmlns:p14="http://schemas.microsoft.com/office/powerpoint/2010/main" val="2310024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Independent Practice Assignments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000" dirty="0"/>
              <a:t>Case Study Assignment #1 – Provide students with scenarios of different problem loan situations.  In pairs, have them decide upon the most favorable resolution of their situation as it relates to the details presented in each case.  They will create a presentation using visuals as appropriate.</a:t>
            </a:r>
          </a:p>
          <a:p>
            <a:pPr lvl="1"/>
            <a:r>
              <a:rPr lang="en-US" sz="2000" dirty="0"/>
              <a:t>Famous Bankruptcies Assignment #2 – Students will conduct research to locate famous people in the news who have filed bankruptcy.  They will select one and write a one-page report including the following information:  when the bankruptcy was filed, what chapter (7, 11, 13), what happened in the bankruptcy (for example, was property sold? did creditors get the money they were owed),  and any other information they feel is important.  Proper writing conventions should be followed.</a:t>
            </a:r>
          </a:p>
          <a:p>
            <a:pPr lvl="1"/>
            <a:r>
              <a:rPr lang="en-US" sz="2000" dirty="0"/>
              <a:t>Financial Crisis Brochure Assignment #3 – Students will research causes of the financial crisis of 2008 that were related to real estate lending and prepare an informative brochure detailing their findings.  They should include concepts such as subprime lending and bailouts of major financial institutions, as well as what has been done since then to prevent another crisis.  Proper mechanics should be used as well as graphics where appropriate.</a:t>
            </a:r>
          </a:p>
          <a:p>
            <a:pPr lvl="1"/>
            <a:endParaRPr lang="en-US" dirty="0"/>
          </a:p>
        </p:txBody>
      </p:sp>
    </p:spTree>
    <p:extLst>
      <p:ext uri="{BB962C8B-B14F-4D97-AF65-F5344CB8AC3E}">
        <p14:creationId xmlns:p14="http://schemas.microsoft.com/office/powerpoint/2010/main" val="800259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a “PROBLEM” Loan?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loan that is in default – when a borrower does not meet the loan obligations, such as:</a:t>
            </a:r>
          </a:p>
          <a:p>
            <a:pPr lvl="2"/>
            <a:r>
              <a:rPr lang="en-US" dirty="0"/>
              <a:t>Regularly making late payments, that is, not on or before the due date</a:t>
            </a:r>
          </a:p>
          <a:p>
            <a:pPr lvl="2"/>
            <a:r>
              <a:rPr lang="en-US" dirty="0"/>
              <a:t>Not making payments on a loan</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Options for Problem Loans</a:t>
            </a:r>
          </a:p>
        </p:txBody>
      </p:sp>
      <p:pic>
        <p:nvPicPr>
          <p:cNvPr id="4" name="Content Placeholder 3">
            <a:extLst>
              <a:ext uri="{FF2B5EF4-FFF2-40B4-BE49-F238E27FC236}">
                <a16:creationId xmlns:a16="http://schemas.microsoft.com/office/drawing/2014/main" id="{AEFAC7FA-1273-4B20-A516-B54FE3556EC8}"/>
              </a:ext>
            </a:extLst>
          </p:cNvPr>
          <p:cNvPicPr>
            <a:picLocks noGrp="1" noChangeAspect="1"/>
          </p:cNvPicPr>
          <p:nvPr>
            <p:ph sz="half" idx="1"/>
          </p:nvPr>
        </p:nvPicPr>
        <p:blipFill>
          <a:blip r:embed="rId2"/>
          <a:stretch>
            <a:fillRect/>
          </a:stretch>
        </p:blipFill>
        <p:spPr>
          <a:xfrm>
            <a:off x="1906972" y="1525963"/>
            <a:ext cx="8724132" cy="4523624"/>
          </a:xfrm>
          <a:prstGeom prst="rect">
            <a:avLst/>
          </a:prstGeom>
        </p:spPr>
      </p:pic>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Collection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Collection- when payments are not made on a loan and efforts must be made to collect the debt owed.</a:t>
            </a:r>
          </a:p>
          <a:p>
            <a:pPr lvl="1"/>
            <a:r>
              <a:rPr lang="en-US" dirty="0"/>
              <a:t>A loan can be transferred to another department within the lending institution or, to an outside source who will attempt to collect as much of the loan funds as possible.</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Garnishment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Portion of a borrower’s salary is automatically withdrawn to help to repay debts</a:t>
            </a:r>
          </a:p>
          <a:p>
            <a:pPr lvl="1"/>
            <a:r>
              <a:rPr lang="en-US" dirty="0"/>
              <a:t>Requires a court order</a:t>
            </a:r>
          </a:p>
          <a:p>
            <a:pPr lvl="1"/>
            <a:r>
              <a:rPr lang="en-US" dirty="0"/>
              <a:t>According to Title III of the Consumer Credit Protection Act, garnishment may not exceed:</a:t>
            </a:r>
          </a:p>
          <a:p>
            <a:pPr lvl="2"/>
            <a:r>
              <a:rPr lang="en-US" sz="2400" dirty="0"/>
              <a:t>25% of the week’s disposable income, or</a:t>
            </a:r>
          </a:p>
          <a:p>
            <a:pPr lvl="2"/>
            <a:r>
              <a:rPr lang="en-US" sz="2400" dirty="0"/>
              <a:t>“The amount by which his disposable earnings for that week exceed the Federal minimum hourly wage . . . whichever is less”</a:t>
            </a:r>
          </a:p>
          <a:p>
            <a:pPr lvl="1"/>
            <a:r>
              <a:rPr lang="en-US" dirty="0"/>
              <a:t>Stops if the borrower files bankruptcy</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Repossession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When a lender takes possession of an asset that has a loan attached to it</a:t>
            </a:r>
          </a:p>
          <a:p>
            <a:pPr lvl="1"/>
            <a:r>
              <a:rPr lang="en-US" dirty="0"/>
              <a:t>Lender can sell asset and use funds to repay the loan</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Loan Modification</a:t>
            </a:r>
          </a:p>
        </p:txBody>
      </p:sp>
      <p:pic>
        <p:nvPicPr>
          <p:cNvPr id="4" name="Content Placeholder 3">
            <a:extLst>
              <a:ext uri="{FF2B5EF4-FFF2-40B4-BE49-F238E27FC236}">
                <a16:creationId xmlns:a16="http://schemas.microsoft.com/office/drawing/2014/main" id="{83625F44-D4E1-44FF-87AC-FD2B5D4F7905}"/>
              </a:ext>
            </a:extLst>
          </p:cNvPr>
          <p:cNvPicPr>
            <a:picLocks noGrp="1" noChangeAspect="1"/>
          </p:cNvPicPr>
          <p:nvPr>
            <p:ph sz="half" idx="1"/>
          </p:nvPr>
        </p:nvPicPr>
        <p:blipFill>
          <a:blip r:embed="rId2"/>
          <a:stretch>
            <a:fillRect/>
          </a:stretch>
        </p:blipFill>
        <p:spPr>
          <a:xfrm>
            <a:off x="2453749" y="1727730"/>
            <a:ext cx="8198999" cy="4427008"/>
          </a:xfrm>
          <a:prstGeom prst="rect">
            <a:avLst/>
          </a:prstGeom>
        </p:spPr>
      </p:pic>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Foreclosure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Occurs as a result of non-payment of a loan</a:t>
            </a:r>
          </a:p>
          <a:p>
            <a:pPr lvl="1"/>
            <a:r>
              <a:rPr lang="en-US" dirty="0"/>
              <a:t>Legal proceeding that removes the property rights of an owner</a:t>
            </a:r>
          </a:p>
          <a:p>
            <a:pPr lvl="1"/>
            <a:r>
              <a:rPr lang="en-US" dirty="0"/>
              <a:t>Usually refers to real estate such as homes, buildings or land</a:t>
            </a:r>
          </a:p>
          <a:p>
            <a:pPr lvl="1"/>
            <a:r>
              <a:rPr lang="en-US" b="1" dirty="0"/>
              <a:t>Short sale</a:t>
            </a:r>
            <a:r>
              <a:rPr lang="en-US" dirty="0"/>
              <a:t>– can preclude a foreclosure by selling property for less than what is owed, but reduces costs of a potential foreclosure</a:t>
            </a:r>
          </a:p>
          <a:p>
            <a:pPr lvl="1"/>
            <a:r>
              <a:rPr lang="en-US" b="1" dirty="0"/>
              <a:t>Real-estate owned</a:t>
            </a:r>
            <a:r>
              <a:rPr lang="en-US" dirty="0"/>
              <a:t>– when a bank cannot sell a property at a foreclosure sale and has to try to sell it itself</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www.w3.org/XML/1998/namespace"/>
    <ds:schemaRef ds:uri="http://schemas.microsoft.com/sharepoint/v3"/>
    <ds:schemaRef ds:uri="05d88611-e516-4d1a-b12e-39107e78b3d0"/>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schemas.openxmlformats.org/package/2006/metadata/core-properties"/>
    <ds:schemaRef ds:uri="56ea17bb-c96d-4826-b465-01eec0dd23dd"/>
    <ds:schemaRef ds:uri="http://purl.org/dc/dcmitype/"/>
    <ds:schemaRef ds:uri="http://purl.org/dc/terms/"/>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166</TotalTime>
  <Words>597</Words>
  <Application>Microsoft Office PowerPoint</Application>
  <PresentationFormat>Widescreen</PresentationFormat>
  <Paragraphs>47</Paragraphs>
  <Slides>14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What is a “PROBLEM” Loan?</vt:lpstr>
      <vt:lpstr>Options for Problem Loans</vt:lpstr>
      <vt:lpstr>Collection</vt:lpstr>
      <vt:lpstr>Garnishment</vt:lpstr>
      <vt:lpstr>Repossession</vt:lpstr>
      <vt:lpstr>Loan Modification</vt:lpstr>
      <vt:lpstr>Foreclosure</vt:lpstr>
      <vt:lpstr>Bankruptcy</vt:lpstr>
      <vt:lpstr>Effects of Bankruptcy</vt:lpstr>
      <vt:lpstr>Types of Bankruptcy</vt:lpstr>
      <vt:lpstr>Credit Counseling/Debt Consolidation</vt:lpstr>
      <vt:lpstr>Independent Practice Assignments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7</cp:revision>
  <cp:lastPrinted>2017-07-07T16:17:37Z</cp:lastPrinted>
  <dcterms:created xsi:type="dcterms:W3CDTF">2017-07-11T23:58:30Z</dcterms:created>
  <dcterms:modified xsi:type="dcterms:W3CDTF">2017-07-20T20:40:34Z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