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8"/>
  </p:notesMasterIdLst>
  <p:sldIdLst>
    <p:sldId id="321" r:id="rId6"/>
    <p:sldId id="319" r:id="rId7"/>
    <p:sldId id="323" r:id="rId8"/>
    <p:sldId id="324" r:id="rId9"/>
    <p:sldId id="325" r:id="rId10"/>
    <p:sldId id="326" r:id="rId11"/>
    <p:sldId id="327" r:id="rId12"/>
    <p:sldId id="328" r:id="rId13"/>
    <p:sldId id="331" r:id="rId14"/>
    <p:sldId id="332" r:id="rId15"/>
    <p:sldId id="329" r:id="rId16"/>
    <p:sldId id="330" r:id="rId1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92636" autoAdjust="0"/>
  </p:normalViewPr>
  <p:slideViewPr>
    <p:cSldViewPr snapToGrid="0">
      <p:cViewPr varScale="1">
        <p:scale>
          <a:sx n="80" d="100"/>
          <a:sy n="80" d="100"/>
        </p:scale>
        <p:origin x="782" y="4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7/14/2017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Ask students to grade themselves on each of the professional characteristics listed on this slide.</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9886692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The customer is always right. Without the customer, there would not be a job/career.</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37062448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defRPr/>
            </a:pPr>
            <a:r>
              <a:rPr lang="en-US" dirty="0"/>
              <a:t>Degree of Cooperation</a:t>
            </a:r>
          </a:p>
          <a:p>
            <a:pPr eaLnBrk="1" hangingPunct="1">
              <a:defRPr/>
            </a:pPr>
            <a:r>
              <a:rPr lang="en-US" dirty="0"/>
              <a:t>Response to Challenges</a:t>
            </a:r>
          </a:p>
          <a:p>
            <a:pPr eaLnBrk="1" hangingPunct="1">
              <a:defRPr/>
            </a:pPr>
            <a:r>
              <a:rPr lang="en-US" dirty="0"/>
              <a:t>Flexibility-ability to adjust and adapt</a:t>
            </a:r>
          </a:p>
          <a:p>
            <a:pPr eaLnBrk="1" hangingPunct="1">
              <a:defRPr/>
            </a:pPr>
            <a:r>
              <a:rPr lang="en-US" dirty="0"/>
              <a:t>Response to Criticism</a:t>
            </a:r>
          </a:p>
          <a:p>
            <a:pPr eaLnBrk="1" hangingPunct="1">
              <a:defRPr/>
            </a:pPr>
            <a:r>
              <a:rPr lang="en-US" dirty="0"/>
              <a:t>Respectfulness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5106149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Success starts with the individual. Self starters wake up with a plan for the day’s success.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1026311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The most effective communicators can make necessary adjustments for different audiences and situations.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2860786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Membership in professional organizations is good for awareness of latest industry trends, friendships in the profession, job opportunities, and new ideas.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9603319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Ask students to choose one of the professional organizations, conduct research, and report general information (membership dues, professional conferences, membership, objective of the organization) to the class.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26821465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a:latin typeface="Arial" panose="020B0604020202020204" pitchFamily="34" charset="0"/>
              </a:rPr>
              <a:t>Ask students to choose one of the professional organizations, conduct research, and report general information (membership dues, professional conferences, membership, objective of the organization) to the class.</a:t>
            </a:r>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390083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a:latin typeface="Arial" panose="020B0604020202020204" pitchFamily="34" charset="0"/>
              </a:rPr>
              <a:t>Ask students to choose one of the professional organizations, conduct research, and report general information (membership dues, professional conferences, membership, objective of the organization) to the class.</a:t>
            </a:r>
          </a:p>
          <a:p>
            <a:pPr eaLnBrk="1" hangingPunct="1"/>
            <a:endParaRPr lang="en-US" altLang="en-US" dirty="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2351978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Individuals must honestly evaluate their performance. Honest evaluations result in setting goals for what can be improved in the future.</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167564437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Principles of Architecture and Construction</a:t>
            </a:r>
          </a:p>
          <a:p>
            <a:pPr lvl="1"/>
            <a:r>
              <a:rPr lang="en-US" dirty="0"/>
              <a:t>Professionalism</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Professional Organizations in Architecture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American Society of Civil Engineers</a:t>
            </a:r>
          </a:p>
          <a:p>
            <a:pPr lvl="1"/>
            <a:r>
              <a:rPr lang="en-US" dirty="0"/>
              <a:t>American Consulting Engineers Council</a:t>
            </a:r>
          </a:p>
        </p:txBody>
      </p:sp>
    </p:spTree>
    <p:extLst>
      <p:ext uri="{BB962C8B-B14F-4D97-AF65-F5344CB8AC3E}">
        <p14:creationId xmlns:p14="http://schemas.microsoft.com/office/powerpoint/2010/main" val="3302606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Evaluating Job Performance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Time Management and Meeting Deadlines</a:t>
            </a:r>
          </a:p>
          <a:p>
            <a:pPr lvl="1"/>
            <a:r>
              <a:rPr lang="en-US" dirty="0"/>
              <a:t>Ability to Follow Directions</a:t>
            </a:r>
          </a:p>
          <a:p>
            <a:pPr lvl="1"/>
            <a:r>
              <a:rPr lang="en-US" dirty="0"/>
              <a:t>Application of Job Skills</a:t>
            </a:r>
          </a:p>
          <a:p>
            <a:pPr lvl="1"/>
            <a:r>
              <a:rPr lang="en-US" dirty="0"/>
              <a:t>Mastery of Knowledge</a:t>
            </a:r>
          </a:p>
          <a:p>
            <a:pPr lvl="1"/>
            <a:r>
              <a:rPr lang="en-US" dirty="0"/>
              <a:t>Problem-solving Ability</a:t>
            </a:r>
          </a:p>
          <a:p>
            <a:pPr lvl="1"/>
            <a:r>
              <a:rPr lang="en-US" dirty="0"/>
              <a:t>Successful Completion of Tasks</a:t>
            </a:r>
          </a:p>
          <a:p>
            <a:pPr lvl="1"/>
            <a:r>
              <a:rPr lang="en-US" dirty="0"/>
              <a:t>Attention to Details</a:t>
            </a:r>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Taking Care of the Customer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Respect</a:t>
            </a:r>
          </a:p>
          <a:p>
            <a:pPr lvl="1"/>
            <a:r>
              <a:rPr lang="en-US" dirty="0"/>
              <a:t>Listen </a:t>
            </a:r>
          </a:p>
          <a:p>
            <a:pPr lvl="1"/>
            <a:r>
              <a:rPr lang="en-US" dirty="0"/>
              <a:t>Follow-up</a:t>
            </a:r>
          </a:p>
          <a:p>
            <a:pPr lvl="1"/>
            <a:r>
              <a:rPr lang="en-US" dirty="0"/>
              <a:t>Response to the Customer’s Needs</a:t>
            </a:r>
          </a:p>
          <a:p>
            <a:pPr lvl="1"/>
            <a:endParaRPr lang="en-US" dirty="0"/>
          </a:p>
        </p:txBody>
      </p:sp>
    </p:spTree>
    <p:extLst>
      <p:ext uri="{BB962C8B-B14F-4D97-AF65-F5344CB8AC3E}">
        <p14:creationId xmlns:p14="http://schemas.microsoft.com/office/powerpoint/2010/main" val="476325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Characteristics of Professionalism</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Maturity</a:t>
            </a:r>
          </a:p>
          <a:p>
            <a:pPr lvl="1"/>
            <a:r>
              <a:rPr lang="en-US" dirty="0"/>
              <a:t>Punctuality and Dependability</a:t>
            </a:r>
          </a:p>
          <a:p>
            <a:pPr lvl="1"/>
            <a:r>
              <a:rPr lang="en-US" dirty="0"/>
              <a:t>Appropriate Appearance</a:t>
            </a:r>
          </a:p>
          <a:p>
            <a:pPr lvl="1"/>
            <a:r>
              <a:rPr lang="en-US" dirty="0"/>
              <a:t>Time Management</a:t>
            </a:r>
          </a:p>
          <a:p>
            <a:pPr lvl="1"/>
            <a:r>
              <a:rPr lang="en-US" dirty="0"/>
              <a:t>Responsibility</a:t>
            </a:r>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Attitude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Degree of Cooperation</a:t>
            </a:r>
          </a:p>
          <a:p>
            <a:pPr lvl="1"/>
            <a:r>
              <a:rPr lang="en-US" dirty="0"/>
              <a:t>Response to Challenges</a:t>
            </a:r>
          </a:p>
          <a:p>
            <a:pPr lvl="1"/>
            <a:r>
              <a:rPr lang="en-US" dirty="0"/>
              <a:t>Flexibility-ability to adjust and adapt</a:t>
            </a:r>
          </a:p>
          <a:p>
            <a:pPr lvl="1"/>
            <a:r>
              <a:rPr lang="en-US" dirty="0"/>
              <a:t>Response to Criticism</a:t>
            </a:r>
          </a:p>
          <a:p>
            <a:pPr lvl="1"/>
            <a:r>
              <a:rPr lang="en-US" dirty="0"/>
              <a:t>Respectfulness</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Initiative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Being responsible for your own actions</a:t>
            </a:r>
          </a:p>
          <a:p>
            <a:pPr lvl="1"/>
            <a:r>
              <a:rPr lang="en-US" dirty="0"/>
              <a:t>Taking charge of your personal success</a:t>
            </a:r>
          </a:p>
          <a:p>
            <a:pPr lvl="1"/>
            <a:r>
              <a:rPr lang="en-US" dirty="0"/>
              <a:t>Being a self starter</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Communication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Ability to clearly communicate ideas</a:t>
            </a:r>
          </a:p>
          <a:p>
            <a:pPr lvl="1"/>
            <a:r>
              <a:rPr lang="en-US" dirty="0"/>
              <a:t>Important art of listening</a:t>
            </a:r>
          </a:p>
          <a:p>
            <a:pPr lvl="1"/>
            <a:r>
              <a:rPr lang="en-US" dirty="0"/>
              <a:t>Ability to adjust for different situations</a:t>
            </a:r>
          </a:p>
          <a:p>
            <a:pPr marL="0" lvl="1" indent="0">
              <a:buNone/>
            </a:pPr>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Membership in Professional Organizations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Latest industry trends</a:t>
            </a:r>
          </a:p>
          <a:p>
            <a:pPr lvl="1"/>
            <a:r>
              <a:rPr lang="en-US" dirty="0"/>
              <a:t>Professional networking</a:t>
            </a:r>
          </a:p>
          <a:p>
            <a:pPr lvl="1"/>
            <a:r>
              <a:rPr lang="en-US" dirty="0"/>
              <a:t>New ideas</a:t>
            </a:r>
          </a:p>
          <a:p>
            <a:pPr lvl="1"/>
            <a:r>
              <a:rPr lang="en-US" dirty="0"/>
              <a:t>New friendships</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Professional Organizations in Architecture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American Institute of Building Design</a:t>
            </a:r>
          </a:p>
          <a:p>
            <a:pPr lvl="1"/>
            <a:r>
              <a:rPr lang="en-US" dirty="0"/>
              <a:t>National Kitchen and Bath Association</a:t>
            </a:r>
          </a:p>
          <a:p>
            <a:pPr lvl="1"/>
            <a:r>
              <a:rPr lang="en-US" dirty="0"/>
              <a:t>American Society of Interior Designers</a:t>
            </a:r>
          </a:p>
        </p:txBody>
      </p:sp>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Professional Organizations in Architecture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International Interior Design Association</a:t>
            </a:r>
          </a:p>
          <a:p>
            <a:pPr lvl="1"/>
            <a:r>
              <a:rPr lang="en-US" dirty="0"/>
              <a:t>American Institute of Architects</a:t>
            </a:r>
          </a:p>
          <a:p>
            <a:pPr lvl="1"/>
            <a:r>
              <a:rPr lang="en-US" dirty="0"/>
              <a:t>American Society of Landscape Architects</a:t>
            </a:r>
          </a:p>
        </p:txBody>
      </p:sp>
    </p:spTree>
    <p:extLst>
      <p:ext uri="{BB962C8B-B14F-4D97-AF65-F5344CB8AC3E}">
        <p14:creationId xmlns:p14="http://schemas.microsoft.com/office/powerpoint/2010/main" val="1506942891"/>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34</TotalTime>
  <Words>414</Words>
  <Application>Microsoft Office PowerPoint</Application>
  <PresentationFormat>Widescreen</PresentationFormat>
  <Paragraphs>75</Paragraphs>
  <Slides>12</Slides>
  <Notes>10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Characteristics of Professionalism</vt:lpstr>
      <vt:lpstr>Attitude</vt:lpstr>
      <vt:lpstr>Initiative</vt:lpstr>
      <vt:lpstr>Communication</vt:lpstr>
      <vt:lpstr>Membership in Professional Organizations</vt:lpstr>
      <vt:lpstr>Professional Organizations in Architecture</vt:lpstr>
      <vt:lpstr>Professional Organizations in Architecture</vt:lpstr>
      <vt:lpstr>Professional Organizations in Architecture</vt:lpstr>
      <vt:lpstr>Evaluating Job Performance</vt:lpstr>
      <vt:lpstr>Taking Care of the Customer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8</cp:revision>
  <cp:lastPrinted>2017-07-07T16:17:37Z</cp:lastPrinted>
  <dcterms:created xsi:type="dcterms:W3CDTF">2017-07-11T23:58:30Z</dcterms:created>
  <dcterms:modified xsi:type="dcterms:W3CDTF">2017-07-14T15:37:58Z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