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16" r:id="rId6"/>
  </p:sldMasterIdLst>
  <p:notesMasterIdLst>
    <p:notesMasterId r:id="rId29"/>
  </p:notesMasterIdLst>
  <p:sldIdLst>
    <p:sldId id="321" r:id="rId7"/>
    <p:sldId id="346" r:id="rId8"/>
    <p:sldId id="325" r:id="rId9"/>
    <p:sldId id="326" r:id="rId10"/>
    <p:sldId id="327" r:id="rId11"/>
    <p:sldId id="328" r:id="rId12"/>
    <p:sldId id="329" r:id="rId13"/>
    <p:sldId id="330" r:id="rId14"/>
    <p:sldId id="331" r:id="rId15"/>
    <p:sldId id="332" r:id="rId16"/>
    <p:sldId id="333" r:id="rId17"/>
    <p:sldId id="334" r:id="rId18"/>
    <p:sldId id="335" r:id="rId19"/>
    <p:sldId id="336" r:id="rId20"/>
    <p:sldId id="337" r:id="rId21"/>
    <p:sldId id="339" r:id="rId22"/>
    <p:sldId id="340" r:id="rId23"/>
    <p:sldId id="341" r:id="rId24"/>
    <p:sldId id="342" r:id="rId25"/>
    <p:sldId id="343" r:id="rId26"/>
    <p:sldId id="344" r:id="rId27"/>
    <p:sldId id="345" r:id="rId28"/>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Unknown User1" initials="Unknown User1" lastIdx="1" clrIdx="1"/>
  <p:cmAuthor id="3" name="Unknown User2" initials="Unknown User2"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3" autoAdjust="0"/>
    <p:restoredTop sz="95190" autoAdjust="0"/>
  </p:normalViewPr>
  <p:slideViewPr>
    <p:cSldViewPr snapToGrid="0">
      <p:cViewPr varScale="1">
        <p:scale>
          <a:sx n="83" d="100"/>
          <a:sy n="83" d="100"/>
        </p:scale>
        <p:origin x="475"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commentAuthors" Target="commentAuthors.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443E0CF-93E8-46F2-8E0D-04EDEE5B5E2B}"/>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0896E590-65C5-49BA-9274-41209AB07489}"/>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BF225461-E304-4740-B6D7-8F0BA69CBFE5}" type="datetimeFigureOut">
              <a:rPr lang="en-US"/>
              <a:pPr>
                <a:defRPr/>
              </a:pPr>
              <a:t>7/23/2017</a:t>
            </a:fld>
            <a:endParaRPr lang="en-US"/>
          </a:p>
        </p:txBody>
      </p:sp>
      <p:sp>
        <p:nvSpPr>
          <p:cNvPr id="4" name="Slide Image Placeholder 3">
            <a:extLst>
              <a:ext uri="{FF2B5EF4-FFF2-40B4-BE49-F238E27FC236}">
                <a16:creationId xmlns:a16="http://schemas.microsoft.com/office/drawing/2014/main" id="{90415F2C-59CC-4409-8A43-8FC18539838C}"/>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FFEB4686-604C-4FEC-A0DC-8CCD054D6919}"/>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FA26A76F-35A2-44D4-A918-DA74EC25242D}"/>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A769BE07-D181-46B1-84EC-573D9C99FD4B}"/>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F85E9AD9-3AF8-4E71-91A5-982EE6D4D61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DF8E7AB6-1EF9-409D-8FAE-A1A01A49377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22E7760C-FC14-4D18-8A82-7E176E4E253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17412" name="Slide Number Placeholder 3">
            <a:extLst>
              <a:ext uri="{FF2B5EF4-FFF2-40B4-BE49-F238E27FC236}">
                <a16:creationId xmlns:a16="http://schemas.microsoft.com/office/drawing/2014/main" id="{C61DFAE3-E4A7-4CC9-8954-1DEB1386E27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637D10B-8ED1-4BE8-811E-331C17679154}" type="slidenum">
              <a:rPr lang="en-US" altLang="en-US"/>
              <a:pPr fontAlgn="base">
                <a:spcBef>
                  <a:spcPct val="0"/>
                </a:spcBef>
                <a:spcAft>
                  <a:spcPct val="0"/>
                </a:spcAft>
              </a:pPr>
              <a:t>3</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0C2A6A81-7EBE-4BB5-B43B-96A9D6043D6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C3F75686-DA50-413F-BE29-60A5073E616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35844" name="Slide Number Placeholder 3">
            <a:extLst>
              <a:ext uri="{FF2B5EF4-FFF2-40B4-BE49-F238E27FC236}">
                <a16:creationId xmlns:a16="http://schemas.microsoft.com/office/drawing/2014/main" id="{0D459209-918A-4500-BAF1-C0EBCA07D68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64406844-701F-446A-BA5A-1638B689BB4F}" type="slidenum">
              <a:rPr lang="en-US" altLang="en-US"/>
              <a:pPr fontAlgn="base">
                <a:spcBef>
                  <a:spcPct val="0"/>
                </a:spcBef>
                <a:spcAft>
                  <a:spcPct val="0"/>
                </a:spcAft>
              </a:pPr>
              <a:t>12</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51A88CD1-AE81-43BC-9479-60559D18561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09795009-9F8C-4356-B0AF-C4A11053244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37892" name="Slide Number Placeholder 3">
            <a:extLst>
              <a:ext uri="{FF2B5EF4-FFF2-40B4-BE49-F238E27FC236}">
                <a16:creationId xmlns:a16="http://schemas.microsoft.com/office/drawing/2014/main" id="{94C78D08-C79A-4C40-98CF-F0EC3AA974F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96CA39B6-A534-4A56-9286-CD3AFCB3FD7F}" type="slidenum">
              <a:rPr lang="en-US" altLang="en-US"/>
              <a:pPr fontAlgn="base">
                <a:spcBef>
                  <a:spcPct val="0"/>
                </a:spcBef>
                <a:spcAft>
                  <a:spcPct val="0"/>
                </a:spcAft>
              </a:pPr>
              <a:t>13</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ED749721-A2E9-43EE-BA11-A87CF0AC40D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6B4D7F88-E9B0-44C6-9262-520722BDB32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39940" name="Slide Number Placeholder 3">
            <a:extLst>
              <a:ext uri="{FF2B5EF4-FFF2-40B4-BE49-F238E27FC236}">
                <a16:creationId xmlns:a16="http://schemas.microsoft.com/office/drawing/2014/main" id="{E26B8B25-573C-4E6E-84E6-B1A7C438681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4D61C9D-7539-45B1-B6B1-CFE8DA486414}" type="slidenum">
              <a:rPr lang="en-US" altLang="en-US"/>
              <a:pPr fontAlgn="base">
                <a:spcBef>
                  <a:spcPct val="0"/>
                </a:spcBef>
                <a:spcAft>
                  <a:spcPct val="0"/>
                </a:spcAft>
              </a:pPr>
              <a:t>14</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D11320D8-B7AB-4020-BDCC-BB21E0BE8E1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203227F8-A48A-496D-BDD0-C86A791A750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41988" name="Slide Number Placeholder 3">
            <a:extLst>
              <a:ext uri="{FF2B5EF4-FFF2-40B4-BE49-F238E27FC236}">
                <a16:creationId xmlns:a16="http://schemas.microsoft.com/office/drawing/2014/main" id="{82481CC4-20B3-4005-AF5F-C8BB6D09004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11E2A93C-CCF9-4EA2-9B61-17E14C2696DD}" type="slidenum">
              <a:rPr lang="en-US" altLang="en-US"/>
              <a:pPr fontAlgn="base">
                <a:spcBef>
                  <a:spcPct val="0"/>
                </a:spcBef>
                <a:spcAft>
                  <a:spcPct val="0"/>
                </a:spcAft>
              </a:pPr>
              <a:t>15</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67C29BC6-82C5-408C-BCAF-162FEAB896C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6AF5C9C1-18B3-4B99-BE6E-6D89F436FCF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46084" name="Slide Number Placeholder 3">
            <a:extLst>
              <a:ext uri="{FF2B5EF4-FFF2-40B4-BE49-F238E27FC236}">
                <a16:creationId xmlns:a16="http://schemas.microsoft.com/office/drawing/2014/main" id="{F24466CC-8FF4-4BB5-AE57-98B60DE183E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BB16A27-D58E-435D-B093-56DEFBACBB7E}" type="slidenum">
              <a:rPr lang="en-US" altLang="en-US"/>
              <a:pPr fontAlgn="base">
                <a:spcBef>
                  <a:spcPct val="0"/>
                </a:spcBef>
                <a:spcAft>
                  <a:spcPct val="0"/>
                </a:spcAft>
              </a:pPr>
              <a:t>16</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41DF34FC-8C59-4F1D-9736-AE11D55430C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90751B34-530C-446F-ACBF-B6280678A82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48132" name="Slide Number Placeholder 3">
            <a:extLst>
              <a:ext uri="{FF2B5EF4-FFF2-40B4-BE49-F238E27FC236}">
                <a16:creationId xmlns:a16="http://schemas.microsoft.com/office/drawing/2014/main" id="{40FD6C09-ACA5-44E1-B636-B434C604D9D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77DBA0BC-A2E0-4AC9-8651-0986B6B130C5}" type="slidenum">
              <a:rPr lang="en-US" altLang="en-US"/>
              <a:pPr fontAlgn="base">
                <a:spcBef>
                  <a:spcPct val="0"/>
                </a:spcBef>
                <a:spcAft>
                  <a:spcPct val="0"/>
                </a:spcAft>
              </a:pPr>
              <a:t>17</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45235627-C26A-4D2D-9D3B-A387CD1E2B1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1FEB5CA2-68FB-492F-8B78-D5956522793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50180" name="Slide Number Placeholder 3">
            <a:extLst>
              <a:ext uri="{FF2B5EF4-FFF2-40B4-BE49-F238E27FC236}">
                <a16:creationId xmlns:a16="http://schemas.microsoft.com/office/drawing/2014/main" id="{F1639A66-1221-4CCA-BBE0-97F1DB1706D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6508D9A1-9E66-4963-BE01-766CAD718D42}" type="slidenum">
              <a:rPr lang="en-US" altLang="en-US"/>
              <a:pPr fontAlgn="base">
                <a:spcBef>
                  <a:spcPct val="0"/>
                </a:spcBef>
                <a:spcAft>
                  <a:spcPct val="0"/>
                </a:spcAft>
              </a:pPr>
              <a:t>18</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27A16540-71F7-456B-83D6-79F5735F223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7C0B6161-2AE1-4869-9EF9-9CCF99F64A7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52228" name="Slide Number Placeholder 3">
            <a:extLst>
              <a:ext uri="{FF2B5EF4-FFF2-40B4-BE49-F238E27FC236}">
                <a16:creationId xmlns:a16="http://schemas.microsoft.com/office/drawing/2014/main" id="{9CBABBC8-035E-4D71-9948-49843F94618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D5ADF2E-E4F9-4BCB-A145-43F2DED69310}" type="slidenum">
              <a:rPr lang="en-US" altLang="en-US"/>
              <a:pPr fontAlgn="base">
                <a:spcBef>
                  <a:spcPct val="0"/>
                </a:spcBef>
                <a:spcAft>
                  <a:spcPct val="0"/>
                </a:spcAft>
              </a:pPr>
              <a:t>19</a:t>
            </a:fld>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8ED27FB3-C75B-4FBF-9D7B-0D1ECF8D3F5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14C31CA3-94E8-4560-A0A7-23410A7CFE7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54276" name="Slide Number Placeholder 3">
            <a:extLst>
              <a:ext uri="{FF2B5EF4-FFF2-40B4-BE49-F238E27FC236}">
                <a16:creationId xmlns:a16="http://schemas.microsoft.com/office/drawing/2014/main" id="{B0D862F9-D419-46A1-A1EF-5D5B64AB35D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E8A7F3C-31CA-4FC5-A78D-2A91B19C2130}" type="slidenum">
              <a:rPr lang="en-US" altLang="en-US"/>
              <a:pPr fontAlgn="base">
                <a:spcBef>
                  <a:spcPct val="0"/>
                </a:spcBef>
                <a:spcAft>
                  <a:spcPct val="0"/>
                </a:spcAft>
              </a:pPr>
              <a:t>20</a:t>
            </a:fld>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E5AF597B-EB56-4E15-9E9A-F405F4BCBB9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78571947-658E-405B-9184-3EBCF154AC8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56324" name="Slide Number Placeholder 3">
            <a:extLst>
              <a:ext uri="{FF2B5EF4-FFF2-40B4-BE49-F238E27FC236}">
                <a16:creationId xmlns:a16="http://schemas.microsoft.com/office/drawing/2014/main" id="{2F6E821D-16BF-475D-87D8-9DAF0C502F6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EF96F629-5743-470C-BA17-83143BF06FCC}" type="slidenum">
              <a:rPr lang="en-US" altLang="en-US"/>
              <a:pPr fontAlgn="base">
                <a:spcBef>
                  <a:spcPct val="0"/>
                </a:spcBef>
                <a:spcAft>
                  <a:spcPct val="0"/>
                </a:spcAft>
              </a:pPr>
              <a:t>21</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613D14D3-9F71-44D9-8319-9BC69DF87C9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0EE522F4-9DF1-49E4-BE68-315A24C185C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19460" name="Slide Number Placeholder 3">
            <a:extLst>
              <a:ext uri="{FF2B5EF4-FFF2-40B4-BE49-F238E27FC236}">
                <a16:creationId xmlns:a16="http://schemas.microsoft.com/office/drawing/2014/main" id="{7DF642BA-952D-444D-8002-35B0F87D5A7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529C4FC-F9F5-416F-810D-F206020EB5AD}" type="slidenum">
              <a:rPr lang="en-US" altLang="en-US"/>
              <a:pPr fontAlgn="base">
                <a:spcBef>
                  <a:spcPct val="0"/>
                </a:spcBef>
                <a:spcAft>
                  <a:spcPct val="0"/>
                </a:spcAft>
              </a:pPr>
              <a:t>4</a:t>
            </a:fld>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8A321410-8BD4-49D2-B90A-C668A50526F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806B454F-3872-428D-8DA4-07E1E4B9BA9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58372" name="Slide Number Placeholder 3">
            <a:extLst>
              <a:ext uri="{FF2B5EF4-FFF2-40B4-BE49-F238E27FC236}">
                <a16:creationId xmlns:a16="http://schemas.microsoft.com/office/drawing/2014/main" id="{1930F373-D84F-442B-964C-64104A0827F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2110E45E-74F6-4FF5-8A35-B70561C03C48}" type="slidenum">
              <a:rPr lang="en-US" altLang="en-US"/>
              <a:pPr fontAlgn="base">
                <a:spcBef>
                  <a:spcPct val="0"/>
                </a:spcBef>
                <a:spcAft>
                  <a:spcPct val="0"/>
                </a:spcAft>
              </a:pPr>
              <a:t>22</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1B786BCF-C486-429C-9FE9-B67A1DF25D1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C6E611BC-4400-42AE-B268-0BD24FCD835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21508" name="Slide Number Placeholder 3">
            <a:extLst>
              <a:ext uri="{FF2B5EF4-FFF2-40B4-BE49-F238E27FC236}">
                <a16:creationId xmlns:a16="http://schemas.microsoft.com/office/drawing/2014/main" id="{BF910D9B-68CC-4471-9F22-938B0BD55E7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0AEE1145-167B-47F7-92FD-56F109345BC4}" type="slidenum">
              <a:rPr lang="en-US" altLang="en-US"/>
              <a:pPr fontAlgn="base">
                <a:spcBef>
                  <a:spcPct val="0"/>
                </a:spcBef>
                <a:spcAft>
                  <a:spcPct val="0"/>
                </a:spcAft>
              </a:pPr>
              <a:t>5</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6A8E6950-8279-4779-8220-709E3348312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6721EC27-F8BD-4C34-A0F0-DCFE1A788E3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23556" name="Slide Number Placeholder 3">
            <a:extLst>
              <a:ext uri="{FF2B5EF4-FFF2-40B4-BE49-F238E27FC236}">
                <a16:creationId xmlns:a16="http://schemas.microsoft.com/office/drawing/2014/main" id="{FE085CD3-0D2F-412D-A2A7-8CAE643AEA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9B98903-ABF3-4E94-BAE1-24DB3598B444}" type="slidenum">
              <a:rPr lang="en-US" altLang="en-US"/>
              <a:pPr fontAlgn="base">
                <a:spcBef>
                  <a:spcPct val="0"/>
                </a:spcBef>
                <a:spcAft>
                  <a:spcPct val="0"/>
                </a:spcAft>
              </a:pPr>
              <a:t>6</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B20C3857-8F2F-451A-8BEC-1954AAA3A1E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B0F929D1-EAAE-4DF5-A658-57B2AB4D2BC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25604" name="Slide Number Placeholder 3">
            <a:extLst>
              <a:ext uri="{FF2B5EF4-FFF2-40B4-BE49-F238E27FC236}">
                <a16:creationId xmlns:a16="http://schemas.microsoft.com/office/drawing/2014/main" id="{413A47AE-6EA9-45AB-BD59-9C72A54973C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D62BE47-C063-4DDC-BF8D-99764FB4281B}" type="slidenum">
              <a:rPr lang="en-US" altLang="en-US"/>
              <a:pPr fontAlgn="base">
                <a:spcBef>
                  <a:spcPct val="0"/>
                </a:spcBef>
                <a:spcAft>
                  <a:spcPct val="0"/>
                </a:spcAft>
              </a:pPr>
              <a:t>7</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3D132574-B096-438F-9E4F-909F029AAEB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0D739EC5-7604-49D9-AFFA-022D41414C6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27652" name="Slide Number Placeholder 3">
            <a:extLst>
              <a:ext uri="{FF2B5EF4-FFF2-40B4-BE49-F238E27FC236}">
                <a16:creationId xmlns:a16="http://schemas.microsoft.com/office/drawing/2014/main" id="{03AB6352-C6D5-465F-AD4B-DA00D630EAC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7FBB35D8-3D81-4C84-BA12-37C3DED67A1E}" type="slidenum">
              <a:rPr lang="en-US" altLang="en-US"/>
              <a:pPr fontAlgn="base">
                <a:spcBef>
                  <a:spcPct val="0"/>
                </a:spcBef>
                <a:spcAft>
                  <a:spcPct val="0"/>
                </a:spcAft>
              </a:pPr>
              <a:t>8</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EC7DA759-D7FD-4674-9B55-4CD0C1993B8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182A5E9D-F482-469F-B633-A204DD6494D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29700" name="Slide Number Placeholder 3">
            <a:extLst>
              <a:ext uri="{FF2B5EF4-FFF2-40B4-BE49-F238E27FC236}">
                <a16:creationId xmlns:a16="http://schemas.microsoft.com/office/drawing/2014/main" id="{A2619F30-7F95-485D-960C-7DD57AFBA64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DDBFB40A-81A9-4810-8642-B14D2855C6B1}" type="slidenum">
              <a:rPr lang="en-US" altLang="en-US"/>
              <a:pPr fontAlgn="base">
                <a:spcBef>
                  <a:spcPct val="0"/>
                </a:spcBef>
                <a:spcAft>
                  <a:spcPct val="0"/>
                </a:spcAft>
              </a:pPr>
              <a:t>9</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337BA745-1D49-4E9F-9A05-CEAE05E93EC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6C1B19B8-54B7-4F60-A87D-5DC0A50EFF2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31748" name="Slide Number Placeholder 3">
            <a:extLst>
              <a:ext uri="{FF2B5EF4-FFF2-40B4-BE49-F238E27FC236}">
                <a16:creationId xmlns:a16="http://schemas.microsoft.com/office/drawing/2014/main" id="{88B11514-ABC5-4448-BF54-D0FBAB5E664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548FCEE-DD60-4F8B-B7CC-8388B8E77E0D}" type="slidenum">
              <a:rPr lang="en-US" altLang="en-US"/>
              <a:pPr fontAlgn="base">
                <a:spcBef>
                  <a:spcPct val="0"/>
                </a:spcBef>
                <a:spcAft>
                  <a:spcPct val="0"/>
                </a:spcAft>
              </a:pPr>
              <a:t>10</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C5ABE799-9A46-49E3-B6C4-2D1F2DE138C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A70ABD81-AFD3-48C6-89BB-2F90433A397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33796" name="Slide Number Placeholder 3">
            <a:extLst>
              <a:ext uri="{FF2B5EF4-FFF2-40B4-BE49-F238E27FC236}">
                <a16:creationId xmlns:a16="http://schemas.microsoft.com/office/drawing/2014/main" id="{A5DE1713-4BCB-476C-AD71-F183272D24F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1C0D7E13-9BC4-43A9-90B9-A7EC648E04EC}" type="slidenum">
              <a:rPr lang="en-US" altLang="en-US"/>
              <a:pPr fontAlgn="base">
                <a:spcBef>
                  <a:spcPct val="0"/>
                </a:spcBef>
                <a:spcAft>
                  <a:spcPct val="0"/>
                </a:spcAft>
              </a:pPr>
              <a:t>11</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431459-026E-4BB0-B8E0-E15BDA01A0D0}"/>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70B1595F-36EF-4C30-9340-41350CC09306}"/>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E2F5AAD6-30DD-426D-A2F1-B43F5DFC5B05}"/>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4DB3DF01-EFC2-4A62-860D-110764606211}"/>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776439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09BA64A5-8292-4F0C-AA97-144C47FD5461}"/>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4A7FA841-76C1-4847-B68F-F01A5EC684A7}"/>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3B61B268-FE40-4F75-9C73-64F31086B36D}"/>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2090408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a:lstStyle/>
          <a:p>
            <a:r>
              <a:rPr lang="en-US"/>
              <a:t>Click to edit Master title style</a:t>
            </a:r>
          </a:p>
        </p:txBody>
      </p:sp>
      <p:sp>
        <p:nvSpPr>
          <p:cNvPr id="4" name="Date Placeholder 3">
            <a:extLst>
              <a:ext uri="{FF2B5EF4-FFF2-40B4-BE49-F238E27FC236}">
                <a16:creationId xmlns:a16="http://schemas.microsoft.com/office/drawing/2014/main" id="{94460BA4-F643-4F65-8816-D868427BBCE6}"/>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dirty="0">
                <a:latin typeface="+mn-lt"/>
              </a:defRPr>
            </a:lvl1pPr>
          </a:lstStyle>
          <a:p>
            <a:pPr>
              <a:defRPr/>
            </a:pPr>
            <a:endParaRPr lang="en-US"/>
          </a:p>
        </p:txBody>
      </p:sp>
      <p:sp>
        <p:nvSpPr>
          <p:cNvPr id="5" name="Footer Placeholder 4">
            <a:extLst>
              <a:ext uri="{FF2B5EF4-FFF2-40B4-BE49-F238E27FC236}">
                <a16:creationId xmlns:a16="http://schemas.microsoft.com/office/drawing/2014/main" id="{CC1047B9-63B4-4199-BC2E-F1261180E12C}"/>
              </a:ext>
            </a:extLst>
          </p:cNvPr>
          <p:cNvSpPr>
            <a:spLocks noGrp="1"/>
          </p:cNvSpPr>
          <p:nvPr>
            <p:ph type="ftr" sz="quarter" idx="11"/>
          </p:nvPr>
        </p:nvSpPr>
        <p:spPr>
          <a:xfrm>
            <a:off x="0" y="0"/>
            <a:ext cx="0" cy="0"/>
          </a:xfrm>
        </p:spPr>
        <p:txBody>
          <a:bodyPr/>
          <a:lstStyle>
            <a:lvl1pPr eaLnBrk="1" fontAlgn="auto" hangingPunct="1">
              <a:spcBef>
                <a:spcPts val="0"/>
              </a:spcBef>
              <a:spcAft>
                <a:spcPts val="0"/>
              </a:spcAft>
              <a:defRPr dirty="0">
                <a:latin typeface="+mn-lt"/>
              </a:defRPr>
            </a:lvl1pPr>
          </a:lstStyle>
          <a:p>
            <a:pPr>
              <a:defRPr/>
            </a:pPr>
            <a:r>
              <a:rPr lang="en-US"/>
              <a:t>Copyright Texas Education Agency (TEA)   </a:t>
            </a:r>
          </a:p>
        </p:txBody>
      </p:sp>
      <p:sp>
        <p:nvSpPr>
          <p:cNvPr id="6" name="Slide Number Placeholder 5">
            <a:extLst>
              <a:ext uri="{FF2B5EF4-FFF2-40B4-BE49-F238E27FC236}">
                <a16:creationId xmlns:a16="http://schemas.microsoft.com/office/drawing/2014/main" id="{1821A055-2F85-479A-B2FD-B851C89F2436}"/>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48BD1FFA-B20F-432E-9827-BD2D5DB8D960}" type="slidenum">
              <a:rPr lang="en-US"/>
              <a:pPr>
                <a:defRPr/>
              </a:pPr>
              <a:t>‹#›</a:t>
            </a:fld>
            <a:endParaRPr lang="en-US" dirty="0"/>
          </a:p>
        </p:txBody>
      </p:sp>
    </p:spTree>
    <p:extLst>
      <p:ext uri="{BB962C8B-B14F-4D97-AF65-F5344CB8AC3E}">
        <p14:creationId xmlns:p14="http://schemas.microsoft.com/office/powerpoint/2010/main" val="18806594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3337908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6335932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96293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970359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35416714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1961500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32955077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4262421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87EB177-F83F-4D66-97B0-F0082A6C9A42}"/>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A5D176C3-89E4-495C-8E55-82127ADD42B2}"/>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A212C750-BF76-4A4F-857D-C6EB15995E54}"/>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80737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2654257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31955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93358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723138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3989947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432642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1953654C-F9E4-4DC4-8295-B17D5A077F32}"/>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1402108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9F5619F5-CD82-422B-9198-060884B1CA1B}"/>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44360FB6-F6BE-4F03-94D3-586C653A67E7}"/>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160215F9-17B5-45E9-8FCD-06675054DFCD}"/>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347932846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theme" Target="../theme/theme3.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119E04CC-A050-4E9B-9B55-05C37C5661F2}"/>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63F56DB0-3DAD-447B-9651-9B66A7D2C4A0}"/>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a:defRPr>
      </a:lvl2pPr>
      <a:lvl3pPr algn="l" rtl="0" fontAlgn="base">
        <a:lnSpc>
          <a:spcPct val="90000"/>
        </a:lnSpc>
        <a:spcBef>
          <a:spcPct val="0"/>
        </a:spcBef>
        <a:spcAft>
          <a:spcPct val="0"/>
        </a:spcAft>
        <a:defRPr sz="4400">
          <a:solidFill>
            <a:schemeClr val="tx1"/>
          </a:solidFill>
          <a:latin typeface="Open Sans"/>
        </a:defRPr>
      </a:lvl3pPr>
      <a:lvl4pPr algn="l" rtl="0" fontAlgn="base">
        <a:lnSpc>
          <a:spcPct val="90000"/>
        </a:lnSpc>
        <a:spcBef>
          <a:spcPct val="0"/>
        </a:spcBef>
        <a:spcAft>
          <a:spcPct val="0"/>
        </a:spcAft>
        <a:defRPr sz="4400">
          <a:solidFill>
            <a:schemeClr val="tx1"/>
          </a:solidFill>
          <a:latin typeface="Open Sans"/>
        </a:defRPr>
      </a:lvl4pPr>
      <a:lvl5pPr algn="l" rtl="0" fontAlgn="base">
        <a:lnSpc>
          <a:spcPct val="90000"/>
        </a:lnSpc>
        <a:spcBef>
          <a:spcPct val="0"/>
        </a:spcBef>
        <a:spcAft>
          <a:spcPct val="0"/>
        </a:spcAft>
        <a:defRPr sz="4400">
          <a:solidFill>
            <a:schemeClr val="tx1"/>
          </a:solidFill>
          <a:latin typeface="Open Sans"/>
        </a:defRPr>
      </a:lvl5pPr>
      <a:lvl6pPr marL="457200" algn="l" rtl="0" fontAlgn="base">
        <a:lnSpc>
          <a:spcPct val="90000"/>
        </a:lnSpc>
        <a:spcBef>
          <a:spcPct val="0"/>
        </a:spcBef>
        <a:spcAft>
          <a:spcPct val="0"/>
        </a:spcAft>
        <a:defRPr sz="4400">
          <a:solidFill>
            <a:schemeClr val="tx1"/>
          </a:solidFill>
          <a:latin typeface="Open Sans"/>
        </a:defRPr>
      </a:lvl6pPr>
      <a:lvl7pPr marL="914400" algn="l" rtl="0" fontAlgn="base">
        <a:lnSpc>
          <a:spcPct val="90000"/>
        </a:lnSpc>
        <a:spcBef>
          <a:spcPct val="0"/>
        </a:spcBef>
        <a:spcAft>
          <a:spcPct val="0"/>
        </a:spcAft>
        <a:defRPr sz="4400">
          <a:solidFill>
            <a:schemeClr val="tx1"/>
          </a:solidFill>
          <a:latin typeface="Open Sans"/>
        </a:defRPr>
      </a:lvl7pPr>
      <a:lvl8pPr marL="1371600" algn="l" rtl="0" fontAlgn="base">
        <a:lnSpc>
          <a:spcPct val="90000"/>
        </a:lnSpc>
        <a:spcBef>
          <a:spcPct val="0"/>
        </a:spcBef>
        <a:spcAft>
          <a:spcPct val="0"/>
        </a:spcAft>
        <a:defRPr sz="4400">
          <a:solidFill>
            <a:schemeClr val="tx1"/>
          </a:solidFill>
          <a:latin typeface="Open Sans"/>
        </a:defRPr>
      </a:lvl8pPr>
      <a:lvl9pPr marL="1828800" algn="l" rtl="0" fontAlgn="base">
        <a:lnSpc>
          <a:spcPct val="90000"/>
        </a:lnSpc>
        <a:spcBef>
          <a:spcPct val="0"/>
        </a:spcBef>
        <a:spcAft>
          <a:spcPct val="0"/>
        </a:spcAft>
        <a:defRPr sz="4400">
          <a:solidFill>
            <a:schemeClr val="tx1"/>
          </a:solidFill>
          <a:latin typeface="Open Sans"/>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75EBB4-551F-4555-898A-25444D817F39}"/>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E55410C0-AAB6-425C-A020-907C6A1DCD21}"/>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A19BDAC0-02EB-4178-8995-CD676459103B}"/>
              </a:ext>
            </a:extLst>
          </p:cNvPr>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3B451FBB-7328-49F5-B20A-5AB2CDE87421}"/>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299C21FE-8847-4A7B-BE62-A4E703814ED9}"/>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C14EBD74-C56C-4DD0-B394-03415794D0F8}"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09" r:id="rId1"/>
    <p:sldLayoutId id="2147483810" r:id="rId2"/>
    <p:sldLayoutId id="2147483804" r:id="rId3"/>
    <p:sldLayoutId id="2147483805" r:id="rId4"/>
    <p:sldLayoutId id="2147483806" r:id="rId5"/>
    <p:sldLayoutId id="2147483807" r:id="rId6"/>
    <p:sldLayoutId id="2147483811" r:id="rId7"/>
    <p:sldLayoutId id="2147483812" r:id="rId8"/>
    <p:sldLayoutId id="2147483813" r:id="rId9"/>
    <p:sldLayoutId id="2147483815" r:id="rId10"/>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00354969"/>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F43E4BB-13F7-445A-BAD5-1280D4FCE719}"/>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Project Management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10BBE1D2-4F86-4A29-837B-7B3CBD2DE869}"/>
              </a:ext>
            </a:extLst>
          </p:cNvPr>
          <p:cNvSpPr>
            <a:spLocks noGrp="1" noChangeArrowheads="1"/>
          </p:cNvSpPr>
          <p:nvPr>
            <p:ph type="title"/>
          </p:nvPr>
        </p:nvSpPr>
        <p:spPr/>
        <p:txBody>
          <a:bodyPr/>
          <a:lstStyle/>
          <a:p>
            <a:pPr fontAlgn="auto">
              <a:spcAft>
                <a:spcPts val="0"/>
              </a:spcAft>
              <a:defRPr/>
            </a:pPr>
            <a:r>
              <a:rPr lang="en-US" dirty="0"/>
              <a:t>#4 Working on the Project</a:t>
            </a:r>
          </a:p>
        </p:txBody>
      </p:sp>
      <p:sp>
        <p:nvSpPr>
          <p:cNvPr id="30723" name="Rectangle 3">
            <a:extLst>
              <a:ext uri="{FF2B5EF4-FFF2-40B4-BE49-F238E27FC236}">
                <a16:creationId xmlns:a16="http://schemas.microsoft.com/office/drawing/2014/main" id="{62D3CB42-0154-49D9-9D0C-95C379016B7C}"/>
              </a:ext>
            </a:extLst>
          </p:cNvPr>
          <p:cNvSpPr>
            <a:spLocks noGrp="1" noChangeArrowheads="1"/>
          </p:cNvSpPr>
          <p:nvPr>
            <p:ph sz="half" idx="1"/>
          </p:nvPr>
        </p:nvSpPr>
        <p:spPr bwMode="auto">
          <a:xfrm>
            <a:off x="740664" y="1420420"/>
            <a:ext cx="11055750" cy="473431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Be </a:t>
            </a:r>
            <a:r>
              <a:rPr lang="en-US" altLang="en-US" b="1" dirty="0"/>
              <a:t>original</a:t>
            </a:r>
            <a:r>
              <a:rPr lang="en-US" altLang="en-US" dirty="0"/>
              <a:t>.</a:t>
            </a:r>
          </a:p>
          <a:p>
            <a:r>
              <a:rPr lang="en-US" altLang="en-US" dirty="0"/>
              <a:t>Be </a:t>
            </a:r>
            <a:r>
              <a:rPr lang="en-US" altLang="en-US" b="1" dirty="0"/>
              <a:t>creative</a:t>
            </a:r>
            <a:r>
              <a:rPr lang="en-US" altLang="en-US" dirty="0"/>
              <a:t>.</a:t>
            </a:r>
          </a:p>
          <a:p>
            <a:r>
              <a:rPr lang="en-US" altLang="en-US" dirty="0"/>
              <a:t>Spend time planning the project.</a:t>
            </a:r>
          </a:p>
          <a:p>
            <a:r>
              <a:rPr lang="en-US" altLang="en-US" dirty="0"/>
              <a:t>Planning will save you from making mistakes and starting over.</a:t>
            </a:r>
          </a:p>
          <a:p>
            <a:r>
              <a:rPr lang="en-US" altLang="en-US" dirty="0"/>
              <a:t>Periodically, show your teacher your project in order to get feedback.</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0F7B27FF-7070-434F-89EA-971682DCB6E9}"/>
              </a:ext>
            </a:extLst>
          </p:cNvPr>
          <p:cNvSpPr>
            <a:spLocks noGrp="1" noChangeArrowheads="1"/>
          </p:cNvSpPr>
          <p:nvPr>
            <p:ph type="title"/>
          </p:nvPr>
        </p:nvSpPr>
        <p:spPr/>
        <p:txBody>
          <a:bodyPr/>
          <a:lstStyle/>
          <a:p>
            <a:pPr fontAlgn="auto">
              <a:spcAft>
                <a:spcPts val="0"/>
              </a:spcAft>
              <a:defRPr/>
            </a:pPr>
            <a:r>
              <a:rPr lang="en-US" dirty="0"/>
              <a:t>#5 Group Work</a:t>
            </a:r>
          </a:p>
        </p:txBody>
      </p:sp>
      <p:sp>
        <p:nvSpPr>
          <p:cNvPr id="32771" name="Rectangle 3">
            <a:extLst>
              <a:ext uri="{FF2B5EF4-FFF2-40B4-BE49-F238E27FC236}">
                <a16:creationId xmlns:a16="http://schemas.microsoft.com/office/drawing/2014/main" id="{B5E8DDF3-1BF9-4AE2-9CCA-B2705FCA5786}"/>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Split the tasks among the group.</a:t>
            </a:r>
          </a:p>
          <a:p>
            <a:r>
              <a:rPr lang="en-US" altLang="en-US" dirty="0"/>
              <a:t>Be clear about expected results.</a:t>
            </a:r>
          </a:p>
          <a:p>
            <a:r>
              <a:rPr lang="en-US" altLang="en-US" dirty="0"/>
              <a:t>Pull your own weight – do </a:t>
            </a:r>
            <a:r>
              <a:rPr lang="en-US" altLang="en-US" b="1" dirty="0"/>
              <a:t>your</a:t>
            </a:r>
            <a:r>
              <a:rPr lang="en-US" altLang="en-US" dirty="0"/>
              <a:t> part of the work.</a:t>
            </a:r>
          </a:p>
          <a:p>
            <a:r>
              <a:rPr lang="en-US" altLang="en-US" dirty="0"/>
              <a:t>Offer to help others.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2A54D40F-0901-480E-A1FE-3BB4ACC4FC18}"/>
              </a:ext>
            </a:extLst>
          </p:cNvPr>
          <p:cNvSpPr>
            <a:spLocks noGrp="1" noChangeArrowheads="1"/>
          </p:cNvSpPr>
          <p:nvPr>
            <p:ph type="title"/>
          </p:nvPr>
        </p:nvSpPr>
        <p:spPr/>
        <p:txBody>
          <a:bodyPr/>
          <a:lstStyle/>
          <a:p>
            <a:pPr fontAlgn="auto">
              <a:spcAft>
                <a:spcPts val="0"/>
              </a:spcAft>
              <a:defRPr/>
            </a:pPr>
            <a:r>
              <a:rPr lang="en-US" dirty="0"/>
              <a:t>#6 Time</a:t>
            </a:r>
          </a:p>
        </p:txBody>
      </p:sp>
      <p:sp>
        <p:nvSpPr>
          <p:cNvPr id="34819" name="Rectangle 3">
            <a:extLst>
              <a:ext uri="{FF2B5EF4-FFF2-40B4-BE49-F238E27FC236}">
                <a16:creationId xmlns:a16="http://schemas.microsoft.com/office/drawing/2014/main" id="{DE207082-7F37-42C7-9DE7-347C11A8DE3F}"/>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Projects are not a race to see who can finish first.</a:t>
            </a:r>
          </a:p>
          <a:p>
            <a:pPr lvl="1"/>
            <a:r>
              <a:rPr lang="en-US" altLang="en-US" dirty="0"/>
              <a:t>Use your time wisely.</a:t>
            </a:r>
          </a:p>
          <a:p>
            <a:pPr lvl="1"/>
            <a:r>
              <a:rPr lang="en-US" altLang="en-US" dirty="0"/>
              <a:t>Know the deadlines.</a:t>
            </a:r>
          </a:p>
          <a:p>
            <a:pPr lvl="1"/>
            <a:r>
              <a:rPr lang="en-US" altLang="en-US" dirty="0"/>
              <a:t>Finish on time.</a:t>
            </a:r>
          </a:p>
          <a:p>
            <a:endParaRPr lang="en-US"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42A9511F-57CC-4D38-AA71-007518C8DE71}"/>
              </a:ext>
            </a:extLst>
          </p:cNvPr>
          <p:cNvSpPr>
            <a:spLocks noGrp="1" noChangeArrowheads="1"/>
          </p:cNvSpPr>
          <p:nvPr>
            <p:ph type="title"/>
          </p:nvPr>
        </p:nvSpPr>
        <p:spPr>
          <a:xfrm>
            <a:off x="740664" y="407209"/>
            <a:ext cx="10059452" cy="876300"/>
          </a:xfrm>
        </p:spPr>
        <p:txBody>
          <a:bodyPr/>
          <a:lstStyle/>
          <a:p>
            <a:pPr fontAlgn="auto">
              <a:spcAft>
                <a:spcPts val="0"/>
              </a:spcAft>
              <a:defRPr/>
            </a:pPr>
            <a:r>
              <a:rPr lang="en-US" dirty="0"/>
              <a:t>#7 Time Management</a:t>
            </a:r>
          </a:p>
        </p:txBody>
      </p:sp>
      <p:sp>
        <p:nvSpPr>
          <p:cNvPr id="36867" name="Rectangle 3">
            <a:extLst>
              <a:ext uri="{FF2B5EF4-FFF2-40B4-BE49-F238E27FC236}">
                <a16:creationId xmlns:a16="http://schemas.microsoft.com/office/drawing/2014/main" id="{9E0E33C7-0844-48B0-86AC-00F8A8E53C03}"/>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Use real-world skills and manage your time wisely.</a:t>
            </a:r>
          </a:p>
          <a:p>
            <a:pPr lvl="1"/>
            <a:r>
              <a:rPr lang="en-US" altLang="en-US" dirty="0"/>
              <a:t>Employers expect great results in a timely manner.</a:t>
            </a:r>
          </a:p>
          <a:p>
            <a:pPr>
              <a:buFontTx/>
              <a:buNone/>
            </a:pPr>
            <a:endParaRPr lang="en-US" altLang="en-US" dirty="0">
              <a:latin typeface="Calibri" panose="020F050202020403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AE74899C-05C5-44BA-9BFF-C70E9B39174A}"/>
              </a:ext>
            </a:extLst>
          </p:cNvPr>
          <p:cNvSpPr>
            <a:spLocks noGrp="1" noChangeArrowheads="1"/>
          </p:cNvSpPr>
          <p:nvPr>
            <p:ph type="title"/>
          </p:nvPr>
        </p:nvSpPr>
        <p:spPr/>
        <p:txBody>
          <a:bodyPr/>
          <a:lstStyle/>
          <a:p>
            <a:pPr fontAlgn="auto">
              <a:spcAft>
                <a:spcPts val="0"/>
              </a:spcAft>
              <a:defRPr/>
            </a:pPr>
            <a:r>
              <a:rPr lang="en-US" dirty="0"/>
              <a:t>#8 Summary</a:t>
            </a:r>
          </a:p>
        </p:txBody>
      </p:sp>
      <p:sp>
        <p:nvSpPr>
          <p:cNvPr id="38915" name="Rectangle 3">
            <a:extLst>
              <a:ext uri="{FF2B5EF4-FFF2-40B4-BE49-F238E27FC236}">
                <a16:creationId xmlns:a16="http://schemas.microsoft.com/office/drawing/2014/main" id="{A1A4FDF7-42D5-4DC0-9110-CD8728C68C86}"/>
              </a:ext>
            </a:extLst>
          </p:cNvPr>
          <p:cNvSpPr>
            <a:spLocks noGrp="1" noChangeArrowheads="1"/>
          </p:cNvSpPr>
          <p:nvPr>
            <p:ph sz="half" idx="1"/>
          </p:nvPr>
        </p:nvSpPr>
        <p:spPr bwMode="auto">
          <a:xfrm>
            <a:off x="740664" y="1420420"/>
            <a:ext cx="11055750" cy="473431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cs typeface="Times New Roman" panose="02020603050405020304" pitchFamily="18" charset="0"/>
              </a:rPr>
              <a:t>Following the project guidelines</a:t>
            </a:r>
          </a:p>
          <a:p>
            <a:pPr lvl="1"/>
            <a:r>
              <a:rPr lang="en-US" altLang="en-US" dirty="0">
                <a:cs typeface="Times New Roman" panose="02020603050405020304" pitchFamily="18" charset="0"/>
              </a:rPr>
              <a:t>helps you earn good grades;</a:t>
            </a:r>
          </a:p>
          <a:p>
            <a:pPr lvl="1"/>
            <a:r>
              <a:rPr lang="en-US" altLang="en-US" dirty="0">
                <a:cs typeface="Times New Roman" panose="02020603050405020304" pitchFamily="18" charset="0"/>
              </a:rPr>
              <a:t>helps you learn real-world skills; and</a:t>
            </a:r>
          </a:p>
          <a:p>
            <a:pPr lvl="1"/>
            <a:r>
              <a:rPr lang="en-US" altLang="en-US" dirty="0">
                <a:cs typeface="Times New Roman" panose="02020603050405020304" pitchFamily="18" charset="0"/>
              </a:rPr>
              <a:t>fosters confidence when you know you produced something worthy.</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B59787C-F1F2-4B29-AFF8-BB68D70FA1F7}"/>
              </a:ext>
            </a:extLst>
          </p:cNvPr>
          <p:cNvSpPr>
            <a:spLocks noGrp="1"/>
          </p:cNvSpPr>
          <p:nvPr>
            <p:ph type="title"/>
          </p:nvPr>
        </p:nvSpPr>
        <p:spPr/>
        <p:txBody>
          <a:bodyPr/>
          <a:lstStyle/>
          <a:p>
            <a:pPr fontAlgn="auto">
              <a:spcAft>
                <a:spcPts val="0"/>
              </a:spcAft>
              <a:defRPr/>
            </a:pPr>
            <a:r>
              <a:rPr lang="en-US" dirty="0"/>
              <a:t>Project Management Planning Process</a:t>
            </a:r>
          </a:p>
        </p:txBody>
      </p:sp>
      <p:sp>
        <p:nvSpPr>
          <p:cNvPr id="2" name="Content Placeholder 1">
            <a:extLst>
              <a:ext uri="{FF2B5EF4-FFF2-40B4-BE49-F238E27FC236}">
                <a16:creationId xmlns:a16="http://schemas.microsoft.com/office/drawing/2014/main" id="{657B60C5-E0D5-426B-8B0E-E4DD3AE2483D}"/>
              </a:ext>
            </a:extLst>
          </p:cNvPr>
          <p:cNvSpPr>
            <a:spLocks noGrp="1"/>
          </p:cNvSpPr>
          <p:nvPr>
            <p:ph sz="half" idx="1"/>
          </p:nvPr>
        </p:nvSpPr>
        <p:spPr/>
        <p:txBody>
          <a:bodyPr>
            <a:normAutofit fontScale="25000" lnSpcReduction="20000"/>
          </a:bodyPr>
          <a:lstStyle/>
          <a:p>
            <a:pPr fontAlgn="auto">
              <a:lnSpc>
                <a:spcPct val="110000"/>
              </a:lnSpc>
              <a:spcAft>
                <a:spcPts val="0"/>
              </a:spcAft>
              <a:defRPr/>
            </a:pPr>
            <a:r>
              <a:rPr lang="en-US" sz="10400" dirty="0"/>
              <a:t>Project Management involves planning,  monitoring, and coordinating projects. There are several questions you will encounter with your project team.</a:t>
            </a:r>
          </a:p>
          <a:p>
            <a:pPr marL="1200150" lvl="1" indent="-742950" fontAlgn="auto">
              <a:lnSpc>
                <a:spcPct val="110000"/>
              </a:lnSpc>
              <a:spcAft>
                <a:spcPts val="0"/>
              </a:spcAft>
              <a:buFont typeface="+mj-lt"/>
              <a:buAutoNum type="arabicPeriod"/>
              <a:defRPr/>
            </a:pPr>
            <a:r>
              <a:rPr lang="en-US" sz="9600" dirty="0"/>
              <a:t>What do you and/or your team do first?  </a:t>
            </a:r>
          </a:p>
          <a:p>
            <a:pPr marL="1200150" lvl="1" indent="-742950" fontAlgn="auto">
              <a:lnSpc>
                <a:spcPct val="110000"/>
              </a:lnSpc>
              <a:spcAft>
                <a:spcPts val="0"/>
              </a:spcAft>
              <a:buFont typeface="+mj-lt"/>
              <a:buAutoNum type="arabicPeriod"/>
              <a:defRPr/>
            </a:pPr>
            <a:r>
              <a:rPr lang="en-US" sz="9600" dirty="0"/>
              <a:t>What should come next?</a:t>
            </a:r>
          </a:p>
          <a:p>
            <a:pPr marL="1200150" lvl="1" indent="-742950" fontAlgn="auto">
              <a:lnSpc>
                <a:spcPct val="110000"/>
              </a:lnSpc>
              <a:spcAft>
                <a:spcPts val="0"/>
              </a:spcAft>
              <a:buFont typeface="+mj-lt"/>
              <a:buAutoNum type="arabicPeriod"/>
              <a:defRPr/>
            </a:pPr>
            <a:r>
              <a:rPr lang="en-US" sz="9600" dirty="0"/>
              <a:t>How many people do you need to accomplish your project?</a:t>
            </a:r>
          </a:p>
          <a:p>
            <a:pPr marL="1200150" lvl="1" indent="-742950" fontAlgn="auto">
              <a:lnSpc>
                <a:spcPct val="110000"/>
              </a:lnSpc>
              <a:spcAft>
                <a:spcPts val="0"/>
              </a:spcAft>
              <a:buFont typeface="+mj-lt"/>
              <a:buAutoNum type="arabicPeriod"/>
              <a:defRPr/>
            </a:pPr>
            <a:r>
              <a:rPr lang="en-US" sz="9600" dirty="0"/>
              <a:t>What resources do you need to accomplish your project?</a:t>
            </a:r>
          </a:p>
          <a:p>
            <a:pPr marL="1200150" lvl="1" indent="-742950" fontAlgn="auto">
              <a:lnSpc>
                <a:spcPct val="110000"/>
              </a:lnSpc>
              <a:spcAft>
                <a:spcPts val="0"/>
              </a:spcAft>
              <a:buFont typeface="+mj-lt"/>
              <a:buAutoNum type="arabicPeriod"/>
              <a:defRPr/>
            </a:pPr>
            <a:r>
              <a:rPr lang="en-US" sz="9600" dirty="0"/>
              <a:t>How long will it take?</a:t>
            </a:r>
          </a:p>
          <a:p>
            <a:pPr marL="1200150" lvl="1" indent="-742950" fontAlgn="auto">
              <a:lnSpc>
                <a:spcPct val="110000"/>
              </a:lnSpc>
              <a:spcAft>
                <a:spcPts val="0"/>
              </a:spcAft>
              <a:buFont typeface="+mj-lt"/>
              <a:buAutoNum type="arabicPeriod"/>
              <a:defRPr/>
            </a:pPr>
            <a:r>
              <a:rPr lang="en-US" sz="9600" dirty="0"/>
              <a:t>What can you get completed by the end of the six weeks?</a:t>
            </a:r>
          </a:p>
          <a:p>
            <a:pPr marL="1200150" lvl="1" indent="-742950" fontAlgn="auto">
              <a:lnSpc>
                <a:spcPct val="110000"/>
              </a:lnSpc>
              <a:spcAft>
                <a:spcPts val="0"/>
              </a:spcAft>
              <a:buFont typeface="+mj-lt"/>
              <a:buAutoNum type="arabicPeriod"/>
              <a:defRPr/>
            </a:pPr>
            <a:r>
              <a:rPr lang="en-US" sz="9600" dirty="0"/>
              <a:t>When will the project be finished?</a:t>
            </a:r>
          </a:p>
          <a:p>
            <a:pPr marL="1200150" lvl="1" indent="-742950" fontAlgn="auto">
              <a:lnSpc>
                <a:spcPct val="110000"/>
              </a:lnSpc>
              <a:spcAft>
                <a:spcPts val="0"/>
              </a:spcAft>
              <a:buFont typeface="+mj-lt"/>
              <a:buAutoNum type="arabicPeriod"/>
              <a:defRPr/>
            </a:pPr>
            <a:r>
              <a:rPr lang="en-US" sz="9600" dirty="0"/>
              <a:t>How will you know you are done with the project?</a:t>
            </a:r>
          </a:p>
          <a:p>
            <a:pPr marL="1200150" lvl="1" indent="-742950" fontAlgn="auto">
              <a:lnSpc>
                <a:spcPct val="110000"/>
              </a:lnSpc>
              <a:spcAft>
                <a:spcPts val="0"/>
              </a:spcAft>
              <a:buFont typeface="+mj-lt"/>
              <a:buAutoNum type="arabicPeriod"/>
              <a:defRPr/>
            </a:pPr>
            <a:endParaRPr lang="en-US" dirty="0"/>
          </a:p>
          <a:p>
            <a:pPr fontAlgn="auto">
              <a:lnSpc>
                <a:spcPct val="110000"/>
              </a:lnSpc>
              <a:spcAft>
                <a:spcPts val="0"/>
              </a:spcAft>
              <a:buFont typeface="Arial" panose="020B0604020202020204" pitchFamily="34" charset="0"/>
              <a:buNone/>
              <a:defRPr/>
            </a:pPr>
            <a:r>
              <a:rPr lang="en-US"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55A763D-FC04-44ED-8857-F851FAA05512}"/>
              </a:ext>
            </a:extLst>
          </p:cNvPr>
          <p:cNvSpPr>
            <a:spLocks noGrp="1"/>
          </p:cNvSpPr>
          <p:nvPr>
            <p:ph type="title"/>
          </p:nvPr>
        </p:nvSpPr>
        <p:spPr/>
        <p:txBody>
          <a:bodyPr>
            <a:normAutofit/>
          </a:bodyPr>
          <a:lstStyle/>
          <a:p>
            <a:pPr fontAlgn="auto">
              <a:spcAft>
                <a:spcPts val="0"/>
              </a:spcAft>
              <a:defRPr/>
            </a:pPr>
            <a:r>
              <a:rPr lang="en-US" dirty="0"/>
              <a:t>Project Management Organizational Tools</a:t>
            </a:r>
          </a:p>
        </p:txBody>
      </p:sp>
      <p:sp>
        <p:nvSpPr>
          <p:cNvPr id="45058" name="Content Placeholder 1">
            <a:extLst>
              <a:ext uri="{FF2B5EF4-FFF2-40B4-BE49-F238E27FC236}">
                <a16:creationId xmlns:a16="http://schemas.microsoft.com/office/drawing/2014/main" id="{05AEE447-1106-4EF2-9304-A0A3D8A75196}"/>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ltLang="en-US" sz="800" dirty="0">
              <a:latin typeface="Times New Roman" panose="02020603050405020304" pitchFamily="18" charset="0"/>
              <a:cs typeface="Times New Roman" panose="02020603050405020304" pitchFamily="18" charset="0"/>
            </a:endParaRPr>
          </a:p>
          <a:p>
            <a:pPr lvl="1"/>
            <a:r>
              <a:rPr lang="en-US" altLang="en-US" dirty="0"/>
              <a:t>Students use organizational tools to help them manage their projects. </a:t>
            </a:r>
          </a:p>
          <a:p>
            <a:pPr lvl="1"/>
            <a:r>
              <a:rPr lang="en-US" altLang="en-US" dirty="0"/>
              <a:t>The most popular organizational tools used in schools and the workplace are:</a:t>
            </a:r>
          </a:p>
          <a:p>
            <a:pPr lvl="2"/>
            <a:r>
              <a:rPr lang="en-US" altLang="en-US" dirty="0"/>
              <a:t>Task List and Schedule</a:t>
            </a:r>
          </a:p>
          <a:p>
            <a:pPr lvl="2"/>
            <a:r>
              <a:rPr lang="en-US" altLang="en-US" dirty="0"/>
              <a:t>Gantt Charts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A3F26CB-BA96-457E-9C38-BC6292F522FA}"/>
              </a:ext>
            </a:extLst>
          </p:cNvPr>
          <p:cNvSpPr>
            <a:spLocks noGrp="1"/>
          </p:cNvSpPr>
          <p:nvPr>
            <p:ph type="title"/>
          </p:nvPr>
        </p:nvSpPr>
        <p:spPr/>
        <p:txBody>
          <a:bodyPr>
            <a:normAutofit/>
          </a:bodyPr>
          <a:lstStyle/>
          <a:p>
            <a:pPr fontAlgn="auto">
              <a:spcAft>
                <a:spcPts val="0"/>
              </a:spcAft>
              <a:defRPr/>
            </a:pPr>
            <a:r>
              <a:rPr lang="en-US" dirty="0"/>
              <a:t>Task List and Schedule</a:t>
            </a:r>
          </a:p>
        </p:txBody>
      </p:sp>
      <p:sp>
        <p:nvSpPr>
          <p:cNvPr id="2" name="Content Placeholder 1">
            <a:extLst>
              <a:ext uri="{FF2B5EF4-FFF2-40B4-BE49-F238E27FC236}">
                <a16:creationId xmlns:a16="http://schemas.microsoft.com/office/drawing/2014/main" id="{81AC94AB-2F10-4E83-969E-2ABDC57DDCAF}"/>
              </a:ext>
            </a:extLst>
          </p:cNvPr>
          <p:cNvSpPr>
            <a:spLocks noGrp="1"/>
          </p:cNvSpPr>
          <p:nvPr>
            <p:ph sz="half" idx="1"/>
          </p:nvPr>
        </p:nvSpPr>
        <p:spPr/>
        <p:txBody>
          <a:bodyPr>
            <a:noAutofit/>
          </a:bodyPr>
          <a:lstStyle/>
          <a:p>
            <a:pPr fontAlgn="auto">
              <a:spcAft>
                <a:spcPts val="0"/>
              </a:spcAft>
              <a:defRPr/>
            </a:pPr>
            <a:r>
              <a:rPr lang="en-US" dirty="0">
                <a:cs typeface="Times New Roman" pitchFamily="18" charset="0"/>
              </a:rPr>
              <a:t>The </a:t>
            </a:r>
            <a:r>
              <a:rPr lang="en-US" b="1" dirty="0">
                <a:cs typeface="Times New Roman" pitchFamily="18" charset="0"/>
              </a:rPr>
              <a:t>Task List and Schedule </a:t>
            </a:r>
            <a:r>
              <a:rPr lang="en-US" dirty="0">
                <a:cs typeface="Times New Roman" pitchFamily="18" charset="0"/>
              </a:rPr>
              <a:t>- </a:t>
            </a:r>
            <a:r>
              <a:rPr lang="en-US" i="1" dirty="0">
                <a:cs typeface="Times New Roman" pitchFamily="18" charset="0"/>
              </a:rPr>
              <a:t>Project Management Organizational Tool</a:t>
            </a:r>
            <a:r>
              <a:rPr lang="en-US" dirty="0">
                <a:cs typeface="Times New Roman" pitchFamily="18" charset="0"/>
              </a:rPr>
              <a:t> is used to identify tasks that need to be completed before others can start. It allows the project team to determine the several factors in project planning </a:t>
            </a:r>
          </a:p>
          <a:p>
            <a:pPr marL="1117854" lvl="2" indent="-514350" fontAlgn="auto">
              <a:spcAft>
                <a:spcPts val="0"/>
              </a:spcAft>
              <a:buClr>
                <a:srgbClr val="00B0F0"/>
              </a:buClr>
              <a:buFont typeface="+mj-lt"/>
              <a:buAutoNum type="arabicPeriod"/>
              <a:defRPr/>
            </a:pPr>
            <a:r>
              <a:rPr lang="en-US" dirty="0">
                <a:cs typeface="Times New Roman" pitchFamily="18" charset="0"/>
              </a:rPr>
              <a:t>Hours/Days Required</a:t>
            </a:r>
          </a:p>
          <a:p>
            <a:pPr marL="1117854" lvl="2" indent="-514350" fontAlgn="auto">
              <a:spcAft>
                <a:spcPts val="0"/>
              </a:spcAft>
              <a:buClr>
                <a:srgbClr val="00B0F0"/>
              </a:buClr>
              <a:buFont typeface="+mj-lt"/>
              <a:buAutoNum type="arabicPeriod"/>
              <a:defRPr/>
            </a:pPr>
            <a:r>
              <a:rPr lang="en-US" dirty="0">
                <a:cs typeface="Times New Roman" pitchFamily="18" charset="0"/>
              </a:rPr>
              <a:t>Member(s) Assigned</a:t>
            </a:r>
          </a:p>
          <a:p>
            <a:pPr marL="1117854" lvl="2" indent="-514350" fontAlgn="auto">
              <a:spcAft>
                <a:spcPts val="0"/>
              </a:spcAft>
              <a:buClr>
                <a:srgbClr val="00B0F0"/>
              </a:buClr>
              <a:buFont typeface="+mj-lt"/>
              <a:buAutoNum type="arabicPeriod"/>
              <a:defRPr/>
            </a:pPr>
            <a:r>
              <a:rPr lang="en-US" dirty="0">
                <a:cs typeface="Times New Roman" pitchFamily="18" charset="0"/>
              </a:rPr>
              <a:t>Planned Start Date</a:t>
            </a:r>
          </a:p>
          <a:p>
            <a:pPr marL="1117854" lvl="2" indent="-514350" fontAlgn="auto">
              <a:spcAft>
                <a:spcPts val="0"/>
              </a:spcAft>
              <a:buClr>
                <a:srgbClr val="00B0F0"/>
              </a:buClr>
              <a:buFont typeface="+mj-lt"/>
              <a:buAutoNum type="arabicPeriod"/>
              <a:defRPr/>
            </a:pPr>
            <a:r>
              <a:rPr lang="en-US" dirty="0">
                <a:cs typeface="Times New Roman" pitchFamily="18" charset="0"/>
              </a:rPr>
              <a:t>Planned End Date</a:t>
            </a:r>
          </a:p>
          <a:p>
            <a:pPr marL="1117854" lvl="2" indent="-514350" fontAlgn="auto">
              <a:spcAft>
                <a:spcPts val="0"/>
              </a:spcAft>
              <a:buClr>
                <a:srgbClr val="00B0F0"/>
              </a:buClr>
              <a:buFont typeface="+mj-lt"/>
              <a:buAutoNum type="arabicPeriod"/>
              <a:defRPr/>
            </a:pPr>
            <a:r>
              <a:rPr lang="en-US" dirty="0">
                <a:cs typeface="Times New Roman" pitchFamily="18" charset="0"/>
              </a:rPr>
              <a:t>Actual Start Date</a:t>
            </a:r>
          </a:p>
          <a:p>
            <a:pPr marL="1117854" lvl="2" indent="-514350" fontAlgn="auto">
              <a:spcAft>
                <a:spcPts val="0"/>
              </a:spcAft>
              <a:buClr>
                <a:srgbClr val="00B0F0"/>
              </a:buClr>
              <a:buFont typeface="+mj-lt"/>
              <a:buAutoNum type="arabicPeriod"/>
              <a:defRPr/>
            </a:pPr>
            <a:r>
              <a:rPr lang="en-US" dirty="0">
                <a:cs typeface="Times New Roman" pitchFamily="18" charset="0"/>
              </a:rPr>
              <a:t>Actual End Date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82D6381-164F-41AB-9541-D6E80BD6265E}"/>
              </a:ext>
            </a:extLst>
          </p:cNvPr>
          <p:cNvSpPr>
            <a:spLocks noGrp="1"/>
          </p:cNvSpPr>
          <p:nvPr>
            <p:ph type="title"/>
          </p:nvPr>
        </p:nvSpPr>
        <p:spPr/>
        <p:txBody>
          <a:bodyPr>
            <a:normAutofit/>
          </a:bodyPr>
          <a:lstStyle/>
          <a:p>
            <a:pPr fontAlgn="auto">
              <a:spcAft>
                <a:spcPts val="0"/>
              </a:spcAft>
              <a:defRPr/>
            </a:pPr>
            <a:r>
              <a:rPr lang="en-US" dirty="0"/>
              <a:t>Gantt Chart</a:t>
            </a:r>
          </a:p>
        </p:txBody>
      </p:sp>
      <p:sp>
        <p:nvSpPr>
          <p:cNvPr id="49154" name="Content Placeholder 1">
            <a:extLst>
              <a:ext uri="{FF2B5EF4-FFF2-40B4-BE49-F238E27FC236}">
                <a16:creationId xmlns:a16="http://schemas.microsoft.com/office/drawing/2014/main" id="{2009991A-E6A6-4906-9903-7C52F1F56887}"/>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cs typeface="Times New Roman" panose="02020603050405020304" pitchFamily="18" charset="0"/>
              </a:rPr>
              <a:t>The </a:t>
            </a:r>
            <a:r>
              <a:rPr lang="en-US" altLang="en-US" b="1" i="1" dirty="0">
                <a:cs typeface="Times New Roman" panose="02020603050405020304" pitchFamily="18" charset="0"/>
              </a:rPr>
              <a:t>Gantt Chart </a:t>
            </a:r>
            <a:r>
              <a:rPr lang="en-US" altLang="en-US" dirty="0">
                <a:cs typeface="Times New Roman" panose="02020603050405020304" pitchFamily="18" charset="0"/>
              </a:rPr>
              <a:t>is also referred to as a</a:t>
            </a:r>
            <a:r>
              <a:rPr lang="en-US" altLang="en-US" i="1" dirty="0">
                <a:cs typeface="Times New Roman" panose="02020603050405020304" pitchFamily="18" charset="0"/>
              </a:rPr>
              <a:t> project timeline</a:t>
            </a:r>
            <a:r>
              <a:rPr lang="en-US" altLang="en-US" dirty="0">
                <a:cs typeface="Times New Roman" panose="02020603050405020304" pitchFamily="18" charset="0"/>
              </a:rPr>
              <a:t>. It consist of bar graphs that help plan and monitor project development or resource allocation on a horizontal time scale.</a:t>
            </a:r>
          </a:p>
          <a:p>
            <a:pPr lvl="1"/>
            <a:r>
              <a:rPr lang="en-US" altLang="en-US" dirty="0">
                <a:cs typeface="Times New Roman" panose="02020603050405020304" pitchFamily="18" charset="0"/>
              </a:rPr>
              <a:t>They are used by supervisors and team leaders to schedule team members for various time-dependent tasks including visiting clients, making sales calls, being on medical call, being on guard duty, etc.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369967-1FC3-4F46-89F4-3B76D341A253}"/>
              </a:ext>
            </a:extLst>
          </p:cNvPr>
          <p:cNvSpPr>
            <a:spLocks noGrp="1"/>
          </p:cNvSpPr>
          <p:nvPr>
            <p:ph type="title"/>
          </p:nvPr>
        </p:nvSpPr>
        <p:spPr>
          <a:xfrm>
            <a:off x="740664" y="407209"/>
            <a:ext cx="11303554" cy="876300"/>
          </a:xfrm>
        </p:spPr>
        <p:txBody>
          <a:bodyPr>
            <a:noAutofit/>
          </a:bodyPr>
          <a:lstStyle/>
          <a:p>
            <a:pPr fontAlgn="auto">
              <a:spcAft>
                <a:spcPts val="0"/>
              </a:spcAft>
              <a:defRPr/>
            </a:pPr>
            <a:r>
              <a:rPr lang="en-US" dirty="0"/>
              <a:t>Gantt Chart</a:t>
            </a:r>
          </a:p>
        </p:txBody>
      </p:sp>
      <p:pic>
        <p:nvPicPr>
          <p:cNvPr id="9" name="Content Placeholder 8">
            <a:extLst>
              <a:ext uri="{FF2B5EF4-FFF2-40B4-BE49-F238E27FC236}">
                <a16:creationId xmlns:a16="http://schemas.microsoft.com/office/drawing/2014/main" id="{33F34EC6-5A2C-44AE-8250-0BBEB396D493}"/>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4329546" y="1371888"/>
            <a:ext cx="5210175" cy="4610100"/>
          </a:xfrm>
        </p:spPr>
      </p:pic>
      <p:sp>
        <p:nvSpPr>
          <p:cNvPr id="51204" name="TextBox 6">
            <a:extLst>
              <a:ext uri="{FF2B5EF4-FFF2-40B4-BE49-F238E27FC236}">
                <a16:creationId xmlns:a16="http://schemas.microsoft.com/office/drawing/2014/main" id="{8B4D67EE-DDEF-4841-83ED-103A58E2E262}"/>
              </a:ext>
            </a:extLst>
          </p:cNvPr>
          <p:cNvSpPr txBox="1">
            <a:spLocks noChangeArrowheads="1"/>
          </p:cNvSpPr>
          <p:nvPr/>
        </p:nvSpPr>
        <p:spPr bwMode="auto">
          <a:xfrm>
            <a:off x="740664" y="3446105"/>
            <a:ext cx="346132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2400" b="1" dirty="0">
                <a:latin typeface="Open Sans"/>
                <a:cs typeface="Times New Roman" panose="02020603050405020304" pitchFamily="18" charset="0"/>
              </a:rPr>
              <a:t>Gantt Chart Example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6E9868E-0412-4586-95A4-D71CF959715E}"/>
              </a:ext>
            </a:extLst>
          </p:cNvPr>
          <p:cNvSpPr>
            <a:spLocks noGrp="1"/>
          </p:cNvSpPr>
          <p:nvPr>
            <p:ph type="title"/>
          </p:nvPr>
        </p:nvSpPr>
        <p:spPr/>
        <p:txBody>
          <a:bodyPr/>
          <a:lstStyle/>
          <a:p>
            <a:r>
              <a:rPr lang="en-US" dirty="0"/>
              <a:t>Activity 1 - Project Management Team Project</a:t>
            </a:r>
          </a:p>
        </p:txBody>
      </p:sp>
      <p:sp>
        <p:nvSpPr>
          <p:cNvPr id="2" name="Content Placeholder 1">
            <a:extLst>
              <a:ext uri="{FF2B5EF4-FFF2-40B4-BE49-F238E27FC236}">
                <a16:creationId xmlns:a16="http://schemas.microsoft.com/office/drawing/2014/main" id="{6B3F95E7-C7FE-4905-943C-9C7B9F9F42CB}"/>
              </a:ext>
            </a:extLst>
          </p:cNvPr>
          <p:cNvSpPr>
            <a:spLocks noGrp="1"/>
          </p:cNvSpPr>
          <p:nvPr>
            <p:ph sz="half" idx="1"/>
          </p:nvPr>
        </p:nvSpPr>
        <p:spPr/>
        <p:txBody>
          <a:bodyPr/>
          <a:lstStyle/>
          <a:p>
            <a:r>
              <a:rPr lang="en-US" dirty="0"/>
              <a:t>Part 1 - Analyzing Career Job Ads</a:t>
            </a:r>
          </a:p>
          <a:p>
            <a:pPr lvl="1"/>
            <a:r>
              <a:rPr lang="en-US" dirty="0"/>
              <a:t>Students will work with a partner.</a:t>
            </a:r>
          </a:p>
          <a:p>
            <a:pPr lvl="1"/>
            <a:r>
              <a:rPr lang="en-US" dirty="0"/>
              <a:t>Visit the school library.</a:t>
            </a:r>
          </a:p>
          <a:p>
            <a:pPr lvl="1"/>
            <a:r>
              <a:rPr lang="en-US" dirty="0"/>
              <a:t>Use copies of the career job ads pages from newspapers in the school library.</a:t>
            </a:r>
          </a:p>
          <a:p>
            <a:pPr lvl="1"/>
            <a:r>
              <a:rPr lang="en-US" dirty="0"/>
              <a:t>Underline references to any of the essential skills and circle specific references to Project Management in the ads.</a:t>
            </a:r>
          </a:p>
          <a:p>
            <a:pPr lvl="1"/>
            <a:r>
              <a:rPr lang="en-US" dirty="0"/>
              <a:t>Identify a job website and refer to Project Management positions advertised on the Internet.</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9D4823F-CCAD-4211-B8CE-422F17BB72A4}"/>
              </a:ext>
            </a:extLst>
          </p:cNvPr>
          <p:cNvSpPr>
            <a:spLocks noGrp="1"/>
          </p:cNvSpPr>
          <p:nvPr>
            <p:ph type="title"/>
          </p:nvPr>
        </p:nvSpPr>
        <p:spPr/>
        <p:txBody>
          <a:bodyPr>
            <a:normAutofit/>
          </a:bodyPr>
          <a:lstStyle/>
          <a:p>
            <a:pPr>
              <a:defRPr/>
            </a:pPr>
            <a:r>
              <a:rPr lang="en-US" dirty="0"/>
              <a:t>Activity 1 - Project Management Team Project</a:t>
            </a:r>
          </a:p>
        </p:txBody>
      </p:sp>
      <p:sp>
        <p:nvSpPr>
          <p:cNvPr id="2" name="Content Placeholder 1">
            <a:extLst>
              <a:ext uri="{FF2B5EF4-FFF2-40B4-BE49-F238E27FC236}">
                <a16:creationId xmlns:a16="http://schemas.microsoft.com/office/drawing/2014/main" id="{B409F0DC-6B96-4EB9-8739-F8105BCE871F}"/>
              </a:ext>
            </a:extLst>
          </p:cNvPr>
          <p:cNvSpPr>
            <a:spLocks noGrp="1"/>
          </p:cNvSpPr>
          <p:nvPr>
            <p:ph sz="half" idx="1"/>
          </p:nvPr>
        </p:nvSpPr>
        <p:spPr/>
        <p:txBody>
          <a:bodyPr>
            <a:noAutofit/>
          </a:bodyPr>
          <a:lstStyle/>
          <a:p>
            <a:pPr fontAlgn="auto">
              <a:spcAft>
                <a:spcPts val="0"/>
              </a:spcAft>
              <a:buFont typeface="Arial" panose="020B0604020202020204" pitchFamily="34" charset="0"/>
              <a:buNone/>
              <a:defRPr/>
            </a:pPr>
            <a:r>
              <a:rPr lang="en-US" b="1" dirty="0">
                <a:cs typeface="Times New Roman" pitchFamily="18" charset="0"/>
              </a:rPr>
              <a:t>Part 2 - Analyzing Career Job Ads</a:t>
            </a:r>
          </a:p>
          <a:p>
            <a:pPr fontAlgn="auto">
              <a:spcAft>
                <a:spcPts val="0"/>
              </a:spcAft>
              <a:buFont typeface="Arial" panose="020B0604020202020204" pitchFamily="34" charset="0"/>
              <a:buNone/>
              <a:defRPr/>
            </a:pPr>
            <a:r>
              <a:rPr lang="en-US" b="1" dirty="0">
                <a:cs typeface="Times New Roman" pitchFamily="18" charset="0"/>
              </a:rPr>
              <a:t>Group Discussion</a:t>
            </a:r>
          </a:p>
          <a:p>
            <a:pPr lvl="1">
              <a:defRPr/>
            </a:pPr>
            <a:r>
              <a:rPr lang="en-US" dirty="0"/>
              <a:t>What are some of the jobs/careers that specifically identified </a:t>
            </a:r>
            <a:r>
              <a:rPr lang="en-US" b="1" dirty="0"/>
              <a:t>Project Management Skills</a:t>
            </a:r>
            <a:r>
              <a:rPr lang="en-US" dirty="0"/>
              <a:t> as a required skill or an asset for employment?</a:t>
            </a:r>
          </a:p>
          <a:p>
            <a:pPr lvl="1">
              <a:defRPr/>
            </a:pPr>
            <a:r>
              <a:rPr lang="en-US" dirty="0"/>
              <a:t>What are the salary ranges for these jobs?</a:t>
            </a:r>
          </a:p>
          <a:p>
            <a:pPr lvl="1">
              <a:defRPr/>
            </a:pPr>
            <a:r>
              <a:rPr lang="en-US" dirty="0"/>
              <a:t>What additional skills are identified in these ads?</a:t>
            </a:r>
          </a:p>
          <a:p>
            <a:pPr lvl="1">
              <a:defRPr/>
            </a:pPr>
            <a:r>
              <a:rPr lang="en-US" dirty="0"/>
              <a:t>From these </a:t>
            </a:r>
            <a:r>
              <a:rPr lang="en-US" dirty="0">
                <a:cs typeface="Times New Roman" pitchFamily="18" charset="0"/>
              </a:rPr>
              <a:t>examples, what do you think </a:t>
            </a:r>
            <a:r>
              <a:rPr lang="en-US" b="1" dirty="0">
                <a:cs typeface="Times New Roman" pitchFamily="18" charset="0"/>
              </a:rPr>
              <a:t>Project Managers</a:t>
            </a:r>
            <a:r>
              <a:rPr lang="en-US" dirty="0">
                <a:cs typeface="Times New Roman" pitchFamily="18" charset="0"/>
              </a:rPr>
              <a:t> do?</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B4E8438-6BEB-4C4C-8B77-EAE1D62BA906}"/>
              </a:ext>
            </a:extLst>
          </p:cNvPr>
          <p:cNvSpPr>
            <a:spLocks noGrp="1"/>
          </p:cNvSpPr>
          <p:nvPr>
            <p:ph type="title"/>
          </p:nvPr>
        </p:nvSpPr>
        <p:spPr/>
        <p:txBody>
          <a:bodyPr>
            <a:normAutofit fontScale="90000"/>
          </a:bodyPr>
          <a:lstStyle/>
          <a:p>
            <a:pPr>
              <a:defRPr/>
            </a:pPr>
            <a:r>
              <a:rPr lang="en-US" dirty="0"/>
              <a:t>Activity 2 - Team Project – Task List and Schedule</a:t>
            </a:r>
          </a:p>
        </p:txBody>
      </p:sp>
      <p:sp>
        <p:nvSpPr>
          <p:cNvPr id="57346" name="Content Placeholder 1">
            <a:extLst>
              <a:ext uri="{FF2B5EF4-FFF2-40B4-BE49-F238E27FC236}">
                <a16:creationId xmlns:a16="http://schemas.microsoft.com/office/drawing/2014/main" id="{587DCBC5-CC98-4FEA-B5F2-25118E2FF4C1}"/>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just">
              <a:buFont typeface="Arial" panose="020B0604020202020204" pitchFamily="34" charset="0"/>
              <a:buNone/>
            </a:pPr>
            <a:endParaRPr lang="en-US" altLang="en-US" sz="800" dirty="0">
              <a:latin typeface="Times New Roman" panose="02020603050405020304" pitchFamily="18" charset="0"/>
              <a:cs typeface="Times New Roman" panose="02020603050405020304" pitchFamily="18" charset="0"/>
            </a:endParaRPr>
          </a:p>
          <a:p>
            <a:pPr lvl="1">
              <a:defRPr/>
            </a:pPr>
            <a:r>
              <a:rPr lang="en-US" altLang="en-US" dirty="0"/>
              <a:t>Teacher will assign students a project specific to class subject area.</a:t>
            </a:r>
          </a:p>
          <a:p>
            <a:pPr lvl="1">
              <a:defRPr/>
            </a:pPr>
            <a:r>
              <a:rPr lang="en-US" altLang="en-US" dirty="0"/>
              <a:t>Each student team will use the Task List and Schedule handout to learn how to apply Project Management Techniques and the planning process.</a:t>
            </a:r>
          </a:p>
          <a:p>
            <a:pPr>
              <a:buFont typeface="Arial" panose="020B0604020202020204" pitchFamily="34" charset="0"/>
              <a:buNone/>
            </a:pPr>
            <a:endParaRPr lang="en-US" altLang="en-US" dirty="0"/>
          </a:p>
          <a:p>
            <a:pPr>
              <a:buFont typeface="Arial" panose="020B0604020202020204" pitchFamily="34" charset="0"/>
              <a:buNone/>
            </a:pPr>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648A2F4-8F47-4463-943A-BE41D491534E}"/>
              </a:ext>
            </a:extLst>
          </p:cNvPr>
          <p:cNvSpPr>
            <a:spLocks noGrp="1"/>
          </p:cNvSpPr>
          <p:nvPr>
            <p:ph type="title"/>
          </p:nvPr>
        </p:nvSpPr>
        <p:spPr/>
        <p:txBody>
          <a:bodyPr/>
          <a:lstStyle/>
          <a:p>
            <a:pPr fontAlgn="auto">
              <a:spcAft>
                <a:spcPts val="0"/>
              </a:spcAft>
              <a:defRPr/>
            </a:pPr>
            <a:r>
              <a:rPr lang="en-US" dirty="0"/>
              <a:t>Objectives</a:t>
            </a:r>
          </a:p>
        </p:txBody>
      </p:sp>
      <p:sp>
        <p:nvSpPr>
          <p:cNvPr id="16386" name="Content Placeholder 1">
            <a:extLst>
              <a:ext uri="{FF2B5EF4-FFF2-40B4-BE49-F238E27FC236}">
                <a16:creationId xmlns:a16="http://schemas.microsoft.com/office/drawing/2014/main" id="{BDB228A4-85A7-4942-B43D-3A7EE69F495B}"/>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Students will learn about the importance of using Project Management in the school environment.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B89A6FF-BDEB-4D53-A022-58F71E06D9E4}"/>
              </a:ext>
            </a:extLst>
          </p:cNvPr>
          <p:cNvSpPr>
            <a:spLocks noGrp="1"/>
          </p:cNvSpPr>
          <p:nvPr>
            <p:ph type="title"/>
          </p:nvPr>
        </p:nvSpPr>
        <p:spPr/>
        <p:txBody>
          <a:bodyPr/>
          <a:lstStyle/>
          <a:p>
            <a:pPr fontAlgn="auto">
              <a:spcAft>
                <a:spcPts val="0"/>
              </a:spcAft>
              <a:defRPr/>
            </a:pPr>
            <a:r>
              <a:rPr lang="en-US" dirty="0"/>
              <a:t>Project Management</a:t>
            </a:r>
          </a:p>
        </p:txBody>
      </p:sp>
      <p:sp>
        <p:nvSpPr>
          <p:cNvPr id="18434" name="Content Placeholder 1">
            <a:extLst>
              <a:ext uri="{FF2B5EF4-FFF2-40B4-BE49-F238E27FC236}">
                <a16:creationId xmlns:a16="http://schemas.microsoft.com/office/drawing/2014/main" id="{767A6146-F2B5-4BBD-9FB8-BFC73DCD7173}"/>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Project Management involves planning, monitoring, and coordinating all aspects of a project, and the motivation of all those involved, in order to achieve desired results.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7BACB56-FBEF-4767-9946-CA837F28AD00}"/>
              </a:ext>
            </a:extLst>
          </p:cNvPr>
          <p:cNvSpPr>
            <a:spLocks noGrp="1"/>
          </p:cNvSpPr>
          <p:nvPr>
            <p:ph type="title"/>
          </p:nvPr>
        </p:nvSpPr>
        <p:spPr/>
        <p:txBody>
          <a:bodyPr/>
          <a:lstStyle/>
          <a:p>
            <a:pPr fontAlgn="auto">
              <a:spcAft>
                <a:spcPts val="0"/>
              </a:spcAft>
              <a:defRPr/>
            </a:pPr>
            <a:r>
              <a:rPr lang="en-US" dirty="0"/>
              <a:t>Project Management in School</a:t>
            </a:r>
          </a:p>
        </p:txBody>
      </p:sp>
      <p:sp>
        <p:nvSpPr>
          <p:cNvPr id="20482" name="Content Placeholder 1">
            <a:extLst>
              <a:ext uri="{FF2B5EF4-FFF2-40B4-BE49-F238E27FC236}">
                <a16:creationId xmlns:a16="http://schemas.microsoft.com/office/drawing/2014/main" id="{C3B1EA86-9462-4A8E-92EB-4A72DE526AD0}"/>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Project Management skills are highly desirable in the workplace. School projects provide excellent opportunities for students to refine their planning and time management skills and to acquire </a:t>
            </a:r>
            <a:r>
              <a:rPr lang="en-US" altLang="en-US" b="1" dirty="0"/>
              <a:t>executive</a:t>
            </a:r>
            <a:r>
              <a:rPr lang="en-US" altLang="en-US" dirty="0"/>
              <a:t> thinking skills as they analyze and synthesize tasks using </a:t>
            </a:r>
            <a:r>
              <a:rPr lang="en-US" altLang="en-US" b="1" dirty="0"/>
              <a:t>Project Management Tools</a:t>
            </a:r>
            <a:r>
              <a:rPr lang="en-US" altLang="en-US" dirty="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5BDE870-8C0B-4BBC-B75C-33F38FA01317}"/>
              </a:ext>
            </a:extLst>
          </p:cNvPr>
          <p:cNvSpPr>
            <a:spLocks noGrp="1"/>
          </p:cNvSpPr>
          <p:nvPr>
            <p:ph type="title"/>
          </p:nvPr>
        </p:nvSpPr>
        <p:spPr/>
        <p:txBody>
          <a:bodyPr>
            <a:normAutofit/>
          </a:bodyPr>
          <a:lstStyle/>
          <a:p>
            <a:pPr fontAlgn="auto">
              <a:spcAft>
                <a:spcPts val="0"/>
              </a:spcAft>
              <a:defRPr/>
            </a:pPr>
            <a:r>
              <a:rPr lang="en-US" dirty="0"/>
              <a:t>Project Management Techniques</a:t>
            </a:r>
          </a:p>
        </p:txBody>
      </p:sp>
      <p:sp>
        <p:nvSpPr>
          <p:cNvPr id="2" name="Content Placeholder 1">
            <a:extLst>
              <a:ext uri="{FF2B5EF4-FFF2-40B4-BE49-F238E27FC236}">
                <a16:creationId xmlns:a16="http://schemas.microsoft.com/office/drawing/2014/main" id="{ECB6C3D9-CB20-47C9-999A-BDE1975B63D4}"/>
              </a:ext>
            </a:extLst>
          </p:cNvPr>
          <p:cNvSpPr>
            <a:spLocks noGrp="1"/>
          </p:cNvSpPr>
          <p:nvPr>
            <p:ph sz="half" idx="1"/>
          </p:nvPr>
        </p:nvSpPr>
        <p:spPr/>
        <p:txBody>
          <a:bodyPr>
            <a:normAutofit/>
          </a:bodyPr>
          <a:lstStyle/>
          <a:p>
            <a:pPr algn="just" fontAlgn="auto">
              <a:spcAft>
                <a:spcPts val="0"/>
              </a:spcAft>
              <a:buFont typeface="Arial" panose="020B0604020202020204" pitchFamily="34" charset="0"/>
              <a:buNone/>
              <a:defRPr/>
            </a:pPr>
            <a:endParaRPr lang="en-US" sz="800" dirty="0">
              <a:latin typeface="Times New Roman" pitchFamily="18" charset="0"/>
              <a:cs typeface="Times New Roman" pitchFamily="18" charset="0"/>
            </a:endParaRPr>
          </a:p>
          <a:p>
            <a:pPr lvl="1" fontAlgn="auto">
              <a:spcAft>
                <a:spcPts val="0"/>
              </a:spcAft>
              <a:defRPr/>
            </a:pPr>
            <a:r>
              <a:rPr lang="en-US" dirty="0">
                <a:latin typeface="Calibri" panose="020F0502020204030204" pitchFamily="34" charset="0"/>
              </a:rPr>
              <a:t>Students are given several types of projects to manage throughout the academic school year.</a:t>
            </a:r>
          </a:p>
          <a:p>
            <a:pPr lvl="1" fontAlgn="auto">
              <a:spcAft>
                <a:spcPts val="0"/>
              </a:spcAft>
              <a:defRPr/>
            </a:pPr>
            <a:r>
              <a:rPr lang="en-US" dirty="0">
                <a:latin typeface="Calibri" panose="020F0502020204030204" pitchFamily="34" charset="0"/>
              </a:rPr>
              <a:t>There are seven important Project Management Techniques used to manage team projects.</a:t>
            </a:r>
          </a:p>
          <a:p>
            <a:pPr lvl="1" fontAlgn="auto">
              <a:spcAft>
                <a:spcPts val="0"/>
              </a:spcAft>
              <a:defRPr/>
            </a:pPr>
            <a:r>
              <a:rPr lang="en-US" dirty="0">
                <a:latin typeface="Calibri" panose="020F0502020204030204" pitchFamily="34" charset="0"/>
              </a:rPr>
              <a:t>Each technique will help students manage and produce quality team projects.</a:t>
            </a:r>
          </a:p>
          <a:p>
            <a:pPr fontAlgn="auto">
              <a:spcAft>
                <a:spcPts val="0"/>
              </a:spcAft>
              <a:defRPr/>
            </a:pPr>
            <a:endParaRPr lang="en-US" dirty="0">
              <a:latin typeface="Calibri" panose="020F0502020204030204" pitchFamily="34" charset="0"/>
            </a:endParaRPr>
          </a:p>
          <a:p>
            <a:pPr fontAlgn="auto">
              <a:spcAft>
                <a:spcPts val="0"/>
              </a:spcAft>
              <a:buFont typeface="Arial" panose="020B0604020202020204" pitchFamily="34" charset="0"/>
              <a:buNone/>
              <a:defRPr/>
            </a:pPr>
            <a:endParaRPr lang="en-US" dirty="0">
              <a:latin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0B02026F-3362-4D97-AFF3-2F427C462026}"/>
              </a:ext>
            </a:extLst>
          </p:cNvPr>
          <p:cNvSpPr>
            <a:spLocks noGrp="1" noChangeArrowheads="1"/>
          </p:cNvSpPr>
          <p:nvPr>
            <p:ph type="title"/>
          </p:nvPr>
        </p:nvSpPr>
        <p:spPr/>
        <p:txBody>
          <a:bodyPr/>
          <a:lstStyle/>
          <a:p>
            <a:pPr fontAlgn="auto">
              <a:spcAft>
                <a:spcPts val="0"/>
              </a:spcAft>
              <a:defRPr/>
            </a:pPr>
            <a:r>
              <a:rPr lang="en-US" dirty="0"/>
              <a:t>#1 Understand the Project</a:t>
            </a:r>
          </a:p>
        </p:txBody>
      </p:sp>
      <p:sp>
        <p:nvSpPr>
          <p:cNvPr id="24579" name="Rectangle 3">
            <a:extLst>
              <a:ext uri="{FF2B5EF4-FFF2-40B4-BE49-F238E27FC236}">
                <a16:creationId xmlns:a16="http://schemas.microsoft.com/office/drawing/2014/main" id="{9646628A-DE56-4983-9597-936CEF9784FD}"/>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Read all instructions before you start the project.</a:t>
            </a:r>
          </a:p>
          <a:p>
            <a:pPr lvl="1"/>
            <a:r>
              <a:rPr lang="en-US" altLang="en-US" dirty="0"/>
              <a:t>Ask questions to clarify.</a:t>
            </a:r>
          </a:p>
          <a:p>
            <a:pPr lvl="1"/>
            <a:r>
              <a:rPr lang="en-US" altLang="en-US" dirty="0"/>
              <a:t>Be sure that you understand the expectations of the final result.</a:t>
            </a:r>
          </a:p>
          <a:p>
            <a:endParaRPr lang="en-US" altLang="en-US" dirty="0"/>
          </a:p>
        </p:txBody>
      </p:sp>
      <p:sp>
        <p:nvSpPr>
          <p:cNvPr id="24580" name="Rectangle 3">
            <a:extLst>
              <a:ext uri="{FF2B5EF4-FFF2-40B4-BE49-F238E27FC236}">
                <a16:creationId xmlns:a16="http://schemas.microsoft.com/office/drawing/2014/main" id="{2E6C0A58-9853-4618-A734-38BAD8766B59}"/>
              </a:ext>
            </a:extLst>
          </p:cNvPr>
          <p:cNvSpPr>
            <a:spLocks noChangeArrowheads="1"/>
          </p:cNvSpPr>
          <p:nvPr/>
        </p:nvSpPr>
        <p:spPr bwMode="auto">
          <a:xfrm>
            <a:off x="1514475" y="64690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000">
                <a:latin typeface="Times New Roman" panose="02020603050405020304" pitchFamily="18" charset="0"/>
                <a:cs typeface="Calibri" panose="020F0502020204030204" pitchFamily="34" charset="0"/>
              </a:rPr>
              <a:t>Copyright © Texas Education Agency, 2015. All rights reserved.</a:t>
            </a:r>
            <a:endParaRPr lang="en-US" altLang="en-US" sz="100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2D7E15CA-2BDC-4C8D-9570-F7E80AE13EF8}"/>
              </a:ext>
            </a:extLst>
          </p:cNvPr>
          <p:cNvSpPr>
            <a:spLocks noGrp="1" noChangeArrowheads="1"/>
          </p:cNvSpPr>
          <p:nvPr>
            <p:ph type="title"/>
          </p:nvPr>
        </p:nvSpPr>
        <p:spPr/>
        <p:txBody>
          <a:bodyPr/>
          <a:lstStyle/>
          <a:p>
            <a:pPr fontAlgn="auto">
              <a:spcAft>
                <a:spcPts val="0"/>
              </a:spcAft>
              <a:defRPr/>
            </a:pPr>
            <a:r>
              <a:rPr lang="en-US" dirty="0"/>
              <a:t>#2 Research and Summarize</a:t>
            </a:r>
          </a:p>
        </p:txBody>
      </p:sp>
      <p:sp>
        <p:nvSpPr>
          <p:cNvPr id="26627" name="Rectangle 3">
            <a:extLst>
              <a:ext uri="{FF2B5EF4-FFF2-40B4-BE49-F238E27FC236}">
                <a16:creationId xmlns:a16="http://schemas.microsoft.com/office/drawing/2014/main" id="{77260421-610C-49C7-8FC1-B4B783428F14}"/>
              </a:ext>
            </a:extLst>
          </p:cNvPr>
          <p:cNvSpPr>
            <a:spLocks noGrp="1" noChangeArrowheads="1"/>
          </p:cNvSpPr>
          <p:nvPr>
            <p:ph sz="half" idx="1"/>
          </p:nvPr>
        </p:nvSpPr>
        <p:spPr bwMode="auto">
          <a:xfrm>
            <a:off x="740664" y="1420420"/>
            <a:ext cx="11055750" cy="473431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Research – find your topic.</a:t>
            </a:r>
          </a:p>
          <a:p>
            <a:pPr lvl="1"/>
            <a:r>
              <a:rPr lang="en-US" altLang="en-US" dirty="0"/>
              <a:t>Read!</a:t>
            </a:r>
          </a:p>
          <a:p>
            <a:pPr lvl="1"/>
            <a:r>
              <a:rPr lang="en-US" altLang="en-US" dirty="0"/>
              <a:t>Summarize what you read.</a:t>
            </a:r>
          </a:p>
          <a:p>
            <a:pPr lvl="1"/>
            <a:r>
              <a:rPr lang="en-US" altLang="en-US" dirty="0"/>
              <a:t>Restate in your own words.</a:t>
            </a:r>
          </a:p>
          <a:p>
            <a:pPr lvl="1"/>
            <a:r>
              <a:rPr lang="en-US" altLang="en-US" dirty="0"/>
              <a:t>Always cite your source even if you summarize in your own words.</a:t>
            </a:r>
          </a:p>
          <a:p>
            <a:pPr lvl="1"/>
            <a:r>
              <a:rPr lang="en-US" altLang="en-US" dirty="0"/>
              <a:t>Never cut/paste from the Internet.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CC027073-EFE7-4C11-8A0D-AE370F360FA1}"/>
              </a:ext>
            </a:extLst>
          </p:cNvPr>
          <p:cNvSpPr>
            <a:spLocks noGrp="1" noChangeArrowheads="1"/>
          </p:cNvSpPr>
          <p:nvPr>
            <p:ph type="title"/>
          </p:nvPr>
        </p:nvSpPr>
        <p:spPr/>
        <p:txBody>
          <a:bodyPr/>
          <a:lstStyle/>
          <a:p>
            <a:pPr fontAlgn="auto">
              <a:spcAft>
                <a:spcPts val="0"/>
              </a:spcAft>
              <a:defRPr/>
            </a:pPr>
            <a:r>
              <a:rPr lang="en-US" dirty="0"/>
              <a:t>#3 Cite the Source</a:t>
            </a:r>
          </a:p>
        </p:txBody>
      </p:sp>
      <p:sp>
        <p:nvSpPr>
          <p:cNvPr id="28675" name="Rectangle 3">
            <a:extLst>
              <a:ext uri="{FF2B5EF4-FFF2-40B4-BE49-F238E27FC236}">
                <a16:creationId xmlns:a16="http://schemas.microsoft.com/office/drawing/2014/main" id="{D8EF7883-B8DF-4B11-A023-5B8701315879}"/>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If you quote more than three words from a source, you must place those words in quotations.</a:t>
            </a:r>
          </a:p>
          <a:p>
            <a:pPr lvl="1"/>
            <a:r>
              <a:rPr lang="en-US" altLang="en-US" dirty="0"/>
              <a:t>Cite the source.</a:t>
            </a:r>
          </a:p>
          <a:p>
            <a:pPr lvl="1"/>
            <a:r>
              <a:rPr lang="en-US" altLang="en-US" dirty="0"/>
              <a:t>Otherwise it is plagiarism.</a:t>
            </a:r>
          </a:p>
        </p:txBody>
      </p:sp>
    </p:spTree>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71B5C7F-2497-4FAB-9E2E-E6A7EB669C3E}">
  <ds:schemaRefs>
    <ds:schemaRef ds:uri="http://schemas.microsoft.com/office/2006/metadata/properties"/>
    <ds:schemaRef ds:uri="http://www.w3.org/XML/1998/namespace"/>
    <ds:schemaRef ds:uri="05d88611-e516-4d1a-b12e-39107e78b3d0"/>
    <ds:schemaRef ds:uri="56ea17bb-c96d-4826-b465-01eec0dd23dd"/>
    <ds:schemaRef ds:uri="http://purl.org/dc/dcmitype/"/>
    <ds:schemaRef ds:uri="http://purl.org/dc/elements/1.1/"/>
    <ds:schemaRef ds:uri="http://schemas.microsoft.com/sharepoint/v3"/>
    <ds:schemaRef ds:uri="http://schemas.microsoft.com/office/2006/documentManagement/types"/>
    <ds:schemaRef ds:uri="http://purl.org/dc/terms/"/>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79</TotalTime>
  <Words>902</Words>
  <Application>Microsoft Office PowerPoint</Application>
  <PresentationFormat>Widescreen</PresentationFormat>
  <Paragraphs>121</Paragraphs>
  <Slides>22</Slides>
  <Notes>20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22</vt:i4>
      </vt:variant>
    </vt:vector>
  </HeadingPairs>
  <TitlesOfParts>
    <vt:vector size="31" baseType="lpstr">
      <vt:lpstr>.AppleSystemUIFont</vt:lpstr>
      <vt:lpstr>Arial</vt:lpstr>
      <vt:lpstr>Calibri</vt:lpstr>
      <vt:lpstr>Open Sans</vt:lpstr>
      <vt:lpstr>Open Sans SemiBold</vt:lpstr>
      <vt:lpstr>Times New Roman</vt:lpstr>
      <vt:lpstr>2_Office Theme</vt:lpstr>
      <vt:lpstr>3_Office Theme</vt:lpstr>
      <vt:lpstr>4_Office Theme</vt:lpstr>
      <vt:lpstr>PowerPoint Presentation</vt:lpstr>
      <vt:lpstr>PowerPoint Presentation</vt:lpstr>
      <vt:lpstr>Objectives</vt:lpstr>
      <vt:lpstr>Project Management</vt:lpstr>
      <vt:lpstr>Project Management in School</vt:lpstr>
      <vt:lpstr>Project Management Techniques</vt:lpstr>
      <vt:lpstr>#1 Understand the Project</vt:lpstr>
      <vt:lpstr>#2 Research and Summarize</vt:lpstr>
      <vt:lpstr>#3 Cite the Source</vt:lpstr>
      <vt:lpstr>#4 Working on the Project</vt:lpstr>
      <vt:lpstr>#5 Group Work</vt:lpstr>
      <vt:lpstr>#6 Time</vt:lpstr>
      <vt:lpstr>#7 Time Management</vt:lpstr>
      <vt:lpstr>#8 Summary</vt:lpstr>
      <vt:lpstr>Project Management Planning Process</vt:lpstr>
      <vt:lpstr>Project Management Organizational Tools</vt:lpstr>
      <vt:lpstr>Task List and Schedule</vt:lpstr>
      <vt:lpstr>Gantt Chart</vt:lpstr>
      <vt:lpstr>Gantt Chart</vt:lpstr>
      <vt:lpstr>Activity 1 - Project Management Team Project</vt:lpstr>
      <vt:lpstr>Activity 1 - Project Management Team Project</vt:lpstr>
      <vt:lpstr>Activity 2 - Team Project – Task List and Schedule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17</cp:revision>
  <cp:lastPrinted>2017-07-07T16:17:37Z</cp:lastPrinted>
  <dcterms:created xsi:type="dcterms:W3CDTF">2017-07-11T23:58:30Z</dcterms:created>
  <dcterms:modified xsi:type="dcterms:W3CDTF">2017-07-24T04:42:13Z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