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PSYCHOSOCIAL ASPECTS OF AGING</a:t>
            </a:r>
          </a:p>
          <a:p>
            <a:pPr lvl="1"/>
            <a:r>
              <a:rPr lang="en-US" dirty="0"/>
              <a:t>AGING IN AMERICA</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MYTH 1:  AGE BRINGS ILLNESS AND DISABILITY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Over past few decades chronic disease less common</a:t>
            </a:r>
          </a:p>
          <a:p>
            <a:pPr lvl="1"/>
            <a:r>
              <a:rPr lang="en-US" dirty="0"/>
              <a:t>3/4 of those 75 - 84 years old report no disability</a:t>
            </a:r>
          </a:p>
          <a:p>
            <a:pPr lvl="1"/>
            <a:r>
              <a:rPr lang="en-US" dirty="0"/>
              <a:t>Twin studies show only 1/3 of elderly’s health problems due to heredity</a:t>
            </a:r>
          </a:p>
          <a:p>
            <a:pPr lvl="1"/>
            <a:r>
              <a:rPr lang="en-US" dirty="0"/>
              <a:t>Age brings greater risk of disease</a:t>
            </a:r>
          </a:p>
          <a:p>
            <a:pPr lvl="1"/>
            <a:endParaRPr lang="en-US" dirty="0"/>
          </a:p>
        </p:txBody>
      </p:sp>
      <p:pic>
        <p:nvPicPr>
          <p:cNvPr id="4" name="Picture 3">
            <a:extLst>
              <a:ext uri="{FF2B5EF4-FFF2-40B4-BE49-F238E27FC236}">
                <a16:creationId xmlns:a16="http://schemas.microsoft.com/office/drawing/2014/main" id="{233E256C-F83A-48D0-B8AB-2FDE8999DF36}"/>
              </a:ext>
            </a:extLst>
          </p:cNvPr>
          <p:cNvPicPr>
            <a:picLocks noChangeAspect="1"/>
          </p:cNvPicPr>
          <p:nvPr/>
        </p:nvPicPr>
        <p:blipFill>
          <a:blip r:embed="rId2"/>
          <a:stretch>
            <a:fillRect/>
          </a:stretch>
        </p:blipFill>
        <p:spPr>
          <a:xfrm>
            <a:off x="8661101" y="3291996"/>
            <a:ext cx="2139015" cy="2862742"/>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MYTH 2:  CHANGE OF HABITS WHEN ONE IS OLDER RESULTS IN NO PHYSICAL BENEFIT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Change in habits adds years</a:t>
            </a:r>
          </a:p>
          <a:p>
            <a:pPr lvl="1"/>
            <a:r>
              <a:rPr lang="en-US" dirty="0"/>
              <a:t>Cardiovascular fitness is up 10 - 30% with aerobics</a:t>
            </a:r>
          </a:p>
          <a:p>
            <a:pPr lvl="1"/>
            <a:r>
              <a:rPr lang="en-US" dirty="0"/>
              <a:t>Strength of 80 - 90 year </a:t>
            </a:r>
            <a:r>
              <a:rPr lang="en-US" dirty="0" err="1"/>
              <a:t>olds</a:t>
            </a:r>
            <a:r>
              <a:rPr lang="en-US" dirty="0"/>
              <a:t> tripled with body building</a:t>
            </a:r>
          </a:p>
          <a:p>
            <a:pPr lvl="1"/>
            <a:r>
              <a:rPr lang="en-US" dirty="0"/>
              <a:t>Exercise cuts death rate 25 - 50%</a:t>
            </a:r>
          </a:p>
          <a:p>
            <a:pPr lvl="1"/>
            <a:r>
              <a:rPr lang="en-US" dirty="0"/>
              <a:t>Osteoporosis less with strengthening exercises</a:t>
            </a:r>
          </a:p>
          <a:p>
            <a:pPr lvl="1"/>
            <a:endParaRPr lang="en-US" dirty="0"/>
          </a:p>
        </p:txBody>
      </p:sp>
      <p:pic>
        <p:nvPicPr>
          <p:cNvPr id="5" name="Picture 4">
            <a:extLst>
              <a:ext uri="{FF2B5EF4-FFF2-40B4-BE49-F238E27FC236}">
                <a16:creationId xmlns:a16="http://schemas.microsoft.com/office/drawing/2014/main" id="{11CCAAD1-A8B4-4AAE-A638-35FA3306DB1E}"/>
              </a:ext>
            </a:extLst>
          </p:cNvPr>
          <p:cNvPicPr>
            <a:picLocks noChangeAspect="1"/>
          </p:cNvPicPr>
          <p:nvPr/>
        </p:nvPicPr>
        <p:blipFill>
          <a:blip r:embed="rId2"/>
          <a:stretch>
            <a:fillRect/>
          </a:stretch>
        </p:blipFill>
        <p:spPr>
          <a:xfrm>
            <a:off x="9103151" y="2966605"/>
            <a:ext cx="2374332" cy="3188133"/>
          </a:xfrm>
          <a:prstGeom prst="rect">
            <a:avLst/>
          </a:prstGeom>
        </p:spPr>
      </p:pic>
    </p:spTree>
    <p:extLst>
      <p:ext uri="{BB962C8B-B14F-4D97-AF65-F5344CB8AC3E}">
        <p14:creationId xmlns:p14="http://schemas.microsoft.com/office/powerpoint/2010/main" val="60173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MYTH 3:  AGING MEANS REDUCTION IN MENTAL SHARPNESS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20% of elderly suffer from </a:t>
            </a:r>
            <a:r>
              <a:rPr lang="en-US" dirty="0" err="1"/>
              <a:t>Alzheimers</a:t>
            </a:r>
            <a:endParaRPr lang="en-US" dirty="0"/>
          </a:p>
          <a:p>
            <a:pPr lvl="1"/>
            <a:r>
              <a:rPr lang="en-US" dirty="0"/>
              <a:t>50% have some cognitive decline</a:t>
            </a:r>
          </a:p>
          <a:p>
            <a:pPr lvl="1"/>
            <a:r>
              <a:rPr lang="en-US" dirty="0"/>
              <a:t>Decline often limited to storing new information</a:t>
            </a:r>
          </a:p>
          <a:p>
            <a:pPr lvl="1"/>
            <a:r>
              <a:rPr lang="en-US" dirty="0"/>
              <a:t>Performance, recognition, recall shows little decline</a:t>
            </a:r>
          </a:p>
          <a:p>
            <a:pPr lvl="1"/>
            <a:r>
              <a:rPr lang="en-US" dirty="0"/>
              <a:t>Overall decline mild</a:t>
            </a:r>
          </a:p>
          <a:p>
            <a:pPr lvl="1"/>
            <a:r>
              <a:rPr lang="en-US" dirty="0"/>
              <a:t>Mental and physical exercise help</a:t>
            </a:r>
          </a:p>
          <a:p>
            <a:pPr lvl="1"/>
            <a:endParaRPr lang="en-US" dirty="0"/>
          </a:p>
        </p:txBody>
      </p:sp>
      <p:pic>
        <p:nvPicPr>
          <p:cNvPr id="4" name="Picture 3">
            <a:extLst>
              <a:ext uri="{FF2B5EF4-FFF2-40B4-BE49-F238E27FC236}">
                <a16:creationId xmlns:a16="http://schemas.microsoft.com/office/drawing/2014/main" id="{91404EAA-6EC9-4150-A5BB-CF925AE1667B}"/>
              </a:ext>
            </a:extLst>
          </p:cNvPr>
          <p:cNvPicPr>
            <a:picLocks noChangeAspect="1"/>
          </p:cNvPicPr>
          <p:nvPr/>
        </p:nvPicPr>
        <p:blipFill>
          <a:blip r:embed="rId2"/>
          <a:stretch>
            <a:fillRect/>
          </a:stretch>
        </p:blipFill>
        <p:spPr>
          <a:xfrm>
            <a:off x="6295602" y="3623733"/>
            <a:ext cx="7586833" cy="2968035"/>
          </a:xfrm>
          <a:prstGeom prst="rect">
            <a:avLst/>
          </a:prstGeom>
        </p:spPr>
      </p:pic>
    </p:spTree>
    <p:extLst>
      <p:ext uri="{BB962C8B-B14F-4D97-AF65-F5344CB8AC3E}">
        <p14:creationId xmlns:p14="http://schemas.microsoft.com/office/powerpoint/2010/main" val="95282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MYTH 4:  BEING OLD EQUALS BEING SAD, LONELY,  NONPRODUCTIVE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5% of elderly live in institutions</a:t>
            </a:r>
          </a:p>
          <a:p>
            <a:pPr lvl="1"/>
            <a:r>
              <a:rPr lang="en-US" dirty="0"/>
              <a:t>1/3 of seniors are employed</a:t>
            </a:r>
          </a:p>
          <a:p>
            <a:pPr lvl="1"/>
            <a:r>
              <a:rPr lang="en-US" dirty="0"/>
              <a:t>1/3 volunteer regularly</a:t>
            </a:r>
          </a:p>
          <a:p>
            <a:pPr lvl="1"/>
            <a:r>
              <a:rPr lang="en-US" dirty="0"/>
              <a:t>8 - 15% report loneliness, depending on survey</a:t>
            </a:r>
          </a:p>
          <a:p>
            <a:pPr lvl="1"/>
            <a:r>
              <a:rPr lang="en-US" dirty="0"/>
              <a:t>Isolated elderly have 2-4 times higher death rate</a:t>
            </a:r>
          </a:p>
          <a:p>
            <a:pPr lvl="1"/>
            <a:endParaRPr lang="en-US" dirty="0"/>
          </a:p>
        </p:txBody>
      </p:sp>
      <p:pic>
        <p:nvPicPr>
          <p:cNvPr id="4" name="Picture 3">
            <a:extLst>
              <a:ext uri="{FF2B5EF4-FFF2-40B4-BE49-F238E27FC236}">
                <a16:creationId xmlns:a16="http://schemas.microsoft.com/office/drawing/2014/main" id="{078F1A03-E8B2-4873-9645-305D39384D59}"/>
              </a:ext>
            </a:extLst>
          </p:cNvPr>
          <p:cNvPicPr>
            <a:picLocks noChangeAspect="1"/>
          </p:cNvPicPr>
          <p:nvPr/>
        </p:nvPicPr>
        <p:blipFill>
          <a:blip r:embed="rId2"/>
          <a:stretch>
            <a:fillRect/>
          </a:stretch>
        </p:blipFill>
        <p:spPr>
          <a:xfrm>
            <a:off x="9448594" y="3302366"/>
            <a:ext cx="2226241" cy="2989284"/>
          </a:xfrm>
          <a:prstGeom prst="rect">
            <a:avLst/>
          </a:prstGeom>
        </p:spPr>
      </p:pic>
    </p:spTree>
    <p:extLst>
      <p:ext uri="{BB962C8B-B14F-4D97-AF65-F5344CB8AC3E}">
        <p14:creationId xmlns:p14="http://schemas.microsoft.com/office/powerpoint/2010/main" val="356188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MYTH 5:  DEPRESSION AND SUICIDE IN ELDERLY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Depression present, but not often diagnosed in elderly</a:t>
            </a:r>
          </a:p>
          <a:p>
            <a:pPr lvl="1"/>
            <a:r>
              <a:rPr lang="en-US" dirty="0"/>
              <a:t>Depression blamed for increased suicide rate in elderly</a:t>
            </a:r>
          </a:p>
          <a:p>
            <a:pPr lvl="1"/>
            <a:r>
              <a:rPr lang="en-US" dirty="0"/>
              <a:t>White males over 65 at greatest risk</a:t>
            </a:r>
          </a:p>
          <a:p>
            <a:pPr lvl="1"/>
            <a:r>
              <a:rPr lang="en-US" dirty="0"/>
              <a:t>Women attempt more suicide, men succeed three times more often</a:t>
            </a:r>
          </a:p>
          <a:p>
            <a:pPr lvl="1"/>
            <a:r>
              <a:rPr lang="en-US" dirty="0"/>
              <a:t>Elderly suicide is twice the national average</a:t>
            </a:r>
          </a:p>
          <a:p>
            <a:pPr lvl="1"/>
            <a:endParaRPr lang="en-US" dirty="0"/>
          </a:p>
        </p:txBody>
      </p:sp>
      <p:pic>
        <p:nvPicPr>
          <p:cNvPr id="4" name="Picture 3">
            <a:extLst>
              <a:ext uri="{FF2B5EF4-FFF2-40B4-BE49-F238E27FC236}">
                <a16:creationId xmlns:a16="http://schemas.microsoft.com/office/drawing/2014/main" id="{EBAECE1C-4A7C-46BC-AFB3-637F616E0468}"/>
              </a:ext>
            </a:extLst>
          </p:cNvPr>
          <p:cNvPicPr>
            <a:picLocks noChangeAspect="1"/>
          </p:cNvPicPr>
          <p:nvPr/>
        </p:nvPicPr>
        <p:blipFill>
          <a:blip r:embed="rId2"/>
          <a:stretch>
            <a:fillRect/>
          </a:stretch>
        </p:blipFill>
        <p:spPr>
          <a:xfrm>
            <a:off x="9388537" y="3479983"/>
            <a:ext cx="2134995" cy="2862742"/>
          </a:xfrm>
          <a:prstGeom prst="rect">
            <a:avLst/>
          </a:prstGeom>
        </p:spPr>
      </p:pic>
    </p:spTree>
    <p:extLst>
      <p:ext uri="{BB962C8B-B14F-4D97-AF65-F5344CB8AC3E}">
        <p14:creationId xmlns:p14="http://schemas.microsoft.com/office/powerpoint/2010/main" val="213381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MYTH 6:  ELDERLY ARE NOT INTERESTED IN SEX AND COULD NOT PERFORM IF THEY WERE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79% of men 70 - 90  and 69% of women either masturbated or had sexual contact</a:t>
            </a:r>
          </a:p>
          <a:p>
            <a:pPr lvl="1"/>
            <a:r>
              <a:rPr lang="en-US" dirty="0"/>
              <a:t>86% expressed interest in sex</a:t>
            </a:r>
          </a:p>
          <a:p>
            <a:pPr lvl="1"/>
            <a:r>
              <a:rPr lang="en-US" dirty="0"/>
              <a:t>2/3 of married respondents said a sexual relationship made life meaningful</a:t>
            </a:r>
          </a:p>
          <a:p>
            <a:pPr lvl="1"/>
            <a:r>
              <a:rPr lang="en-US" dirty="0"/>
              <a:t>72% said 75 year-old men and women were sexy</a:t>
            </a:r>
          </a:p>
          <a:p>
            <a:pPr lvl="1"/>
            <a:endParaRPr lang="en-US" dirty="0"/>
          </a:p>
        </p:txBody>
      </p:sp>
    </p:spTree>
    <p:extLst>
      <p:ext uri="{BB962C8B-B14F-4D97-AF65-F5344CB8AC3E}">
        <p14:creationId xmlns:p14="http://schemas.microsoft.com/office/powerpoint/2010/main" val="104696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MYTH 7:  RELIGIOUS BELIEFS INCREASE - FEAR OF DEATH DECREASES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65% acknowledge an increase in religious belief</a:t>
            </a:r>
          </a:p>
          <a:p>
            <a:pPr lvl="1"/>
            <a:r>
              <a:rPr lang="en-US" dirty="0"/>
              <a:t>59% report a decrease in fear of death</a:t>
            </a:r>
          </a:p>
          <a:p>
            <a:pPr lvl="1"/>
            <a:r>
              <a:rPr lang="en-US" dirty="0"/>
              <a:t>32% report an increase in fear of death</a:t>
            </a:r>
          </a:p>
          <a:p>
            <a:pPr lvl="1"/>
            <a:endParaRPr lang="en-US" dirty="0"/>
          </a:p>
        </p:txBody>
      </p:sp>
      <p:pic>
        <p:nvPicPr>
          <p:cNvPr id="4" name="Picture 3">
            <a:extLst>
              <a:ext uri="{FF2B5EF4-FFF2-40B4-BE49-F238E27FC236}">
                <a16:creationId xmlns:a16="http://schemas.microsoft.com/office/drawing/2014/main" id="{B4EA8321-7515-46C0-BDFE-F0469EB17FE2}"/>
              </a:ext>
            </a:extLst>
          </p:cNvPr>
          <p:cNvPicPr>
            <a:picLocks noChangeAspect="1"/>
          </p:cNvPicPr>
          <p:nvPr/>
        </p:nvPicPr>
        <p:blipFill>
          <a:blip r:embed="rId2"/>
          <a:stretch>
            <a:fillRect/>
          </a:stretch>
        </p:blipFill>
        <p:spPr>
          <a:xfrm>
            <a:off x="9038874" y="3019494"/>
            <a:ext cx="2247835" cy="3014046"/>
          </a:xfrm>
          <a:prstGeom prst="rect">
            <a:avLst/>
          </a:prstGeom>
        </p:spPr>
      </p:pic>
    </p:spTree>
    <p:extLst>
      <p:ext uri="{BB962C8B-B14F-4D97-AF65-F5344CB8AC3E}">
        <p14:creationId xmlns:p14="http://schemas.microsoft.com/office/powerpoint/2010/main" val="321188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MYTH 8:  OLDER PEOPLE RARELY TAKE BATHS OR WASH CLOTHES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84% of surveyed deny this</a:t>
            </a:r>
          </a:p>
          <a:p>
            <a:pPr lvl="1"/>
            <a:r>
              <a:rPr lang="en-US" dirty="0"/>
              <a:t>Elderly come from a time when daily bathing was not practiced</a:t>
            </a:r>
          </a:p>
          <a:p>
            <a:pPr lvl="1"/>
            <a:r>
              <a:rPr lang="en-US" dirty="0"/>
              <a:t>As people age their need for daily/frequent baths decreases - less perspiration/less oil.  Hitting the high spots is enough</a:t>
            </a:r>
          </a:p>
          <a:p>
            <a:pPr lvl="1"/>
            <a:endParaRPr lang="en-US" dirty="0"/>
          </a:p>
        </p:txBody>
      </p:sp>
    </p:spTree>
    <p:extLst>
      <p:ext uri="{BB962C8B-B14F-4D97-AF65-F5344CB8AC3E}">
        <p14:creationId xmlns:p14="http://schemas.microsoft.com/office/powerpoint/2010/main" val="73377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MYTH 9:  OLD PEOPLE ARE VICTIMS OF CRIME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r>
              <a:rPr lang="en-US" dirty="0"/>
              <a:t>52% stated they were victims</a:t>
            </a:r>
          </a:p>
          <a:p>
            <a:pPr lvl="1"/>
            <a:r>
              <a:rPr lang="en-US" dirty="0"/>
              <a:t>39% denied this to be a problem</a:t>
            </a:r>
          </a:p>
          <a:p>
            <a:pPr lvl="1"/>
            <a:endParaRPr lang="en-US" dirty="0"/>
          </a:p>
        </p:txBody>
      </p:sp>
    </p:spTree>
    <p:extLst>
      <p:ext uri="{BB962C8B-B14F-4D97-AF65-F5344CB8AC3E}">
        <p14:creationId xmlns:p14="http://schemas.microsoft.com/office/powerpoint/2010/main" val="1809835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MYTH 10:  ELDERLY ONLY WANT TO TALK ABOUT THE PAST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68% denied this</a:t>
            </a:r>
          </a:p>
          <a:p>
            <a:pPr lvl="1"/>
            <a:r>
              <a:rPr lang="en-US" dirty="0"/>
              <a:t>Participation in meaningful activities invites successful aging</a:t>
            </a:r>
          </a:p>
          <a:p>
            <a:pPr lvl="1"/>
            <a:r>
              <a:rPr lang="en-US" dirty="0"/>
              <a:t>Most elderly are active and well-informed</a:t>
            </a:r>
          </a:p>
          <a:p>
            <a:pPr lvl="1"/>
            <a:endParaRPr lang="en-US" dirty="0"/>
          </a:p>
        </p:txBody>
      </p:sp>
      <p:pic>
        <p:nvPicPr>
          <p:cNvPr id="4" name="Picture 3">
            <a:extLst>
              <a:ext uri="{FF2B5EF4-FFF2-40B4-BE49-F238E27FC236}">
                <a16:creationId xmlns:a16="http://schemas.microsoft.com/office/drawing/2014/main" id="{B7F3B873-C1A3-418C-B309-0670F9EDB164}"/>
              </a:ext>
            </a:extLst>
          </p:cNvPr>
          <p:cNvPicPr>
            <a:picLocks noChangeAspect="1"/>
          </p:cNvPicPr>
          <p:nvPr/>
        </p:nvPicPr>
        <p:blipFill>
          <a:blip r:embed="rId2"/>
          <a:stretch>
            <a:fillRect/>
          </a:stretch>
        </p:blipFill>
        <p:spPr>
          <a:xfrm>
            <a:off x="4460167" y="3349328"/>
            <a:ext cx="3053680" cy="2646523"/>
          </a:xfrm>
          <a:prstGeom prst="rect">
            <a:avLst/>
          </a:prstGeom>
        </p:spPr>
      </p:pic>
    </p:spTree>
    <p:extLst>
      <p:ext uri="{BB962C8B-B14F-4D97-AF65-F5344CB8AC3E}">
        <p14:creationId xmlns:p14="http://schemas.microsoft.com/office/powerpoint/2010/main" val="12821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MYTH 11:  PEOPLE BECOME RIGID AND NARROW-MINDED WITH AGE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Personality traits remain relatively consistent</a:t>
            </a:r>
          </a:p>
          <a:p>
            <a:pPr lvl="1"/>
            <a:r>
              <a:rPr lang="en-US" dirty="0"/>
              <a:t>Anthropologists believe that the “self” is ageless</a:t>
            </a:r>
          </a:p>
          <a:p>
            <a:pPr lvl="1"/>
            <a:r>
              <a:rPr lang="en-US" dirty="0"/>
              <a:t>Elderly report little change in self-image with age</a:t>
            </a:r>
          </a:p>
          <a:p>
            <a:pPr lvl="1"/>
            <a:endParaRPr lang="en-US" dirty="0"/>
          </a:p>
        </p:txBody>
      </p:sp>
      <p:pic>
        <p:nvPicPr>
          <p:cNvPr id="4" name="Picture 3">
            <a:extLst>
              <a:ext uri="{FF2B5EF4-FFF2-40B4-BE49-F238E27FC236}">
                <a16:creationId xmlns:a16="http://schemas.microsoft.com/office/drawing/2014/main" id="{E270A9DA-A00A-4566-920F-5992853DAA9C}"/>
              </a:ext>
            </a:extLst>
          </p:cNvPr>
          <p:cNvPicPr>
            <a:picLocks noChangeAspect="1"/>
          </p:cNvPicPr>
          <p:nvPr/>
        </p:nvPicPr>
        <p:blipFill>
          <a:blip r:embed="rId2"/>
          <a:stretch>
            <a:fillRect/>
          </a:stretch>
        </p:blipFill>
        <p:spPr>
          <a:xfrm>
            <a:off x="4715482" y="3321784"/>
            <a:ext cx="2109816" cy="2832954"/>
          </a:xfrm>
          <a:prstGeom prst="rect">
            <a:avLst/>
          </a:prstGeom>
        </p:spPr>
      </p:pic>
    </p:spTree>
    <p:extLst>
      <p:ext uri="{BB962C8B-B14F-4D97-AF65-F5344CB8AC3E}">
        <p14:creationId xmlns:p14="http://schemas.microsoft.com/office/powerpoint/2010/main" val="3118875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536652" y="2104440"/>
            <a:ext cx="10059452" cy="876300"/>
          </a:xfrm>
        </p:spPr>
        <p:txBody>
          <a:bodyPr/>
          <a:lstStyle/>
          <a:p>
            <a:pPr algn="ctr"/>
            <a:r>
              <a:rPr lang="en-US" dirty="0"/>
              <a:t>WHAT IS SUCCESSFUL AGING?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819605" y="3196593"/>
            <a:ext cx="11034703" cy="2026671"/>
          </a:xfrm>
        </p:spPr>
        <p:txBody>
          <a:bodyPr/>
          <a:lstStyle/>
          <a:p>
            <a:pPr marL="0" lvl="1" indent="0" algn="ctr">
              <a:buNone/>
            </a:pPr>
            <a:r>
              <a:rPr lang="en-US" dirty="0"/>
              <a:t>Basically, it is finding purpose and acceptance with life as it is - with little regret or remorse</a:t>
            </a:r>
          </a:p>
          <a:p>
            <a:pPr lvl="1" algn="ctr"/>
            <a:endParaRPr lang="en-US" dirty="0"/>
          </a:p>
        </p:txBody>
      </p:sp>
    </p:spTree>
    <p:extLst>
      <p:ext uri="{BB962C8B-B14F-4D97-AF65-F5344CB8AC3E}">
        <p14:creationId xmlns:p14="http://schemas.microsoft.com/office/powerpoint/2010/main" val="59454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“WARNING” BY:  JENNY JOSEPH</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sz="2000" dirty="0"/>
              <a:t>(A poem indicating that attitude has much to do with successful aging)</a:t>
            </a:r>
          </a:p>
          <a:p>
            <a:pPr marL="0" lvl="1" indent="0">
              <a:buNone/>
            </a:pPr>
            <a:r>
              <a:rPr lang="en-US" sz="2000" dirty="0"/>
              <a:t>When I am an old woman I shall wear purple</a:t>
            </a:r>
          </a:p>
          <a:p>
            <a:pPr marL="0" lvl="1" indent="0">
              <a:buNone/>
            </a:pPr>
            <a:r>
              <a:rPr lang="en-US" sz="2000" dirty="0"/>
              <a:t>With a red hat which doesn’t suit me</a:t>
            </a:r>
          </a:p>
          <a:p>
            <a:pPr marL="0" lvl="1" indent="0">
              <a:buNone/>
            </a:pPr>
            <a:r>
              <a:rPr lang="en-US" sz="2000" dirty="0"/>
              <a:t>And I shall spend my pension on brandy and summer gloves</a:t>
            </a:r>
          </a:p>
          <a:p>
            <a:pPr marL="0" lvl="1" indent="0">
              <a:buNone/>
            </a:pPr>
            <a:r>
              <a:rPr lang="en-US" sz="2000" dirty="0"/>
              <a:t>And satin sandals, and say we’ve no money for butter.</a:t>
            </a:r>
          </a:p>
          <a:p>
            <a:pPr marL="0" lvl="1" indent="0">
              <a:buNone/>
            </a:pPr>
            <a:r>
              <a:rPr lang="en-US" sz="2000" dirty="0"/>
              <a:t>I shall sit down on the pavement when I am tired</a:t>
            </a:r>
          </a:p>
          <a:p>
            <a:pPr marL="0" lvl="1" indent="0">
              <a:buNone/>
            </a:pPr>
            <a:r>
              <a:rPr lang="en-US" sz="2000" dirty="0"/>
              <a:t>And gobble up samples in shops and press alarm bells</a:t>
            </a:r>
          </a:p>
          <a:p>
            <a:pPr marL="0" lvl="1" indent="0">
              <a:buNone/>
            </a:pPr>
            <a:r>
              <a:rPr lang="en-US" sz="2000" dirty="0"/>
              <a:t>and run my stick along the public railings</a:t>
            </a:r>
          </a:p>
          <a:p>
            <a:pPr marL="0" lvl="1" indent="0">
              <a:buNone/>
            </a:pPr>
            <a:r>
              <a:rPr lang="en-US" sz="2000" dirty="0"/>
              <a:t>And make up for the sobriety of my youth.  </a:t>
            </a:r>
          </a:p>
          <a:p>
            <a:pPr marL="0" lvl="1" indent="0">
              <a:buNone/>
            </a:pPr>
            <a:r>
              <a:rPr lang="en-US" sz="2000" dirty="0"/>
              <a:t>I shall go out in my slippers in the rain and pick the flowers in</a:t>
            </a:r>
          </a:p>
          <a:p>
            <a:pPr marL="0" lvl="1" indent="0">
              <a:buNone/>
            </a:pPr>
            <a:r>
              <a:rPr lang="en-US" sz="2000" dirty="0"/>
              <a:t>other people’s gardens and learn to spit.</a:t>
            </a:r>
          </a:p>
          <a:p>
            <a:pPr marL="0" lvl="1" indent="0">
              <a:buNone/>
            </a:pPr>
            <a:endParaRPr lang="en-US" dirty="0"/>
          </a:p>
          <a:p>
            <a:pPr lvl="1"/>
            <a:endParaRPr lang="en-US" dirty="0"/>
          </a:p>
        </p:txBody>
      </p:sp>
    </p:spTree>
    <p:extLst>
      <p:ext uri="{BB962C8B-B14F-4D97-AF65-F5344CB8AC3E}">
        <p14:creationId xmlns:p14="http://schemas.microsoft.com/office/powerpoint/2010/main" val="1103935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FIVE FCTORS OF SUCCESSFUL AGING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LIFE SATISFACTION:  rewarding, few regrets, positive attitude about past and future</a:t>
            </a:r>
          </a:p>
          <a:p>
            <a:pPr lvl="1"/>
            <a:r>
              <a:rPr lang="en-US" dirty="0"/>
              <a:t>SOCIAL SUPPORT SYSTEM:  network of family and friends</a:t>
            </a:r>
          </a:p>
          <a:p>
            <a:pPr lvl="1"/>
            <a:r>
              <a:rPr lang="en-US" dirty="0"/>
              <a:t>GOOD PHYSICAL AND MENTAL HEALTH</a:t>
            </a:r>
          </a:p>
          <a:p>
            <a:pPr lvl="1"/>
            <a:r>
              <a:rPr lang="en-US" dirty="0"/>
              <a:t>FINANCIAL SECURITY</a:t>
            </a:r>
          </a:p>
          <a:p>
            <a:pPr lvl="1"/>
            <a:r>
              <a:rPr lang="en-US" dirty="0"/>
              <a:t>PERSONAL CONTROL OVER ONE’S LIFE:  independence, dignity, and self-worth</a:t>
            </a:r>
          </a:p>
          <a:p>
            <a:pPr lvl="1"/>
            <a:endParaRPr lang="en-US" dirty="0"/>
          </a:p>
        </p:txBody>
      </p:sp>
    </p:spTree>
    <p:extLst>
      <p:ext uri="{BB962C8B-B14F-4D97-AF65-F5344CB8AC3E}">
        <p14:creationId xmlns:p14="http://schemas.microsoft.com/office/powerpoint/2010/main" val="348179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OLD AGE AND THE ELDERLY HAVE A VARIETY OF EXPECTATIONS AND NAMES. . . .FEW ARE POSITIVE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GEEZER</a:t>
            </a:r>
          </a:p>
          <a:p>
            <a:pPr lvl="1"/>
            <a:r>
              <a:rPr lang="en-US" dirty="0"/>
              <a:t>BORING</a:t>
            </a:r>
          </a:p>
          <a:p>
            <a:pPr lvl="1"/>
            <a:r>
              <a:rPr lang="en-US" dirty="0"/>
              <a:t>OLD BATTLE-AX</a:t>
            </a:r>
          </a:p>
          <a:p>
            <a:pPr lvl="1"/>
            <a:r>
              <a:rPr lang="en-US" dirty="0"/>
              <a:t>USELESS</a:t>
            </a:r>
          </a:p>
          <a:p>
            <a:pPr lvl="1"/>
            <a:r>
              <a:rPr lang="en-US" dirty="0"/>
              <a:t>OUT OF TOUCH</a:t>
            </a:r>
          </a:p>
          <a:p>
            <a:pPr lvl="1"/>
            <a:r>
              <a:rPr lang="en-US" dirty="0"/>
              <a:t>SMELLY </a:t>
            </a:r>
          </a:p>
          <a:p>
            <a:pPr lvl="1"/>
            <a:r>
              <a:rPr lang="en-US" dirty="0"/>
              <a:t>SENILE</a:t>
            </a:r>
          </a:p>
          <a:p>
            <a:pPr lvl="1"/>
            <a:r>
              <a:rPr lang="en-US" dirty="0"/>
              <a:t>RESPECTED</a:t>
            </a:r>
          </a:p>
          <a:p>
            <a:pPr lvl="1"/>
            <a:r>
              <a:rPr lang="en-US" dirty="0"/>
              <a:t>DEMENTED</a:t>
            </a:r>
          </a:p>
          <a:p>
            <a:pPr lvl="1"/>
            <a:endParaRPr lang="en-US" dirty="0"/>
          </a:p>
        </p:txBody>
      </p:sp>
      <p:sp>
        <p:nvSpPr>
          <p:cNvPr id="4" name="Content Placeholder 3">
            <a:extLst>
              <a:ext uri="{FF2B5EF4-FFF2-40B4-BE49-F238E27FC236}">
                <a16:creationId xmlns:a16="http://schemas.microsoft.com/office/drawing/2014/main" id="{15451E40-0CEC-467F-9714-3D0180B8997E}"/>
              </a:ext>
            </a:extLst>
          </p:cNvPr>
          <p:cNvSpPr>
            <a:spLocks noGrp="1"/>
          </p:cNvSpPr>
          <p:nvPr>
            <p:ph sz="half" idx="10"/>
          </p:nvPr>
        </p:nvSpPr>
        <p:spPr/>
        <p:txBody>
          <a:bodyPr/>
          <a:lstStyle/>
          <a:p>
            <a:pPr lvl="1"/>
            <a:r>
              <a:rPr lang="en-US" dirty="0"/>
              <a:t>TWILIGHT YEARS</a:t>
            </a:r>
          </a:p>
          <a:p>
            <a:pPr lvl="1"/>
            <a:r>
              <a:rPr lang="en-US" dirty="0"/>
              <a:t>EMPTY YEARS</a:t>
            </a:r>
          </a:p>
          <a:p>
            <a:pPr lvl="1"/>
            <a:r>
              <a:rPr lang="en-US" dirty="0"/>
              <a:t>GOLDEN YEARS</a:t>
            </a:r>
          </a:p>
          <a:p>
            <a:pPr lvl="1"/>
            <a:r>
              <a:rPr lang="en-US" dirty="0"/>
              <a:t>TIME OF OUR LIFE</a:t>
            </a:r>
          </a:p>
          <a:p>
            <a:pPr lvl="1"/>
            <a:r>
              <a:rPr lang="en-US" dirty="0"/>
              <a:t>TIME OF LOSS</a:t>
            </a:r>
          </a:p>
          <a:p>
            <a:pPr lvl="1"/>
            <a:r>
              <a:rPr lang="en-US" dirty="0"/>
              <a:t>TIME OF PAIN</a:t>
            </a:r>
          </a:p>
          <a:p>
            <a:pPr lvl="1"/>
            <a:r>
              <a:rPr lang="en-US" dirty="0"/>
              <a:t>DEPENDENT</a:t>
            </a:r>
          </a:p>
          <a:p>
            <a:pPr lvl="1"/>
            <a:r>
              <a:rPr lang="en-US" dirty="0"/>
              <a:t>DEMANDING</a:t>
            </a:r>
          </a:p>
          <a:p>
            <a:pPr lvl="1"/>
            <a:r>
              <a:rPr lang="en-US" dirty="0"/>
              <a:t>LOSS OF AUTONOMY</a:t>
            </a:r>
          </a:p>
          <a:p>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819605" y="982270"/>
            <a:ext cx="10059452" cy="876300"/>
          </a:xfrm>
        </p:spPr>
        <p:txBody>
          <a:bodyPr/>
          <a:lstStyle/>
          <a:p>
            <a:r>
              <a:rPr lang="en-US" dirty="0"/>
              <a:t>THESE CAN ALL REPRESENT ELDERLY PEOPLE WHOM WE KNOW, BUT THEY</a:t>
            </a:r>
            <a:br>
              <a:rPr lang="en-US" dirty="0"/>
            </a:br>
            <a:r>
              <a:rPr lang="en-US" dirty="0"/>
              <a:t> DON’T REPRESENT ALL ELDERLY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576203" y="2295349"/>
            <a:ext cx="11055750" cy="4734318"/>
          </a:xfrm>
        </p:spPr>
        <p:txBody>
          <a:bodyPr/>
          <a:lstStyle/>
          <a:p>
            <a:pPr lvl="1"/>
            <a:r>
              <a:rPr lang="en-US" dirty="0"/>
              <a:t>Elderly are as diverse a group as any other age group</a:t>
            </a:r>
          </a:p>
          <a:p>
            <a:pPr lvl="1"/>
            <a:r>
              <a:rPr lang="en-US" dirty="0"/>
              <a:t>The affect of aging on each person’s life is dependent upon that unique individual</a:t>
            </a:r>
          </a:p>
          <a:p>
            <a:pPr lvl="1"/>
            <a:r>
              <a:rPr lang="en-US" dirty="0"/>
              <a:t>some generalizations can be made about attitudes of aging based on a person’s cultural background. . . . . . .</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EUROPEAN-AMERICAN CULTURE AND AGING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Growing old is generally feared</a:t>
            </a:r>
          </a:p>
          <a:p>
            <a:pPr lvl="1"/>
            <a:r>
              <a:rPr lang="en-US" dirty="0"/>
              <a:t>Elderly are not often respected nor revered</a:t>
            </a:r>
          </a:p>
          <a:p>
            <a:pPr lvl="1"/>
            <a:r>
              <a:rPr lang="en-US" dirty="0"/>
              <a:t>Nuclear families do not include the elderly</a:t>
            </a:r>
          </a:p>
          <a:p>
            <a:pPr lvl="1"/>
            <a:r>
              <a:rPr lang="en-US" dirty="0"/>
              <a:t>Ageism at times is practiced</a:t>
            </a:r>
          </a:p>
          <a:p>
            <a:pPr lvl="1"/>
            <a:r>
              <a:rPr lang="en-US" dirty="0"/>
              <a:t>Elderly often seen as sick, senile, and useless</a:t>
            </a:r>
          </a:p>
          <a:p>
            <a:pPr lvl="1"/>
            <a:endParaRPr lang="en-US" dirty="0"/>
          </a:p>
        </p:txBody>
      </p:sp>
      <p:pic>
        <p:nvPicPr>
          <p:cNvPr id="4" name="Picture 3">
            <a:extLst>
              <a:ext uri="{FF2B5EF4-FFF2-40B4-BE49-F238E27FC236}">
                <a16:creationId xmlns:a16="http://schemas.microsoft.com/office/drawing/2014/main" id="{C411D971-1C96-4330-B196-3523368789AF}"/>
              </a:ext>
            </a:extLst>
          </p:cNvPr>
          <p:cNvPicPr>
            <a:picLocks noChangeAspect="1"/>
          </p:cNvPicPr>
          <p:nvPr/>
        </p:nvPicPr>
        <p:blipFill>
          <a:blip r:embed="rId2"/>
          <a:stretch>
            <a:fillRect/>
          </a:stretch>
        </p:blipFill>
        <p:spPr>
          <a:xfrm>
            <a:off x="9078216" y="3559974"/>
            <a:ext cx="2639257" cy="2485176"/>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ASIAN/AMERICAN CULTURES REACT DIFFERENTLY TO ELDERLY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Have great respect for the aged</a:t>
            </a:r>
          </a:p>
          <a:p>
            <a:pPr lvl="1"/>
            <a:r>
              <a:rPr lang="en-US" dirty="0"/>
              <a:t>extended families include elderly</a:t>
            </a:r>
          </a:p>
          <a:p>
            <a:pPr lvl="1"/>
            <a:r>
              <a:rPr lang="en-US" dirty="0"/>
              <a:t>Big family decisions required everyone’s input</a:t>
            </a:r>
          </a:p>
          <a:p>
            <a:pPr lvl="1"/>
            <a:endParaRPr lang="en-US" dirty="0"/>
          </a:p>
        </p:txBody>
      </p:sp>
      <p:pic>
        <p:nvPicPr>
          <p:cNvPr id="4" name="Picture 3">
            <a:extLst>
              <a:ext uri="{FF2B5EF4-FFF2-40B4-BE49-F238E27FC236}">
                <a16:creationId xmlns:a16="http://schemas.microsoft.com/office/drawing/2014/main" id="{B04DA355-AD7A-4871-820F-97AE510F6DC2}"/>
              </a:ext>
            </a:extLst>
          </p:cNvPr>
          <p:cNvPicPr>
            <a:picLocks noChangeAspect="1"/>
          </p:cNvPicPr>
          <p:nvPr/>
        </p:nvPicPr>
        <p:blipFill>
          <a:blip r:embed="rId2"/>
          <a:stretch>
            <a:fillRect/>
          </a:stretch>
        </p:blipFill>
        <p:spPr>
          <a:xfrm>
            <a:off x="5040805" y="3506296"/>
            <a:ext cx="1884411" cy="2530291"/>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HISPANICS FUNCTION WITHIN STRONG EXTENDED FAMILY UNITS, TOO</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Very similar to Asian families in their devotion to extended family</a:t>
            </a:r>
          </a:p>
          <a:p>
            <a:pPr lvl="1"/>
            <a:r>
              <a:rPr lang="en-US" dirty="0"/>
              <a:t>Elderly have tremendous influence over family decisions</a:t>
            </a:r>
          </a:p>
          <a:p>
            <a:pPr lvl="1"/>
            <a:endParaRPr lang="en-US" dirty="0"/>
          </a:p>
        </p:txBody>
      </p:sp>
      <p:pic>
        <p:nvPicPr>
          <p:cNvPr id="4" name="Picture 3">
            <a:extLst>
              <a:ext uri="{FF2B5EF4-FFF2-40B4-BE49-F238E27FC236}">
                <a16:creationId xmlns:a16="http://schemas.microsoft.com/office/drawing/2014/main" id="{295CAFA0-F733-406A-8FEA-1661A820888F}"/>
              </a:ext>
            </a:extLst>
          </p:cNvPr>
          <p:cNvPicPr>
            <a:picLocks noChangeAspect="1"/>
          </p:cNvPicPr>
          <p:nvPr/>
        </p:nvPicPr>
        <p:blipFill>
          <a:blip r:embed="rId2"/>
          <a:stretch>
            <a:fillRect/>
          </a:stretch>
        </p:blipFill>
        <p:spPr>
          <a:xfrm>
            <a:off x="4874859" y="3224319"/>
            <a:ext cx="2787359" cy="2506699"/>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AFRICAN-AMERICAN FAMILIES HAVE DIFFERENT DYNAMICS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Grandparents often raise their grandchildren</a:t>
            </a:r>
          </a:p>
          <a:p>
            <a:pPr lvl="1"/>
            <a:r>
              <a:rPr lang="en-US" dirty="0"/>
              <a:t>The extended family often includes church members</a:t>
            </a:r>
          </a:p>
          <a:p>
            <a:pPr lvl="1"/>
            <a:endParaRPr lang="en-US" dirty="0"/>
          </a:p>
        </p:txBody>
      </p:sp>
      <p:pic>
        <p:nvPicPr>
          <p:cNvPr id="5" name="Picture 4">
            <a:extLst>
              <a:ext uri="{FF2B5EF4-FFF2-40B4-BE49-F238E27FC236}">
                <a16:creationId xmlns:a16="http://schemas.microsoft.com/office/drawing/2014/main" id="{46634746-E351-44C5-BDBF-EA81D41569DA}"/>
              </a:ext>
            </a:extLst>
          </p:cNvPr>
          <p:cNvPicPr>
            <a:picLocks noChangeAspect="1"/>
          </p:cNvPicPr>
          <p:nvPr/>
        </p:nvPicPr>
        <p:blipFill>
          <a:blip r:embed="rId2"/>
          <a:stretch>
            <a:fillRect/>
          </a:stretch>
        </p:blipFill>
        <p:spPr>
          <a:xfrm>
            <a:off x="5328518" y="3328346"/>
            <a:ext cx="1978248" cy="2652566"/>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3645584" y="2183382"/>
            <a:ext cx="5064240" cy="876300"/>
          </a:xfrm>
        </p:spPr>
        <p:txBody>
          <a:bodyPr/>
          <a:lstStyle/>
          <a:p>
            <a:pPr algn="ctr"/>
            <a:r>
              <a:rPr lang="en-US" dirty="0"/>
              <a:t>MYTHS OF AGING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1773475" y="3341317"/>
            <a:ext cx="9804539" cy="763615"/>
          </a:xfrm>
        </p:spPr>
        <p:txBody>
          <a:bodyPr/>
          <a:lstStyle/>
          <a:p>
            <a:pPr marL="0" lvl="1" indent="0" algn="ctr">
              <a:buNone/>
            </a:pPr>
            <a:r>
              <a:rPr lang="en-US" dirty="0"/>
              <a:t>INVESTIGATING - MYTHS THAT EXIST IN AMERICAN CULTURE</a:t>
            </a:r>
          </a:p>
          <a:p>
            <a:pPr lvl="1" algn="ctr"/>
            <a:endParaRPr lang="en-US" dirty="0"/>
          </a:p>
        </p:txBody>
      </p:sp>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schemas.openxmlformats.org/package/2006/metadata/core-properties"/>
    <ds:schemaRef ds:uri="http://schemas.microsoft.com/sharepoint/v3"/>
    <ds:schemaRef ds:uri="http://purl.org/dc/dcmitype/"/>
    <ds:schemaRef ds:uri="http://purl.org/dc/terms/"/>
    <ds:schemaRef ds:uri="http://schemas.microsoft.com/office/2006/documentManagement/types"/>
    <ds:schemaRef ds:uri="http://purl.org/dc/elements/1.1/"/>
    <ds:schemaRef ds:uri="56ea17bb-c96d-4826-b465-01eec0dd23dd"/>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164</TotalTime>
  <Words>902</Words>
  <Application>Microsoft Office PowerPoint</Application>
  <PresentationFormat>Widescreen</PresentationFormat>
  <Paragraphs>118</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OLD AGE AND THE ELDERLY HAVE A VARIETY OF EXPECTATIONS AND NAMES. . . .FEW ARE POSITIVE</vt:lpstr>
      <vt:lpstr>THESE CAN ALL REPRESENT ELDERLY PEOPLE WHOM WE KNOW, BUT THEY  DON’T REPRESENT ALL ELDERLY</vt:lpstr>
      <vt:lpstr>EUROPEAN-AMERICAN CULTURE AND AGING</vt:lpstr>
      <vt:lpstr>ASIAN/AMERICAN CULTURES REACT DIFFERENTLY TO ELDERLY</vt:lpstr>
      <vt:lpstr>HISPANICS FUNCTION WITHIN STRONG EXTENDED FAMILY UNITS, TOO</vt:lpstr>
      <vt:lpstr>AFRICAN-AMERICAN FAMILIES HAVE DIFFERENT DYNAMICS</vt:lpstr>
      <vt:lpstr>MYTHS OF AGING</vt:lpstr>
      <vt:lpstr>MYTH 1:  AGE BRINGS ILLNESS AND DISABILITY</vt:lpstr>
      <vt:lpstr>MYTH 2:  CHANGE OF HABITS WHEN ONE IS OLDER RESULTS IN NO PHYSICAL BENEFIT</vt:lpstr>
      <vt:lpstr>MYTH 3:  AGING MEANS REDUCTION IN MENTAL SHARPNESS</vt:lpstr>
      <vt:lpstr>MYTH 4:  BEING OLD EQUALS BEING SAD, LONELY,  NONPRODUCTIVE</vt:lpstr>
      <vt:lpstr>MYTH 5:  DEPRESSION AND SUICIDE IN ELDERLY</vt:lpstr>
      <vt:lpstr>MYTH 6:  ELDERLY ARE NOT INTERESTED IN SEX AND COULD NOT PERFORM IF THEY WERE</vt:lpstr>
      <vt:lpstr>MYTH 7:  RELIGIOUS BELIEFS INCREASE - FEAR OF DEATH DECREASES</vt:lpstr>
      <vt:lpstr>MYTH 8:  OLDER PEOPLE RARELY TAKE BATHS OR WASH CLOTHES</vt:lpstr>
      <vt:lpstr>MYTH 9:  OLD PEOPLE ARE VICTIMS OF CRIME</vt:lpstr>
      <vt:lpstr>MYTH 10:  ELDERLY ONLY WANT TO TALK ABOUT THE PAST</vt:lpstr>
      <vt:lpstr>MYTH 11:  PEOPLE BECOME RIGID AND NARROW-MINDED WITH AGE</vt:lpstr>
      <vt:lpstr>WHAT IS SUCCESSFUL AGING?</vt:lpstr>
      <vt:lpstr>“WARNING” BY:  JENNY JOSEPH</vt:lpstr>
      <vt:lpstr>FIVE FCTORS OF SUCCESSFUL AGING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7</cp:revision>
  <cp:lastPrinted>2017-07-07T16:17:37Z</cp:lastPrinted>
  <dcterms:created xsi:type="dcterms:W3CDTF">2017-07-11T23:58:30Z</dcterms:created>
  <dcterms:modified xsi:type="dcterms:W3CDTF">2017-07-25T16:21:24Z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