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6" r:id="rId6"/>
  </p:sldMasterIdLst>
  <p:notesMasterIdLst>
    <p:notesMasterId r:id="rId29"/>
  </p:notesMasterIdLst>
  <p:sldIdLst>
    <p:sldId id="321" r:id="rId7"/>
    <p:sldId id="349" r:id="rId8"/>
    <p:sldId id="326" r:id="rId9"/>
    <p:sldId id="327" r:id="rId10"/>
    <p:sldId id="328" r:id="rId11"/>
    <p:sldId id="329" r:id="rId12"/>
    <p:sldId id="330" r:id="rId13"/>
    <p:sldId id="331" r:id="rId14"/>
    <p:sldId id="332" r:id="rId15"/>
    <p:sldId id="333" r:id="rId16"/>
    <p:sldId id="334" r:id="rId17"/>
    <p:sldId id="335" r:id="rId18"/>
    <p:sldId id="336" r:id="rId19"/>
    <p:sldId id="337" r:id="rId20"/>
    <p:sldId id="338" r:id="rId21"/>
    <p:sldId id="339" r:id="rId22"/>
    <p:sldId id="341" r:id="rId23"/>
    <p:sldId id="343" r:id="rId24"/>
    <p:sldId id="345" r:id="rId25"/>
    <p:sldId id="346" r:id="rId26"/>
    <p:sldId id="347" r:id="rId27"/>
    <p:sldId id="348" r:id="rId28"/>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Chris Cambron" initials="" lastIdx="1" clrIdx="1"/>
  <p:cmAuthor id="3" name="Chris Cambron" initial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112" d="100"/>
          <a:sy n="112" d="100"/>
        </p:scale>
        <p:origin x="470" y="91"/>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commentAuthors" Target="commentAuthors.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C896BE5-9323-49A0-BB17-E7EC7DBF4C3D}"/>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7745CC51-96D0-4C8E-946F-235B7D553B70}"/>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DE153DBE-C24C-4319-A28B-0628751E3D64}" type="datetimeFigureOut">
              <a:rPr lang="en-US"/>
              <a:pPr>
                <a:defRPr/>
              </a:pPr>
              <a:t>7/20/2017</a:t>
            </a:fld>
            <a:endParaRPr lang="en-US"/>
          </a:p>
        </p:txBody>
      </p:sp>
      <p:sp>
        <p:nvSpPr>
          <p:cNvPr id="4" name="Slide Image Placeholder 3">
            <a:extLst>
              <a:ext uri="{FF2B5EF4-FFF2-40B4-BE49-F238E27FC236}">
                <a16:creationId xmlns:a16="http://schemas.microsoft.com/office/drawing/2014/main" id="{D3F4209E-29D6-4C9F-83F1-F392AFADBE00}"/>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11E08E08-B787-45A8-A8C6-0B9B7FE5EEA9}"/>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B2B81487-E8D6-4231-BE7E-14AC82C63093}"/>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68150756-EE19-4B34-9E0A-27FE67FA0F81}"/>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45CFD86E-7D28-4F0C-BA61-E994CD4756E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10EDBDC3-6728-414E-9E9F-33AAE89BE17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DFEA6A73-A94C-41E1-83E8-C76EA8AD6E9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18436" name="Slide Number Placeholder 3">
            <a:extLst>
              <a:ext uri="{FF2B5EF4-FFF2-40B4-BE49-F238E27FC236}">
                <a16:creationId xmlns:a16="http://schemas.microsoft.com/office/drawing/2014/main" id="{507B49FB-D226-441D-A56A-29CE4DCF0C4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DBCA3B54-7B2B-4DF2-88FA-A850C6C37E62}" type="slidenum">
              <a:rPr lang="en-US" altLang="en-US">
                <a:latin typeface="Tahoma" panose="020B0604030504040204" pitchFamily="34" charset="0"/>
              </a:rPr>
              <a:pPr fontAlgn="base">
                <a:spcBef>
                  <a:spcPct val="0"/>
                </a:spcBef>
                <a:spcAft>
                  <a:spcPct val="0"/>
                </a:spcAft>
              </a:pPr>
              <a:t>3</a:t>
            </a:fld>
            <a:endParaRPr lang="en-US" altLang="en-US">
              <a:latin typeface="Tahoma" panose="020B060403050404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31DAA1FF-47B8-4937-9F61-C153FF1173A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id="{6A6E5BDA-6AEE-4E5B-A08A-8BE62FD351D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Example:  The city of New York made it illegal to panhandle or beg on a New York subway because it frightened passengers.  The law is not vague, but could also be applied to the prohibition of free speech activities – which are protected under the U.S. Constitution.</a:t>
            </a:r>
          </a:p>
          <a:p>
            <a:pPr>
              <a:spcBef>
                <a:spcPct val="0"/>
              </a:spcBef>
            </a:pPr>
            <a:endParaRPr lang="en-US" altLang="en-US"/>
          </a:p>
        </p:txBody>
      </p:sp>
      <p:sp>
        <p:nvSpPr>
          <p:cNvPr id="36868" name="Slide Number Placeholder 3">
            <a:extLst>
              <a:ext uri="{FF2B5EF4-FFF2-40B4-BE49-F238E27FC236}">
                <a16:creationId xmlns:a16="http://schemas.microsoft.com/office/drawing/2014/main" id="{8ACA82A3-ABFE-41D0-8D3D-59F6B64B7F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D3A7B90A-F0A3-4586-A3E0-AEC41FC31CCC}" type="slidenum">
              <a:rPr lang="en-US" altLang="en-US">
                <a:latin typeface="Tahoma" panose="020B0604030504040204" pitchFamily="34" charset="0"/>
              </a:rPr>
              <a:pPr fontAlgn="base">
                <a:spcBef>
                  <a:spcPct val="0"/>
                </a:spcBef>
                <a:spcAft>
                  <a:spcPct val="0"/>
                </a:spcAft>
              </a:pPr>
              <a:t>12</a:t>
            </a:fld>
            <a:endParaRPr lang="en-US" altLang="en-US">
              <a:latin typeface="Tahoma" panose="020B060403050404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71D0D3DB-BBDB-48C6-9BCC-A2941AFC6CE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a:extLst>
              <a:ext uri="{FF2B5EF4-FFF2-40B4-BE49-F238E27FC236}">
                <a16:creationId xmlns:a16="http://schemas.microsoft.com/office/drawing/2014/main" id="{29841F34-1070-4DCA-BD2F-8652D5AC03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8916" name="Slide Number Placeholder 3">
            <a:extLst>
              <a:ext uri="{FF2B5EF4-FFF2-40B4-BE49-F238E27FC236}">
                <a16:creationId xmlns:a16="http://schemas.microsoft.com/office/drawing/2014/main" id="{29A300CE-1352-454B-810E-36880FC8AC1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9CDAC44F-598D-4854-AE96-4C696E80F6E3}" type="slidenum">
              <a:rPr lang="en-US" altLang="en-US">
                <a:latin typeface="Tahoma" panose="020B0604030504040204" pitchFamily="34" charset="0"/>
              </a:rPr>
              <a:pPr fontAlgn="base">
                <a:spcBef>
                  <a:spcPct val="0"/>
                </a:spcBef>
                <a:spcAft>
                  <a:spcPct val="0"/>
                </a:spcAft>
              </a:pPr>
              <a:t>13</a:t>
            </a:fld>
            <a:endParaRPr lang="en-US" altLang="en-US">
              <a:latin typeface="Tahoma" panose="020B060403050404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9D1D4CFB-3C8D-4AB4-AB8E-1EC947C1966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a:extLst>
              <a:ext uri="{FF2B5EF4-FFF2-40B4-BE49-F238E27FC236}">
                <a16:creationId xmlns:a16="http://schemas.microsoft.com/office/drawing/2014/main" id="{823E2068-9AE4-4232-A0D3-23D50C985F5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Ex:  U.S. Supreme Court has struck down laws that made it a crime for married couples to use contraceptives.</a:t>
            </a:r>
          </a:p>
        </p:txBody>
      </p:sp>
      <p:sp>
        <p:nvSpPr>
          <p:cNvPr id="40964" name="Slide Number Placeholder 3">
            <a:extLst>
              <a:ext uri="{FF2B5EF4-FFF2-40B4-BE49-F238E27FC236}">
                <a16:creationId xmlns:a16="http://schemas.microsoft.com/office/drawing/2014/main" id="{C41CAABF-33FD-417B-B10F-943608548E7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DDF8E4D2-2350-4D33-8149-E751CD8D155C}" type="slidenum">
              <a:rPr lang="en-US" altLang="en-US">
                <a:latin typeface="Tahoma" panose="020B0604030504040204" pitchFamily="34" charset="0"/>
              </a:rPr>
              <a:pPr fontAlgn="base">
                <a:spcBef>
                  <a:spcPct val="0"/>
                </a:spcBef>
                <a:spcAft>
                  <a:spcPct val="0"/>
                </a:spcAft>
              </a:pPr>
              <a:t>14</a:t>
            </a:fld>
            <a:endParaRPr lang="en-US" altLang="en-US">
              <a:latin typeface="Tahoma" panose="020B060403050404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AE97FF52-0CE7-4C45-8E05-52A6D07FF2F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a:extLst>
              <a:ext uri="{FF2B5EF4-FFF2-40B4-BE49-F238E27FC236}">
                <a16:creationId xmlns:a16="http://schemas.microsoft.com/office/drawing/2014/main" id="{CBC1B181-18AC-4C0F-A1E6-02A69171AB5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Ex:  the use of corporal punishment in prison is cruel and unusual punishment prohibited by the U.S. Supreme Court</a:t>
            </a:r>
          </a:p>
        </p:txBody>
      </p:sp>
      <p:sp>
        <p:nvSpPr>
          <p:cNvPr id="43012" name="Slide Number Placeholder 3">
            <a:extLst>
              <a:ext uri="{FF2B5EF4-FFF2-40B4-BE49-F238E27FC236}">
                <a16:creationId xmlns:a16="http://schemas.microsoft.com/office/drawing/2014/main" id="{0BA6826F-EB70-4975-B6E9-70630C866E0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75F5A097-7487-4A4D-9CB3-062D6F2449B0}" type="slidenum">
              <a:rPr lang="en-US" altLang="en-US">
                <a:latin typeface="Tahoma" panose="020B0604030504040204" pitchFamily="34" charset="0"/>
              </a:rPr>
              <a:pPr fontAlgn="base">
                <a:spcBef>
                  <a:spcPct val="0"/>
                </a:spcBef>
                <a:spcAft>
                  <a:spcPct val="0"/>
                </a:spcAft>
              </a:pPr>
              <a:t>15</a:t>
            </a:fld>
            <a:endParaRPr lang="en-US" altLang="en-US">
              <a:latin typeface="Tahoma" panose="020B060403050404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21DEB04A-DFE7-4532-AA30-4A9C23717FC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a:extLst>
              <a:ext uri="{FF2B5EF4-FFF2-40B4-BE49-F238E27FC236}">
                <a16:creationId xmlns:a16="http://schemas.microsoft.com/office/drawing/2014/main" id="{5EB7A480-E63D-4CC3-A3AE-6BC7821A9A0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45060" name="Slide Number Placeholder 3">
            <a:extLst>
              <a:ext uri="{FF2B5EF4-FFF2-40B4-BE49-F238E27FC236}">
                <a16:creationId xmlns:a16="http://schemas.microsoft.com/office/drawing/2014/main" id="{6C0CEC19-253D-4123-8B92-D093AC2881A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6D88A0CB-7C2F-4225-B420-AE50CE4BCEC5}" type="slidenum">
              <a:rPr lang="en-US" altLang="en-US">
                <a:latin typeface="Tahoma" panose="020B0604030504040204" pitchFamily="34" charset="0"/>
              </a:rPr>
              <a:pPr fontAlgn="base">
                <a:spcBef>
                  <a:spcPct val="0"/>
                </a:spcBef>
                <a:spcAft>
                  <a:spcPct val="0"/>
                </a:spcAft>
              </a:pPr>
              <a:t>16</a:t>
            </a:fld>
            <a:endParaRPr lang="en-US" altLang="en-US">
              <a:latin typeface="Tahoma" panose="020B060403050404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FD63D8FA-F1D2-4759-B97A-F7B80F9A79B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a:extLst>
              <a:ext uri="{FF2B5EF4-FFF2-40B4-BE49-F238E27FC236}">
                <a16:creationId xmlns:a16="http://schemas.microsoft.com/office/drawing/2014/main" id="{64803E30-46DA-4C82-97A9-88F730E8EBE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49156" name="Slide Number Placeholder 3">
            <a:extLst>
              <a:ext uri="{FF2B5EF4-FFF2-40B4-BE49-F238E27FC236}">
                <a16:creationId xmlns:a16="http://schemas.microsoft.com/office/drawing/2014/main" id="{95B6F6A2-B7CE-40D7-A614-7D6CCEEDAA4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580278E-4BFE-4AD9-8CE4-235F30A2BBE5}" type="slidenum">
              <a:rPr lang="en-US" altLang="en-US">
                <a:latin typeface="Tahoma" panose="020B0604030504040204" pitchFamily="34" charset="0"/>
              </a:rPr>
              <a:pPr fontAlgn="base">
                <a:spcBef>
                  <a:spcPct val="0"/>
                </a:spcBef>
                <a:spcAft>
                  <a:spcPct val="0"/>
                </a:spcAft>
              </a:pPr>
              <a:t>17</a:t>
            </a:fld>
            <a:endParaRPr lang="en-US" altLang="en-US">
              <a:latin typeface="Tahoma" panose="020B060403050404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FC3FE000-CBBC-48FC-937D-03E717A6916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a:extLst>
              <a:ext uri="{FF2B5EF4-FFF2-40B4-BE49-F238E27FC236}">
                <a16:creationId xmlns:a16="http://schemas.microsoft.com/office/drawing/2014/main" id="{DADDA3C4-903C-4CCE-9B0E-720B34D9165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53252" name="Slide Number Placeholder 3">
            <a:extLst>
              <a:ext uri="{FF2B5EF4-FFF2-40B4-BE49-F238E27FC236}">
                <a16:creationId xmlns:a16="http://schemas.microsoft.com/office/drawing/2014/main" id="{C41B9CF2-AD05-46E6-A282-17A96451365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DBAE020-0C6A-46F8-AB99-E3FF5165B902}" type="slidenum">
              <a:rPr lang="en-US" altLang="en-US">
                <a:latin typeface="Tahoma" panose="020B0604030504040204" pitchFamily="34" charset="0"/>
              </a:rPr>
              <a:pPr fontAlgn="base">
                <a:spcBef>
                  <a:spcPct val="0"/>
                </a:spcBef>
                <a:spcAft>
                  <a:spcPct val="0"/>
                </a:spcAft>
              </a:pPr>
              <a:t>18</a:t>
            </a:fld>
            <a:endParaRPr lang="en-US" altLang="en-US">
              <a:latin typeface="Tahoma" panose="020B060403050404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id="{3F1FE641-A5DF-4410-B284-FEBD21E9FD7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a:extLst>
              <a:ext uri="{FF2B5EF4-FFF2-40B4-BE49-F238E27FC236}">
                <a16:creationId xmlns:a16="http://schemas.microsoft.com/office/drawing/2014/main" id="{CC4DFAC4-4FF4-4583-960A-7113F639A92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57348" name="Slide Number Placeholder 3">
            <a:extLst>
              <a:ext uri="{FF2B5EF4-FFF2-40B4-BE49-F238E27FC236}">
                <a16:creationId xmlns:a16="http://schemas.microsoft.com/office/drawing/2014/main" id="{84622071-BF50-4CEF-A430-38FCB26264A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9BCE6E4-A85D-4CBF-96A1-128B7710650B}" type="slidenum">
              <a:rPr lang="en-US" altLang="en-US">
                <a:latin typeface="Tahoma" panose="020B0604030504040204" pitchFamily="34" charset="0"/>
              </a:rPr>
              <a:pPr fontAlgn="base">
                <a:spcBef>
                  <a:spcPct val="0"/>
                </a:spcBef>
                <a:spcAft>
                  <a:spcPct val="0"/>
                </a:spcAft>
              </a:pPr>
              <a:t>19</a:t>
            </a:fld>
            <a:endParaRPr lang="en-US" altLang="en-US">
              <a:latin typeface="Tahoma" panose="020B060403050404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id="{FF5A1575-8CE1-484A-959E-696F3E34F82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a:extLst>
              <a:ext uri="{FF2B5EF4-FFF2-40B4-BE49-F238E27FC236}">
                <a16:creationId xmlns:a16="http://schemas.microsoft.com/office/drawing/2014/main" id="{B9D4AC1F-ACDE-4041-890B-B88D452311B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59396" name="Slide Number Placeholder 3">
            <a:extLst>
              <a:ext uri="{FF2B5EF4-FFF2-40B4-BE49-F238E27FC236}">
                <a16:creationId xmlns:a16="http://schemas.microsoft.com/office/drawing/2014/main" id="{0AEE8CBB-1DBB-492B-97B4-1B3FD8C5032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C6D8B7A-719C-4775-B16F-54A3ED3783CD}" type="slidenum">
              <a:rPr lang="en-US" altLang="en-US">
                <a:latin typeface="Tahoma" panose="020B0604030504040204" pitchFamily="34" charset="0"/>
              </a:rPr>
              <a:pPr fontAlgn="base">
                <a:spcBef>
                  <a:spcPct val="0"/>
                </a:spcBef>
                <a:spcAft>
                  <a:spcPct val="0"/>
                </a:spcAft>
              </a:pPr>
              <a:t>20</a:t>
            </a:fld>
            <a:endParaRPr lang="en-US" altLang="en-US">
              <a:latin typeface="Tahoma" panose="020B060403050404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B6817B8A-BEC8-4493-936D-621B6EB8DEC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a:extLst>
              <a:ext uri="{FF2B5EF4-FFF2-40B4-BE49-F238E27FC236}">
                <a16:creationId xmlns:a16="http://schemas.microsoft.com/office/drawing/2014/main" id="{58A023EE-3B12-4924-828B-FC3058D2453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61444" name="Slide Number Placeholder 3">
            <a:extLst>
              <a:ext uri="{FF2B5EF4-FFF2-40B4-BE49-F238E27FC236}">
                <a16:creationId xmlns:a16="http://schemas.microsoft.com/office/drawing/2014/main" id="{9407BFF7-FE76-45CA-8331-64DBD52EB82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D225B0D-AB58-4F7C-9D52-E5F460E305B7}" type="slidenum">
              <a:rPr lang="en-US" altLang="en-US">
                <a:latin typeface="Tahoma" panose="020B0604030504040204" pitchFamily="34" charset="0"/>
              </a:rPr>
              <a:pPr fontAlgn="base">
                <a:spcBef>
                  <a:spcPct val="0"/>
                </a:spcBef>
                <a:spcAft>
                  <a:spcPct val="0"/>
                </a:spcAft>
              </a:pPr>
              <a:t>21</a:t>
            </a:fld>
            <a:endParaRPr lang="en-US" altLang="en-US">
              <a:latin typeface="Tahoma" panose="020B060403050404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7EE22472-CB96-4E4D-A008-9E54FFCDA7C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0AA63477-899C-4B91-B995-2E71F7B8AA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0484" name="Slide Number Placeholder 3">
            <a:extLst>
              <a:ext uri="{FF2B5EF4-FFF2-40B4-BE49-F238E27FC236}">
                <a16:creationId xmlns:a16="http://schemas.microsoft.com/office/drawing/2014/main" id="{3F764C26-C420-4E33-B27B-F1F5A9C76C0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27FE5860-74E9-4A4E-A668-716EDB6D74E1}" type="slidenum">
              <a:rPr lang="en-US" altLang="en-US">
                <a:latin typeface="Tahoma" panose="020B0604030504040204" pitchFamily="34" charset="0"/>
              </a:rPr>
              <a:pPr fontAlgn="base">
                <a:spcBef>
                  <a:spcPct val="0"/>
                </a:spcBef>
                <a:spcAft>
                  <a:spcPct val="0"/>
                </a:spcAft>
              </a:pPr>
              <a:t>4</a:t>
            </a:fld>
            <a:endParaRPr lang="en-US" altLang="en-US">
              <a:latin typeface="Tahoma" panose="020B060403050404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a:extLst>
              <a:ext uri="{FF2B5EF4-FFF2-40B4-BE49-F238E27FC236}">
                <a16:creationId xmlns:a16="http://schemas.microsoft.com/office/drawing/2014/main" id="{916D2DB1-083C-43F3-B950-430BFF4F488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a:extLst>
              <a:ext uri="{FF2B5EF4-FFF2-40B4-BE49-F238E27FC236}">
                <a16:creationId xmlns:a16="http://schemas.microsoft.com/office/drawing/2014/main" id="{EAE54BDF-1118-4ED1-9F8B-76D88BF3EC2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63492" name="Slide Number Placeholder 3">
            <a:extLst>
              <a:ext uri="{FF2B5EF4-FFF2-40B4-BE49-F238E27FC236}">
                <a16:creationId xmlns:a16="http://schemas.microsoft.com/office/drawing/2014/main" id="{2CD09D8B-F14E-41EE-9610-86FB15C1D10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BAB60A2-6CEC-485D-B70B-D1EDEDC3601E}" type="slidenum">
              <a:rPr lang="en-US" altLang="en-US">
                <a:latin typeface="Tahoma" panose="020B0604030504040204" pitchFamily="34" charset="0"/>
              </a:rPr>
              <a:pPr fontAlgn="base">
                <a:spcBef>
                  <a:spcPct val="0"/>
                </a:spcBef>
                <a:spcAft>
                  <a:spcPct val="0"/>
                </a:spcAft>
              </a:pPr>
              <a:t>22</a:t>
            </a:fld>
            <a:endParaRPr lang="en-US" altLang="en-US">
              <a:latin typeface="Tahoma" panose="020B060403050404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BF915939-E994-48C6-9ED7-7B0ED09254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03F8A43E-220D-4DEA-AA8E-9B86B443B2C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2532" name="Slide Number Placeholder 3">
            <a:extLst>
              <a:ext uri="{FF2B5EF4-FFF2-40B4-BE49-F238E27FC236}">
                <a16:creationId xmlns:a16="http://schemas.microsoft.com/office/drawing/2014/main" id="{33E93AFB-1215-423B-8BC4-2A0553D2CFC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4A00B760-EC19-457E-8BA7-34C60BA0D8AE}" type="slidenum">
              <a:rPr lang="en-US" altLang="en-US">
                <a:latin typeface="Tahoma" panose="020B0604030504040204" pitchFamily="34" charset="0"/>
              </a:rPr>
              <a:pPr fontAlgn="base">
                <a:spcBef>
                  <a:spcPct val="0"/>
                </a:spcBef>
                <a:spcAft>
                  <a:spcPct val="0"/>
                </a:spcAft>
              </a:pPr>
              <a:t>5</a:t>
            </a:fld>
            <a:endParaRPr lang="en-US" altLang="en-US">
              <a:latin typeface="Tahoma" panose="020B060403050404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86ABD64C-107C-4B1D-97C7-E50501BB2D2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48097D06-12C7-438A-8CBD-5618918D1B0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4580" name="Slide Number Placeholder 3">
            <a:extLst>
              <a:ext uri="{FF2B5EF4-FFF2-40B4-BE49-F238E27FC236}">
                <a16:creationId xmlns:a16="http://schemas.microsoft.com/office/drawing/2014/main" id="{0A10E962-7A03-490C-9DCB-10855B447CC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EF1D0688-88B6-4372-AF2D-287266E242D4}" type="slidenum">
              <a:rPr lang="en-US" altLang="en-US">
                <a:latin typeface="Tahoma" panose="020B0604030504040204" pitchFamily="34" charset="0"/>
              </a:rPr>
              <a:pPr fontAlgn="base">
                <a:spcBef>
                  <a:spcPct val="0"/>
                </a:spcBef>
                <a:spcAft>
                  <a:spcPct val="0"/>
                </a:spcAft>
              </a:pPr>
              <a:t>6</a:t>
            </a:fld>
            <a:endParaRPr lang="en-US" altLang="en-US">
              <a:latin typeface="Tahoma" panose="020B060403050404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845E3FDB-1500-424C-9DD9-935A1187899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F156289-8952-4753-B615-6C106894C69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6628" name="Slide Number Placeholder 3">
            <a:extLst>
              <a:ext uri="{FF2B5EF4-FFF2-40B4-BE49-F238E27FC236}">
                <a16:creationId xmlns:a16="http://schemas.microsoft.com/office/drawing/2014/main" id="{8D51F724-1D77-41B4-A47E-689771FF558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4E38C371-4E1C-45A5-90B2-4B5BAE9B2ED0}" type="slidenum">
              <a:rPr lang="en-US" altLang="en-US">
                <a:latin typeface="Tahoma" panose="020B0604030504040204" pitchFamily="34" charset="0"/>
              </a:rPr>
              <a:pPr fontAlgn="base">
                <a:spcBef>
                  <a:spcPct val="0"/>
                </a:spcBef>
                <a:spcAft>
                  <a:spcPct val="0"/>
                </a:spcAft>
              </a:pPr>
              <a:t>7</a:t>
            </a:fld>
            <a:endParaRPr lang="en-US" altLang="en-US">
              <a:latin typeface="Tahoma" panose="020B060403050404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0211B13B-67CA-4ECC-B55A-01D0BDA6512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CF58F66D-C14D-4610-9766-76A93CC19C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8676" name="Slide Number Placeholder 3">
            <a:extLst>
              <a:ext uri="{FF2B5EF4-FFF2-40B4-BE49-F238E27FC236}">
                <a16:creationId xmlns:a16="http://schemas.microsoft.com/office/drawing/2014/main" id="{1C8084B6-83F4-4945-9A3D-7F5DF0A62B9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6D78F184-0D95-456D-8297-02397B610151}" type="slidenum">
              <a:rPr lang="en-US" altLang="en-US">
                <a:latin typeface="Tahoma" panose="020B0604030504040204" pitchFamily="34" charset="0"/>
              </a:rPr>
              <a:pPr fontAlgn="base">
                <a:spcBef>
                  <a:spcPct val="0"/>
                </a:spcBef>
                <a:spcAft>
                  <a:spcPct val="0"/>
                </a:spcAft>
              </a:pPr>
              <a:t>8</a:t>
            </a:fld>
            <a:endParaRPr lang="en-US" altLang="en-US">
              <a:latin typeface="Tahoma" panose="020B060403050404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836778C2-16BF-4597-ACE3-06B8D6F3182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C362B5CF-7229-455B-9262-BB053FDEC9B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0724" name="Slide Number Placeholder 3">
            <a:extLst>
              <a:ext uri="{FF2B5EF4-FFF2-40B4-BE49-F238E27FC236}">
                <a16:creationId xmlns:a16="http://schemas.microsoft.com/office/drawing/2014/main" id="{54DA57E8-CC34-4F23-A65B-5F8733979BC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E3D185A-6CC0-456B-AE8E-14CFFC3F66F8}" type="slidenum">
              <a:rPr lang="en-US" altLang="en-US">
                <a:latin typeface="Tahoma" panose="020B0604030504040204" pitchFamily="34" charset="0"/>
              </a:rPr>
              <a:pPr fontAlgn="base">
                <a:spcBef>
                  <a:spcPct val="0"/>
                </a:spcBef>
                <a:spcAft>
                  <a:spcPct val="0"/>
                </a:spcAft>
              </a:pPr>
              <a:t>9</a:t>
            </a:fld>
            <a:endParaRPr lang="en-US" altLang="en-US">
              <a:latin typeface="Tahoma" panose="020B060403050404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454A140D-A326-48E8-A373-14ED2D3E172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3E4576CC-EAB3-4771-B6C9-91DA94ACDEF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Example:  Timothy Leary (psychology professor) experimented with and advocated the use of LSD prior to laws making possession or use of LSD illegal.  Charges could not be brought against him after the laws were enacted.  After enactment of the laws, he continued use.  Then he was arrested – but charges were limited to instances of his possession and use of LSD after the drug law was published.</a:t>
            </a:r>
          </a:p>
          <a:p>
            <a:pPr>
              <a:spcBef>
                <a:spcPct val="0"/>
              </a:spcBef>
            </a:pPr>
            <a:endParaRPr lang="en-US" altLang="en-US"/>
          </a:p>
        </p:txBody>
      </p:sp>
      <p:sp>
        <p:nvSpPr>
          <p:cNvPr id="32772" name="Slide Number Placeholder 3">
            <a:extLst>
              <a:ext uri="{FF2B5EF4-FFF2-40B4-BE49-F238E27FC236}">
                <a16:creationId xmlns:a16="http://schemas.microsoft.com/office/drawing/2014/main" id="{B7286E40-D325-46BF-834F-0E96A882FDB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B5877AD-30D8-4766-AD0B-6FE71A20A97A}" type="slidenum">
              <a:rPr lang="en-US" altLang="en-US">
                <a:latin typeface="Tahoma" panose="020B0604030504040204" pitchFamily="34" charset="0"/>
              </a:rPr>
              <a:pPr fontAlgn="base">
                <a:spcBef>
                  <a:spcPct val="0"/>
                </a:spcBef>
                <a:spcAft>
                  <a:spcPct val="0"/>
                </a:spcAft>
              </a:pPr>
              <a:t>10</a:t>
            </a:fld>
            <a:endParaRPr lang="en-US" altLang="en-US">
              <a:latin typeface="Tahoma" panose="020B060403050404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681A2639-2BEE-4FA3-A77A-F4693355A9E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E0FA5581-A04B-4B0B-9F01-111ECE829A9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Example: A New Jersey law that made it a crime to be a member of a gang was struck down because the court declared that the word </a:t>
            </a:r>
            <a:r>
              <a:rPr lang="en-US" altLang="en-US" i="1"/>
              <a:t>gang </a:t>
            </a:r>
            <a:r>
              <a:rPr lang="en-US" altLang="en-US"/>
              <a:t>was too vague.</a:t>
            </a:r>
          </a:p>
        </p:txBody>
      </p:sp>
      <p:sp>
        <p:nvSpPr>
          <p:cNvPr id="34820" name="Slide Number Placeholder 3">
            <a:extLst>
              <a:ext uri="{FF2B5EF4-FFF2-40B4-BE49-F238E27FC236}">
                <a16:creationId xmlns:a16="http://schemas.microsoft.com/office/drawing/2014/main" id="{FB309CB2-64EF-48CD-8813-C3507FB85F5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2F464E11-457E-4DA7-A6AF-D97D8E96A663}" type="slidenum">
              <a:rPr lang="en-US" altLang="en-US">
                <a:latin typeface="Tahoma" panose="020B0604030504040204" pitchFamily="34" charset="0"/>
              </a:rPr>
              <a:pPr fontAlgn="base">
                <a:spcBef>
                  <a:spcPct val="0"/>
                </a:spcBef>
                <a:spcAft>
                  <a:spcPct val="0"/>
                </a:spcAft>
              </a:pPr>
              <a:t>11</a:t>
            </a:fld>
            <a:endParaRPr lang="en-US" altLang="en-US">
              <a:latin typeface="Tahoma" panose="020B060403050404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8A3D1B3-1C44-4B71-90FD-A51B19EC6259}"/>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64BFAC93-24D9-459F-A0BE-A6805545766D}"/>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CA315067-9D05-4D5F-ABCD-618BAE2BC7EB}"/>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C4151FC7-C85A-4A77-96E3-D34F781FC2EF}"/>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4282495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C390FA46-47FA-4D0E-8D39-7845A65CBDD1}"/>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BBCEF04B-7648-4E15-BB4D-2AABAB722053}"/>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22F0D910-5052-49BC-AF6C-7074AF0D07CD}"/>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1674115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4" name="Footer Placeholder 11">
            <a:extLst>
              <a:ext uri="{FF2B5EF4-FFF2-40B4-BE49-F238E27FC236}">
                <a16:creationId xmlns:a16="http://schemas.microsoft.com/office/drawing/2014/main" id="{AE93157F-C9A7-40E9-BD55-6E697D63757D}"/>
              </a:ext>
            </a:extLst>
          </p:cNvPr>
          <p:cNvSpPr txBox="1">
            <a:spLocks/>
          </p:cNvSpPr>
          <p:nvPr userDrawn="1"/>
        </p:nvSpPr>
        <p:spPr bwMode="auto">
          <a:xfrm>
            <a:off x="3122613" y="6278563"/>
            <a:ext cx="5614987" cy="2746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en-US"/>
            </a:defPPr>
            <a:lvl1pPr algn="r" rtl="0" eaLnBrk="0" fontAlgn="base" latinLnBrk="0" hangingPunct="0">
              <a:spcBef>
                <a:spcPct val="0"/>
              </a:spcBef>
              <a:spcAft>
                <a:spcPct val="0"/>
              </a:spcAft>
              <a:defRPr kumimoji="0" sz="2400" kern="1200">
                <a:solidFill>
                  <a:schemeClr val="tx1"/>
                </a:solidFill>
                <a:latin typeface="Verdana" pitchFamily="34" charset="0"/>
                <a:ea typeface="+mn-ea"/>
                <a:cs typeface="+mn-cs"/>
              </a:defRPr>
            </a:lvl1pPr>
            <a:lvl2pPr marL="742950" indent="-285750" algn="l" rtl="0" eaLnBrk="0" fontAlgn="base" hangingPunct="0">
              <a:spcBef>
                <a:spcPct val="0"/>
              </a:spcBef>
              <a:spcAft>
                <a:spcPct val="0"/>
              </a:spcAft>
              <a:defRPr sz="2400" kern="1200">
                <a:solidFill>
                  <a:schemeClr val="tx1"/>
                </a:solidFill>
                <a:latin typeface="Verdana" pitchFamily="34" charset="0"/>
                <a:ea typeface="+mn-ea"/>
                <a:cs typeface="Arial" charset="0"/>
              </a:defRPr>
            </a:lvl2pPr>
            <a:lvl3pPr marL="1143000" indent="-228600" algn="l" rtl="0" eaLnBrk="0" fontAlgn="base" hangingPunct="0">
              <a:spcBef>
                <a:spcPct val="0"/>
              </a:spcBef>
              <a:spcAft>
                <a:spcPct val="0"/>
              </a:spcAft>
              <a:defRPr sz="2400" kern="1200">
                <a:solidFill>
                  <a:schemeClr val="tx1"/>
                </a:solidFill>
                <a:latin typeface="Verdana" pitchFamily="34" charset="0"/>
                <a:ea typeface="+mn-ea"/>
                <a:cs typeface="Arial" charset="0"/>
              </a:defRPr>
            </a:lvl3pPr>
            <a:lvl4pPr marL="1600200" indent="-228600" algn="l" rtl="0" eaLnBrk="0" fontAlgn="base" hangingPunct="0">
              <a:spcBef>
                <a:spcPct val="0"/>
              </a:spcBef>
              <a:spcAft>
                <a:spcPct val="0"/>
              </a:spcAft>
              <a:defRPr sz="2400" kern="1200">
                <a:solidFill>
                  <a:schemeClr val="tx1"/>
                </a:solidFill>
                <a:latin typeface="Verdana" pitchFamily="34" charset="0"/>
                <a:ea typeface="+mn-ea"/>
                <a:cs typeface="Arial" charset="0"/>
              </a:defRPr>
            </a:lvl4pPr>
            <a:lvl5pPr marL="2057400" indent="-228600" algn="l" rtl="0" eaLnBrk="0" fontAlgn="base" hangingPunct="0">
              <a:spcBef>
                <a:spcPct val="0"/>
              </a:spcBef>
              <a:spcAft>
                <a:spcPct val="0"/>
              </a:spcAft>
              <a:defRPr sz="2400" kern="1200">
                <a:solidFill>
                  <a:schemeClr val="tx1"/>
                </a:solidFill>
                <a:latin typeface="Verdana" pitchFamily="34" charset="0"/>
                <a:ea typeface="+mn-ea"/>
                <a:cs typeface="Arial" charset="0"/>
              </a:defRPr>
            </a:lvl5pPr>
            <a:lvl6pPr marL="2514600" indent="-228600" algn="l" defTabSz="914400" rtl="0" eaLnBrk="0" fontAlgn="base" latinLnBrk="0" hangingPunct="0">
              <a:spcBef>
                <a:spcPct val="0"/>
              </a:spcBef>
              <a:spcAft>
                <a:spcPct val="0"/>
              </a:spcAft>
              <a:defRPr sz="2400" kern="1200">
                <a:solidFill>
                  <a:schemeClr val="tx1"/>
                </a:solidFill>
                <a:latin typeface="Verdana" pitchFamily="34" charset="0"/>
                <a:ea typeface="+mn-ea"/>
                <a:cs typeface="Arial" charset="0"/>
              </a:defRPr>
            </a:lvl6pPr>
            <a:lvl7pPr marL="2971800" indent="-228600" algn="l" defTabSz="914400" rtl="0" eaLnBrk="0" fontAlgn="base" latinLnBrk="0" hangingPunct="0">
              <a:spcBef>
                <a:spcPct val="0"/>
              </a:spcBef>
              <a:spcAft>
                <a:spcPct val="0"/>
              </a:spcAft>
              <a:defRPr sz="2400" kern="1200">
                <a:solidFill>
                  <a:schemeClr val="tx1"/>
                </a:solidFill>
                <a:latin typeface="Verdana" pitchFamily="34" charset="0"/>
                <a:ea typeface="+mn-ea"/>
                <a:cs typeface="Arial" charset="0"/>
              </a:defRPr>
            </a:lvl7pPr>
            <a:lvl8pPr marL="3429000" indent="-228600" algn="l" defTabSz="914400" rtl="0" eaLnBrk="0" fontAlgn="base" latinLnBrk="0" hangingPunct="0">
              <a:spcBef>
                <a:spcPct val="0"/>
              </a:spcBef>
              <a:spcAft>
                <a:spcPct val="0"/>
              </a:spcAft>
              <a:defRPr sz="2400" kern="1200">
                <a:solidFill>
                  <a:schemeClr val="tx1"/>
                </a:solidFill>
                <a:latin typeface="Verdana" pitchFamily="34" charset="0"/>
                <a:ea typeface="+mn-ea"/>
                <a:cs typeface="Arial" charset="0"/>
              </a:defRPr>
            </a:lvl8pPr>
            <a:lvl9pPr marL="3886200" indent="-228600" algn="l" defTabSz="914400" rtl="0" eaLnBrk="0" fontAlgn="base" latinLnBrk="0" hangingPunct="0">
              <a:spcBef>
                <a:spcPct val="0"/>
              </a:spcBef>
              <a:spcAft>
                <a:spcPct val="0"/>
              </a:spcAft>
              <a:defRPr sz="2400" kern="1200">
                <a:solidFill>
                  <a:schemeClr val="tx1"/>
                </a:solidFill>
                <a:latin typeface="Verdana" pitchFamily="34" charset="0"/>
                <a:ea typeface="+mn-ea"/>
                <a:cs typeface="Arial" charset="0"/>
              </a:defRPr>
            </a:lvl9pPr>
          </a:lstStyle>
          <a:p>
            <a:pPr algn="ctr" eaLnBrk="1" hangingPunct="1">
              <a:defRPr/>
            </a:pPr>
            <a:r>
              <a:rPr lang="en-US" sz="1000">
                <a:latin typeface="Times New Roman" pitchFamily="18" charset="0"/>
                <a:cs typeface="Times New Roman" pitchFamily="18" charset="0"/>
              </a:rPr>
              <a:t>Copyright © Texas Education Agency 2011. All rights reserved.</a:t>
            </a:r>
          </a:p>
          <a:p>
            <a:pPr algn="ctr" eaLnBrk="1" hangingPunct="1">
              <a:defRPr/>
            </a:pPr>
            <a:r>
              <a:rPr lang="en-US" sz="1000">
                <a:latin typeface="Times New Roman" pitchFamily="18" charset="0"/>
                <a:cs typeface="Times New Roman" pitchFamily="18" charset="0"/>
              </a:rPr>
              <a:t>Images and other multimedia content used with permission. </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a:lstStyle/>
          <a:p>
            <a:r>
              <a:rPr lang="en-US"/>
              <a:t>Click to edit Master title style</a:t>
            </a:r>
          </a:p>
        </p:txBody>
      </p:sp>
      <p:sp>
        <p:nvSpPr>
          <p:cNvPr id="5" name="Footer Placeholder 21">
            <a:extLst>
              <a:ext uri="{FF2B5EF4-FFF2-40B4-BE49-F238E27FC236}">
                <a16:creationId xmlns:a16="http://schemas.microsoft.com/office/drawing/2014/main" id="{C8C47078-F781-4F8D-A6DD-F98684E5E49F}"/>
              </a:ext>
            </a:extLst>
          </p:cNvPr>
          <p:cNvSpPr>
            <a:spLocks noGrp="1"/>
          </p:cNvSpPr>
          <p:nvPr>
            <p:ph type="ftr" sz="quarter" idx="10"/>
          </p:nvPr>
        </p:nvSpPr>
        <p:spPr>
          <a:xfrm>
            <a:off x="5840413" y="6408738"/>
            <a:ext cx="5640387" cy="365125"/>
          </a:xfrm>
        </p:spPr>
        <p:txBody>
          <a:bodyPr/>
          <a:lstStyle>
            <a:lvl1pPr eaLnBrk="1" fontAlgn="auto" hangingPunct="1">
              <a:spcBef>
                <a:spcPts val="0"/>
              </a:spcBef>
              <a:spcAft>
                <a:spcPts val="0"/>
              </a:spcAft>
              <a:defRPr>
                <a:latin typeface="Times New Roman" pitchFamily="18" charset="0"/>
                <a:cs typeface="Times New Roman" pitchFamily="18" charset="0"/>
              </a:defRPr>
            </a:lvl1pPr>
          </a:lstStyle>
          <a:p>
            <a:pPr>
              <a:defRPr/>
            </a:pPr>
            <a:endParaRPr lang="en-US"/>
          </a:p>
        </p:txBody>
      </p:sp>
      <p:sp>
        <p:nvSpPr>
          <p:cNvPr id="6" name="Slide Number Placeholder 17">
            <a:extLst>
              <a:ext uri="{FF2B5EF4-FFF2-40B4-BE49-F238E27FC236}">
                <a16:creationId xmlns:a16="http://schemas.microsoft.com/office/drawing/2014/main" id="{25ED0385-69FD-42CB-8957-7DCA88A674EE}"/>
              </a:ext>
            </a:extLst>
          </p:cNvPr>
          <p:cNvSpPr>
            <a:spLocks noGrp="1"/>
          </p:cNvSpPr>
          <p:nvPr>
            <p:ph type="sldNum"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fld id="{42244159-6A0B-47CB-A4D2-4B33B257750E}" type="slidenum">
              <a:rPr lang="en-US"/>
              <a:pPr>
                <a:defRPr/>
              </a:pPr>
              <a:t>‹#›</a:t>
            </a:fld>
            <a:endParaRPr lang="en-US"/>
          </a:p>
        </p:txBody>
      </p:sp>
    </p:spTree>
    <p:extLst>
      <p:ext uri="{BB962C8B-B14F-4D97-AF65-F5344CB8AC3E}">
        <p14:creationId xmlns:p14="http://schemas.microsoft.com/office/powerpoint/2010/main" val="26190412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30683408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391061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329715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1901874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13743948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500300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15997801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2917444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FE7181B-DEBB-4B09-A0D0-6F294D3CFCE2}"/>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FCD273B2-32CD-491B-A050-686572AE5D58}"/>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2A5D1AB0-7970-4D83-AEB8-D8BD3A67CEAA}"/>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12624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1485519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399050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58058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35917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284109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20280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831EAAE6-AA24-46B7-8EDC-53CAA29B10AC}"/>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700325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DC8ECFC0-C9EC-44D6-8C95-4878CEF5C84E}"/>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88509C9E-2D32-4848-AAB7-686FA239EC9D}"/>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46D45DAF-5BDA-4BEC-9623-2CC2AFB76AA3}"/>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120382941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theme" Target="../theme/theme3.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23EF346F-6A45-483B-AF4B-73B9CD910CBF}"/>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46918578-36EB-4D29-B73E-31703A7D8B8F}"/>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a:defRPr>
      </a:lvl2pPr>
      <a:lvl3pPr algn="l" rtl="0" fontAlgn="base">
        <a:lnSpc>
          <a:spcPct val="90000"/>
        </a:lnSpc>
        <a:spcBef>
          <a:spcPct val="0"/>
        </a:spcBef>
        <a:spcAft>
          <a:spcPct val="0"/>
        </a:spcAft>
        <a:defRPr sz="4400">
          <a:solidFill>
            <a:schemeClr val="tx1"/>
          </a:solidFill>
          <a:latin typeface="Open Sans"/>
        </a:defRPr>
      </a:lvl3pPr>
      <a:lvl4pPr algn="l" rtl="0" fontAlgn="base">
        <a:lnSpc>
          <a:spcPct val="90000"/>
        </a:lnSpc>
        <a:spcBef>
          <a:spcPct val="0"/>
        </a:spcBef>
        <a:spcAft>
          <a:spcPct val="0"/>
        </a:spcAft>
        <a:defRPr sz="4400">
          <a:solidFill>
            <a:schemeClr val="tx1"/>
          </a:solidFill>
          <a:latin typeface="Open Sans"/>
        </a:defRPr>
      </a:lvl4pPr>
      <a:lvl5pPr algn="l" rtl="0" fontAlgn="base">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87AFABC-7880-49BD-B2B0-07ECAB4F6B27}"/>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285A2FC7-C24A-4A0F-B340-9906999BBDA8}"/>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EFE54AB0-2A9D-4B7E-8D1D-B3BA28BCFA1A}"/>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06382384-5F67-410C-B2B2-E4599A233C9B}"/>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17769346-FD9B-4888-8931-380AD28E903C}"/>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D83B11DA-B20A-4C61-B8EC-2852F7F89B9D}"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09" r:id="rId1"/>
    <p:sldLayoutId id="2147483810" r:id="rId2"/>
    <p:sldLayoutId id="2147483804" r:id="rId3"/>
    <p:sldLayoutId id="2147483805" r:id="rId4"/>
    <p:sldLayoutId id="2147483806" r:id="rId5"/>
    <p:sldLayoutId id="2147483807" r:id="rId6"/>
    <p:sldLayoutId id="2147483811" r:id="rId7"/>
    <p:sldLayoutId id="2147483812" r:id="rId8"/>
    <p:sldLayoutId id="2147483813" r:id="rId9"/>
    <p:sldLayoutId id="2147483815" r:id="rId10"/>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2295151636"/>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5.xml"/><Relationship Id="rId1" Type="http://schemas.openxmlformats.org/officeDocument/2006/relationships/slideLayout" Target="../slideLayouts/slideLayout4.xml"/><Relationship Id="rId4" Type="http://schemas.openxmlformats.org/officeDocument/2006/relationships/image" Target="../media/image20.jpeg"/></Relationships>
</file>

<file path=ppt/slides/_rels/slide18.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0C54AD8-48E0-47EB-9F10-FA3A62B4421F}"/>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Purposes of the Law</a:t>
            </a:r>
          </a:p>
          <a:p>
            <a:pPr lvl="1" fontAlgn="auto">
              <a:spcAft>
                <a:spcPts val="0"/>
              </a:spcAft>
              <a:defRPr/>
            </a:pPr>
            <a:r>
              <a:rPr lang="en-US" dirty="0"/>
              <a:t>Court Systems and Practices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6714660-6865-42CE-8263-B6F7B40A44A2}"/>
              </a:ext>
            </a:extLst>
          </p:cNvPr>
          <p:cNvSpPr>
            <a:spLocks noGrp="1"/>
          </p:cNvSpPr>
          <p:nvPr>
            <p:ph type="title"/>
          </p:nvPr>
        </p:nvSpPr>
        <p:spPr/>
        <p:txBody>
          <a:bodyPr/>
          <a:lstStyle/>
          <a:p>
            <a:pPr fontAlgn="auto">
              <a:spcAft>
                <a:spcPts val="0"/>
              </a:spcAft>
              <a:defRPr/>
            </a:pPr>
            <a:r>
              <a:rPr lang="en-US" dirty="0"/>
              <a:t>Limitations of the Law</a:t>
            </a:r>
          </a:p>
        </p:txBody>
      </p:sp>
      <p:sp>
        <p:nvSpPr>
          <p:cNvPr id="31746" name="Content Placeholder 1">
            <a:extLst>
              <a:ext uri="{FF2B5EF4-FFF2-40B4-BE49-F238E27FC236}">
                <a16:creationId xmlns:a16="http://schemas.microsoft.com/office/drawing/2014/main" id="{2025061F-A962-45E0-B8B2-265B54B74B64}"/>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b="1" dirty="0"/>
              <a:t>Ex post facto: </a:t>
            </a:r>
            <a:r>
              <a:rPr lang="en-US" altLang="en-US" dirty="0"/>
              <a:t>“not after the fact”</a:t>
            </a:r>
          </a:p>
          <a:p>
            <a:pPr lvl="1"/>
            <a:r>
              <a:rPr lang="en-US" altLang="en-US" dirty="0"/>
              <a:t>Persons cannot be punished for actions committed before the law prohibiting the behavior was passed</a:t>
            </a:r>
          </a:p>
          <a:p>
            <a:endParaRPr lang="en-US" altLang="en-US" b="1" dirty="0"/>
          </a:p>
          <a:p>
            <a:pPr>
              <a:buFont typeface="Wingdings 3" panose="05040102010807070707" pitchFamily="18" charset="2"/>
              <a:buNone/>
            </a:pPr>
            <a:endParaRPr lang="en-US" altLang="en-US" b="1" dirty="0"/>
          </a:p>
        </p:txBody>
      </p:sp>
      <p:pic>
        <p:nvPicPr>
          <p:cNvPr id="31749" name="Picture 7" descr="handcuffs-open.jpg">
            <a:extLst>
              <a:ext uri="{FF2B5EF4-FFF2-40B4-BE49-F238E27FC236}">
                <a16:creationId xmlns:a16="http://schemas.microsoft.com/office/drawing/2014/main" id="{77331BBD-A223-4ECD-9A6C-26F1050E625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88391" y="4091374"/>
            <a:ext cx="3200400" cy="220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59106CD-12BE-42F5-AD43-9A0B200A6F5B}"/>
              </a:ext>
            </a:extLst>
          </p:cNvPr>
          <p:cNvSpPr>
            <a:spLocks noGrp="1"/>
          </p:cNvSpPr>
          <p:nvPr>
            <p:ph type="title"/>
          </p:nvPr>
        </p:nvSpPr>
        <p:spPr/>
        <p:txBody>
          <a:bodyPr/>
          <a:lstStyle/>
          <a:p>
            <a:pPr fontAlgn="auto">
              <a:spcAft>
                <a:spcPts val="0"/>
              </a:spcAft>
              <a:defRPr/>
            </a:pPr>
            <a:r>
              <a:rPr lang="en-US" dirty="0"/>
              <a:t>Limitations of the Law</a:t>
            </a:r>
          </a:p>
        </p:txBody>
      </p:sp>
      <p:sp>
        <p:nvSpPr>
          <p:cNvPr id="33794" name="Content Placeholder 1">
            <a:extLst>
              <a:ext uri="{FF2B5EF4-FFF2-40B4-BE49-F238E27FC236}">
                <a16:creationId xmlns:a16="http://schemas.microsoft.com/office/drawing/2014/main" id="{65D9ADE4-1704-4EA2-80AC-A020FFAD9ED8}"/>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b="1" dirty="0"/>
              <a:t>Void for Vagueness: </a:t>
            </a:r>
            <a:r>
              <a:rPr lang="en-US" altLang="en-US" dirty="0"/>
              <a:t>the definitions of laws must be clear and reasonable, specifying prohibited behaviors; otherwise, those laws are illegal</a:t>
            </a:r>
          </a:p>
          <a:p>
            <a:pPr lvl="1"/>
            <a:r>
              <a:rPr lang="en-US" altLang="en-US" dirty="0"/>
              <a:t>A law must say what it means and mean what it says.</a:t>
            </a:r>
            <a:endParaRPr lang="en-US" altLang="en-US" b="1" dirty="0"/>
          </a:p>
          <a:p>
            <a:pPr>
              <a:buFont typeface="Wingdings 3" panose="05040102010807070707" pitchFamily="18" charset="2"/>
              <a:buNone/>
            </a:pPr>
            <a:endParaRPr lang="en-US" altLang="en-US" b="1" dirty="0"/>
          </a:p>
        </p:txBody>
      </p:sp>
      <p:pic>
        <p:nvPicPr>
          <p:cNvPr id="33797" name="Picture 7" descr="gavel-hit.jpg">
            <a:extLst>
              <a:ext uri="{FF2B5EF4-FFF2-40B4-BE49-F238E27FC236}">
                <a16:creationId xmlns:a16="http://schemas.microsoft.com/office/drawing/2014/main" id="{2FE18D95-BF68-41EA-8C32-5CCADBCB7DA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019265" y="4106839"/>
            <a:ext cx="3211513"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B03F510-836D-4899-B94D-429D940BFF26}"/>
              </a:ext>
            </a:extLst>
          </p:cNvPr>
          <p:cNvSpPr>
            <a:spLocks noGrp="1"/>
          </p:cNvSpPr>
          <p:nvPr>
            <p:ph type="title"/>
          </p:nvPr>
        </p:nvSpPr>
        <p:spPr/>
        <p:txBody>
          <a:bodyPr/>
          <a:lstStyle/>
          <a:p>
            <a:pPr fontAlgn="auto">
              <a:spcAft>
                <a:spcPts val="0"/>
              </a:spcAft>
              <a:defRPr/>
            </a:pPr>
            <a:r>
              <a:rPr lang="en-US" dirty="0"/>
              <a:t>Limitations of the Law</a:t>
            </a:r>
          </a:p>
        </p:txBody>
      </p:sp>
      <p:sp>
        <p:nvSpPr>
          <p:cNvPr id="35842" name="Content Placeholder 1">
            <a:extLst>
              <a:ext uri="{FF2B5EF4-FFF2-40B4-BE49-F238E27FC236}">
                <a16:creationId xmlns:a16="http://schemas.microsoft.com/office/drawing/2014/main" id="{C8C98F56-A281-44E7-9202-4101E8F406D8}"/>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b="1" dirty="0"/>
              <a:t>Void for Overbreadth: </a:t>
            </a:r>
            <a:r>
              <a:rPr lang="en-US" altLang="en-US" dirty="0"/>
              <a:t>laws are illegal if they are stated so broadly as to prohibit legal activities as well as the illegal behavior</a:t>
            </a:r>
          </a:p>
          <a:p>
            <a:pPr lvl="1"/>
            <a:r>
              <a:rPr lang="en-US" altLang="en-US" dirty="0"/>
              <a:t>Go too far</a:t>
            </a:r>
          </a:p>
          <a:p>
            <a:pPr lvl="1"/>
            <a:endParaRPr lang="en-US" altLang="en-US" b="1" dirty="0"/>
          </a:p>
          <a:p>
            <a:pPr>
              <a:buFont typeface="Wingdings 3" panose="05040102010807070707" pitchFamily="18" charset="2"/>
              <a:buNone/>
            </a:pPr>
            <a:endParaRPr lang="en-US" altLang="en-US" b="1" dirty="0"/>
          </a:p>
        </p:txBody>
      </p:sp>
      <p:pic>
        <p:nvPicPr>
          <p:cNvPr id="35845" name="Picture 8" descr="scale-justice.jpg">
            <a:extLst>
              <a:ext uri="{FF2B5EF4-FFF2-40B4-BE49-F238E27FC236}">
                <a16:creationId xmlns:a16="http://schemas.microsoft.com/office/drawing/2014/main" id="{E1B85ABC-FFF4-44AF-9A66-388C889AE34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398790" y="3642815"/>
            <a:ext cx="2743200" cy="229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D2AC75C-32AF-4039-8D2C-391BE172BC79}"/>
              </a:ext>
            </a:extLst>
          </p:cNvPr>
          <p:cNvSpPr>
            <a:spLocks noGrp="1"/>
          </p:cNvSpPr>
          <p:nvPr>
            <p:ph type="title"/>
          </p:nvPr>
        </p:nvSpPr>
        <p:spPr/>
        <p:txBody>
          <a:bodyPr/>
          <a:lstStyle/>
          <a:p>
            <a:pPr fontAlgn="auto">
              <a:spcAft>
                <a:spcPts val="0"/>
              </a:spcAft>
              <a:defRPr/>
            </a:pPr>
            <a:r>
              <a:rPr lang="en-US" dirty="0"/>
              <a:t>Limitations of the Law</a:t>
            </a:r>
          </a:p>
        </p:txBody>
      </p:sp>
      <p:sp>
        <p:nvSpPr>
          <p:cNvPr id="37890" name="Content Placeholder 1">
            <a:extLst>
              <a:ext uri="{FF2B5EF4-FFF2-40B4-BE49-F238E27FC236}">
                <a16:creationId xmlns:a16="http://schemas.microsoft.com/office/drawing/2014/main" id="{DD1E19DE-006F-4B7E-BFCA-3B0C98616CB1}"/>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b="1" dirty="0"/>
              <a:t>Due Process: </a:t>
            </a:r>
            <a:r>
              <a:rPr lang="en-US" altLang="en-US" dirty="0"/>
              <a:t>the government must treat people equally and fairly before the law.</a:t>
            </a:r>
          </a:p>
          <a:p>
            <a:pPr lvl="1"/>
            <a:r>
              <a:rPr lang="en-US" altLang="en-US" dirty="0"/>
              <a:t>Substantive - limits the power of governments to create crimes unless there is compelling, substantial, public interest in regulating or prohibiting the conduct</a:t>
            </a:r>
          </a:p>
          <a:p>
            <a:pPr lvl="1"/>
            <a:r>
              <a:rPr lang="en-US" altLang="en-US" dirty="0"/>
              <a:t>Procedural Due Process – the requirement that the government must follow established procedures and treat defendants equally</a:t>
            </a:r>
          </a:p>
          <a:p>
            <a:pPr>
              <a:buFont typeface="Wingdings 3" panose="05040102010807070707" pitchFamily="18" charset="2"/>
              <a:buNone/>
            </a:pPr>
            <a:endParaRPr lang="en-US" altLang="en-US"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97FAD80-1665-4B51-9EFE-B7DB7BBB1B46}"/>
              </a:ext>
            </a:extLst>
          </p:cNvPr>
          <p:cNvSpPr>
            <a:spLocks noGrp="1"/>
          </p:cNvSpPr>
          <p:nvPr>
            <p:ph type="title"/>
          </p:nvPr>
        </p:nvSpPr>
        <p:spPr/>
        <p:txBody>
          <a:bodyPr/>
          <a:lstStyle/>
          <a:p>
            <a:pPr fontAlgn="auto">
              <a:spcAft>
                <a:spcPts val="0"/>
              </a:spcAft>
              <a:defRPr/>
            </a:pPr>
            <a:r>
              <a:rPr lang="en-US" dirty="0"/>
              <a:t>Limitations of the Law</a:t>
            </a:r>
          </a:p>
        </p:txBody>
      </p:sp>
      <p:sp>
        <p:nvSpPr>
          <p:cNvPr id="39938" name="Content Placeholder 1">
            <a:extLst>
              <a:ext uri="{FF2B5EF4-FFF2-40B4-BE49-F238E27FC236}">
                <a16:creationId xmlns:a16="http://schemas.microsoft.com/office/drawing/2014/main" id="{D75A3650-3036-4827-8FC0-D66E43CF65C7}"/>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b="1" dirty="0"/>
              <a:t>Right to Privacy: </a:t>
            </a:r>
            <a:r>
              <a:rPr lang="en-US" altLang="en-US" dirty="0"/>
              <a:t>laws cannot violate the reasonable personal privacy of citizens</a:t>
            </a:r>
            <a:endParaRPr lang="en-US" altLang="en-US" b="1" dirty="0"/>
          </a:p>
          <a:p>
            <a:endParaRPr lang="en-US" altLang="en-US" b="1" dirty="0"/>
          </a:p>
          <a:p>
            <a:pPr>
              <a:buFont typeface="Wingdings 3" panose="05040102010807070707" pitchFamily="18" charset="2"/>
              <a:buNone/>
            </a:pPr>
            <a:endParaRPr lang="en-US" altLang="en-US" b="1" dirty="0"/>
          </a:p>
        </p:txBody>
      </p:sp>
      <p:pic>
        <p:nvPicPr>
          <p:cNvPr id="39941" name="Picture 7" descr="private-property.jpg">
            <a:extLst>
              <a:ext uri="{FF2B5EF4-FFF2-40B4-BE49-F238E27FC236}">
                <a16:creationId xmlns:a16="http://schemas.microsoft.com/office/drawing/2014/main" id="{FDB7A566-9BB0-45E7-A502-BA2406831B7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631675" y="1519451"/>
            <a:ext cx="45720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97258FB-B77D-4609-A9AC-D4CFB80FBFC0}"/>
              </a:ext>
            </a:extLst>
          </p:cNvPr>
          <p:cNvSpPr>
            <a:spLocks noGrp="1"/>
          </p:cNvSpPr>
          <p:nvPr>
            <p:ph type="title"/>
          </p:nvPr>
        </p:nvSpPr>
        <p:spPr/>
        <p:txBody>
          <a:bodyPr/>
          <a:lstStyle/>
          <a:p>
            <a:pPr fontAlgn="auto">
              <a:spcAft>
                <a:spcPts val="0"/>
              </a:spcAft>
              <a:defRPr/>
            </a:pPr>
            <a:r>
              <a:rPr lang="en-US" dirty="0"/>
              <a:t>Limitations of the Law</a:t>
            </a:r>
          </a:p>
        </p:txBody>
      </p:sp>
      <p:sp>
        <p:nvSpPr>
          <p:cNvPr id="41986" name="Content Placeholder 1">
            <a:extLst>
              <a:ext uri="{FF2B5EF4-FFF2-40B4-BE49-F238E27FC236}">
                <a16:creationId xmlns:a16="http://schemas.microsoft.com/office/drawing/2014/main" id="{99569AFE-CB69-400C-9963-F859E2BB8A1E}"/>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b="1" dirty="0"/>
              <a:t>Cruel and Unusual Punishment: </a:t>
            </a:r>
            <a:r>
              <a:rPr lang="en-US" altLang="en-US" dirty="0"/>
              <a:t>punishment that violates the principle of proportionality and is considered too harsh for the crime committed</a:t>
            </a:r>
          </a:p>
          <a:p>
            <a:pPr lvl="1"/>
            <a:r>
              <a:rPr lang="en-US" altLang="en-US" dirty="0"/>
              <a:t>Prohibited by the Eighth Amendment</a:t>
            </a:r>
            <a:endParaRPr lang="en-US" altLang="en-US" b="1" dirty="0"/>
          </a:p>
          <a:p>
            <a:pPr lvl="1"/>
            <a:endParaRPr lang="en-US" altLang="en-US" b="1" dirty="0"/>
          </a:p>
          <a:p>
            <a:endParaRPr lang="en-US" altLang="en-US" b="1" dirty="0"/>
          </a:p>
          <a:p>
            <a:pPr>
              <a:buFont typeface="Wingdings 3" panose="05040102010807070707" pitchFamily="18" charset="2"/>
              <a:buNone/>
            </a:pPr>
            <a:endParaRPr lang="en-US" altLang="en-US" b="1" dirty="0"/>
          </a:p>
        </p:txBody>
      </p:sp>
      <p:pic>
        <p:nvPicPr>
          <p:cNvPr id="41989" name="Picture 10" descr="&quot;The Bill of Rights - Eighth Amendment&quot; Print">
            <a:extLst>
              <a:ext uri="{FF2B5EF4-FFF2-40B4-BE49-F238E27FC236}">
                <a16:creationId xmlns:a16="http://schemas.microsoft.com/office/drawing/2014/main" id="{722702D2-2CBF-432C-8C70-12EA92AEDB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06521" y="1283509"/>
            <a:ext cx="2324336" cy="3583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41B665E-68BA-48BC-BB5E-61C0027D2585}"/>
              </a:ext>
            </a:extLst>
          </p:cNvPr>
          <p:cNvSpPr>
            <a:spLocks noGrp="1"/>
          </p:cNvSpPr>
          <p:nvPr>
            <p:ph type="title"/>
          </p:nvPr>
        </p:nvSpPr>
        <p:spPr/>
        <p:txBody>
          <a:bodyPr/>
          <a:lstStyle/>
          <a:p>
            <a:pPr fontAlgn="auto">
              <a:spcAft>
                <a:spcPts val="0"/>
              </a:spcAft>
              <a:defRPr/>
            </a:pPr>
            <a:r>
              <a:rPr lang="en-US" dirty="0"/>
              <a:t>Purpose of Laws</a:t>
            </a:r>
          </a:p>
        </p:txBody>
      </p:sp>
      <p:sp>
        <p:nvSpPr>
          <p:cNvPr id="44034" name="Content Placeholder 1">
            <a:extLst>
              <a:ext uri="{FF2B5EF4-FFF2-40B4-BE49-F238E27FC236}">
                <a16:creationId xmlns:a16="http://schemas.microsoft.com/office/drawing/2014/main" id="{607BF793-E610-4E03-B2B4-5E10742142BD}"/>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b="1" dirty="0"/>
              <a:t>Protect and Punish: </a:t>
            </a:r>
            <a:r>
              <a:rPr lang="en-US" altLang="en-US" dirty="0"/>
              <a:t>Legal function of the law</a:t>
            </a:r>
          </a:p>
          <a:p>
            <a:r>
              <a:rPr lang="en-US" altLang="en-US" dirty="0"/>
              <a:t>2.  Deterrence of Illegal Behavior</a:t>
            </a:r>
            <a:endParaRPr lang="en-US" altLang="en-US" b="1" dirty="0"/>
          </a:p>
          <a:p>
            <a:pPr lvl="2"/>
            <a:r>
              <a:rPr lang="en-US" altLang="en-US" dirty="0"/>
              <a:t>Identifies illegal behaviors</a:t>
            </a:r>
          </a:p>
          <a:p>
            <a:pPr lvl="2"/>
            <a:r>
              <a:rPr lang="en-US" altLang="en-US" dirty="0"/>
              <a:t>Describes punishments for behavior</a:t>
            </a:r>
          </a:p>
          <a:p>
            <a:pPr lvl="2"/>
            <a:r>
              <a:rPr lang="en-US" altLang="en-US" dirty="0"/>
              <a:t>Two types of criminal deterrence</a:t>
            </a:r>
          </a:p>
          <a:p>
            <a:pPr marL="1143000" lvl="3" indent="-457200">
              <a:buFont typeface="+mj-lt"/>
              <a:buAutoNum type="arabicPeriod"/>
            </a:pPr>
            <a:r>
              <a:rPr lang="en-US" altLang="en-US" dirty="0"/>
              <a:t>Individual</a:t>
            </a:r>
          </a:p>
          <a:p>
            <a:pPr marL="1143000" lvl="3" indent="-457200">
              <a:buFont typeface="+mj-lt"/>
              <a:buAutoNum type="arabicPeriod"/>
            </a:pPr>
            <a:r>
              <a:rPr lang="en-US" altLang="en-US" dirty="0"/>
              <a:t>General         </a:t>
            </a:r>
            <a:endParaRPr lang="en-US" altLang="en-US" b="1" u="sng" dirty="0"/>
          </a:p>
          <a:p>
            <a:pPr marL="114300" lvl="1" indent="0">
              <a:buNone/>
            </a:pPr>
            <a:endParaRPr lang="en-US" altLang="en-US" dirty="0"/>
          </a:p>
          <a:p>
            <a:pPr>
              <a:buFont typeface="Wingdings 3" panose="05040102010807070707" pitchFamily="18" charset="2"/>
              <a:buNone/>
            </a:pPr>
            <a:endParaRPr lang="en-US" altLang="en-US" dirty="0"/>
          </a:p>
        </p:txBody>
      </p:sp>
      <p:sp>
        <p:nvSpPr>
          <p:cNvPr id="2" name="Content Placeholder 1">
            <a:extLst>
              <a:ext uri="{FF2B5EF4-FFF2-40B4-BE49-F238E27FC236}">
                <a16:creationId xmlns:a16="http://schemas.microsoft.com/office/drawing/2014/main" id="{936A595F-4B00-41A1-9CC5-9AA5088AE026}"/>
              </a:ext>
            </a:extLst>
          </p:cNvPr>
          <p:cNvSpPr>
            <a:spLocks noGrp="1"/>
          </p:cNvSpPr>
          <p:nvPr>
            <p:ph sz="half" idx="10"/>
          </p:nvPr>
        </p:nvSpPr>
        <p:spPr>
          <a:xfrm>
            <a:off x="368490" y="1420420"/>
            <a:ext cx="5724335" cy="4554209"/>
          </a:xfrm>
        </p:spPr>
        <p:txBody>
          <a:bodyPr/>
          <a:lstStyle/>
          <a:p>
            <a:pPr lvl="1" algn="l">
              <a:buClr>
                <a:srgbClr val="C02033"/>
              </a:buClr>
              <a:buFont typeface=".AppleSystemUIFont" charset="-120"/>
              <a:buChar char="&gt;"/>
            </a:pPr>
            <a:r>
              <a:rPr lang="en-US" altLang="en-US" b="1" dirty="0">
                <a:solidFill>
                  <a:srgbClr val="000000"/>
                </a:solidFill>
              </a:rPr>
              <a:t>Protect and Punish: </a:t>
            </a:r>
            <a:r>
              <a:rPr lang="en-US" altLang="en-US" dirty="0">
                <a:solidFill>
                  <a:srgbClr val="000000"/>
                </a:solidFill>
              </a:rPr>
              <a:t>Legal function of the law</a:t>
            </a:r>
          </a:p>
          <a:p>
            <a:pPr marL="0" lvl="1" indent="0" algn="l">
              <a:buClr>
                <a:srgbClr val="C02033"/>
              </a:buClr>
              <a:buNone/>
            </a:pPr>
            <a:r>
              <a:rPr lang="en-US" altLang="en-US" dirty="0">
                <a:solidFill>
                  <a:srgbClr val="000000"/>
                </a:solidFill>
              </a:rPr>
              <a:t>1.  Control Crime</a:t>
            </a:r>
          </a:p>
          <a:p>
            <a:pPr lvl="2">
              <a:buClr>
                <a:srgbClr val="4E7CBE"/>
              </a:buClr>
            </a:pPr>
            <a:r>
              <a:rPr lang="en-US" altLang="en-US" dirty="0">
                <a:solidFill>
                  <a:srgbClr val="000000"/>
                </a:solidFill>
              </a:rPr>
              <a:t>	Protects the public’s safety</a:t>
            </a:r>
          </a:p>
          <a:p>
            <a:pPr lvl="2">
              <a:buClr>
                <a:srgbClr val="4E7CBE"/>
              </a:buClr>
            </a:pPr>
            <a:r>
              <a:rPr lang="en-US" altLang="en-US" dirty="0">
                <a:solidFill>
                  <a:srgbClr val="000000"/>
                </a:solidFill>
              </a:rPr>
              <a:t>	Produces order</a:t>
            </a:r>
          </a:p>
          <a:p>
            <a:endParaRPr lang="en-US" dirty="0"/>
          </a:p>
        </p:txBody>
      </p:sp>
      <p:pic>
        <p:nvPicPr>
          <p:cNvPr id="44037" name="Picture 7" descr="Untitled-2.jpg">
            <a:extLst>
              <a:ext uri="{FF2B5EF4-FFF2-40B4-BE49-F238E27FC236}">
                <a16:creationId xmlns:a16="http://schemas.microsoft.com/office/drawing/2014/main" id="{2B0CB859-400E-46C0-9E35-50A20B31918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703422" y="4110576"/>
            <a:ext cx="32004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1128DC5-1D8D-481E-8E2D-483DC52F21E4}"/>
              </a:ext>
            </a:extLst>
          </p:cNvPr>
          <p:cNvSpPr>
            <a:spLocks noGrp="1"/>
          </p:cNvSpPr>
          <p:nvPr>
            <p:ph type="title"/>
          </p:nvPr>
        </p:nvSpPr>
        <p:spPr/>
        <p:txBody>
          <a:bodyPr/>
          <a:lstStyle/>
          <a:p>
            <a:pPr fontAlgn="auto">
              <a:spcAft>
                <a:spcPts val="0"/>
              </a:spcAft>
              <a:defRPr/>
            </a:pPr>
            <a:r>
              <a:rPr lang="en-US" dirty="0"/>
              <a:t>Purpose of Laws</a:t>
            </a:r>
          </a:p>
        </p:txBody>
      </p:sp>
      <p:sp>
        <p:nvSpPr>
          <p:cNvPr id="48130" name="Content Placeholder 1">
            <a:extLst>
              <a:ext uri="{FF2B5EF4-FFF2-40B4-BE49-F238E27FC236}">
                <a16:creationId xmlns:a16="http://schemas.microsoft.com/office/drawing/2014/main" id="{8C213DFC-FEE8-4033-BF40-8B081C77F6A5}"/>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b="1" dirty="0"/>
              <a:t>Protect and Punish: </a:t>
            </a:r>
            <a:r>
              <a:rPr lang="en-US" altLang="en-US" dirty="0"/>
              <a:t>Legal function of the law</a:t>
            </a:r>
          </a:p>
          <a:p>
            <a:pPr>
              <a:buFont typeface="Wingdings 3" panose="05040102010807070707" pitchFamily="18" charset="2"/>
              <a:buNone/>
            </a:pPr>
            <a:r>
              <a:rPr lang="en-US" altLang="en-US" dirty="0"/>
              <a:t>3.  Punishment Regulation</a:t>
            </a:r>
            <a:endParaRPr lang="en-US" altLang="en-US" b="1" dirty="0"/>
          </a:p>
          <a:p>
            <a:pPr lvl="2"/>
            <a:r>
              <a:rPr lang="en-US" altLang="en-US" dirty="0"/>
              <a:t>Safeguard against</a:t>
            </a:r>
          </a:p>
          <a:p>
            <a:pPr marL="1371600" lvl="3" indent="-457200">
              <a:buFont typeface="+mj-lt"/>
              <a:buAutoNum type="arabicPeriod"/>
            </a:pPr>
            <a:r>
              <a:rPr lang="en-US" altLang="en-US" dirty="0"/>
              <a:t>Arbitrary punishment</a:t>
            </a:r>
          </a:p>
          <a:p>
            <a:pPr marL="1371600" lvl="3" indent="-457200">
              <a:buFont typeface="+mj-lt"/>
              <a:buAutoNum type="arabicPeriod"/>
            </a:pPr>
            <a:r>
              <a:rPr lang="en-US" altLang="en-US" dirty="0"/>
              <a:t>Excessive punishment</a:t>
            </a:r>
          </a:p>
          <a:p>
            <a:pPr marL="688975" lvl="1" indent="-231775">
              <a:buClr>
                <a:srgbClr val="4E7CBE"/>
              </a:buClr>
              <a:buFont typeface="Arial" panose="020B0604020202020204" pitchFamily="34" charset="0"/>
              <a:buChar char="•"/>
            </a:pPr>
            <a:r>
              <a:rPr lang="en-US" altLang="en-US" sz="2400" dirty="0"/>
              <a:t>Determinate Sentencing         </a:t>
            </a:r>
            <a:endParaRPr lang="en-US" altLang="en-US" sz="2400" b="1" dirty="0"/>
          </a:p>
          <a:p>
            <a:pPr>
              <a:buFont typeface="Wingdings 3" panose="05040102010807070707" pitchFamily="18" charset="2"/>
              <a:buNone/>
            </a:pPr>
            <a:endParaRPr lang="en-US" altLang="en-US" b="1" u="sng" dirty="0"/>
          </a:p>
        </p:txBody>
      </p:sp>
      <p:sp>
        <p:nvSpPr>
          <p:cNvPr id="2" name="Content Placeholder 1">
            <a:extLst>
              <a:ext uri="{FF2B5EF4-FFF2-40B4-BE49-F238E27FC236}">
                <a16:creationId xmlns:a16="http://schemas.microsoft.com/office/drawing/2014/main" id="{FE9824BB-6DFF-4B46-8A95-67B62EB47363}"/>
              </a:ext>
            </a:extLst>
          </p:cNvPr>
          <p:cNvSpPr>
            <a:spLocks noGrp="1"/>
          </p:cNvSpPr>
          <p:nvPr>
            <p:ph sz="half" idx="10"/>
          </p:nvPr>
        </p:nvSpPr>
        <p:spPr/>
        <p:txBody>
          <a:bodyPr/>
          <a:lstStyle/>
          <a:p>
            <a:pPr lvl="1"/>
            <a:r>
              <a:rPr lang="en-US" altLang="en-US" b="1" dirty="0"/>
              <a:t>Protect and Punish: </a:t>
            </a:r>
            <a:r>
              <a:rPr lang="en-US" altLang="en-US" dirty="0"/>
              <a:t>Legal function of the law</a:t>
            </a:r>
          </a:p>
          <a:p>
            <a:pPr marL="0" lvl="1" indent="0">
              <a:buNone/>
            </a:pPr>
            <a:r>
              <a:rPr lang="en-US" altLang="en-US" dirty="0"/>
              <a:t>4.  </a:t>
            </a:r>
            <a:r>
              <a:rPr lang="en-US" altLang="en-US" i="1" dirty="0" err="1"/>
              <a:t>nulla</a:t>
            </a:r>
            <a:r>
              <a:rPr lang="en-US" altLang="en-US" i="1" dirty="0"/>
              <a:t> </a:t>
            </a:r>
            <a:r>
              <a:rPr lang="en-US" altLang="en-US" i="1" dirty="0" err="1"/>
              <a:t>poena</a:t>
            </a:r>
            <a:r>
              <a:rPr lang="en-US" altLang="en-US" i="1" dirty="0"/>
              <a:t> sine </a:t>
            </a:r>
            <a:r>
              <a:rPr lang="en-US" altLang="en-US" i="1" dirty="0" err="1"/>
              <a:t>lege</a:t>
            </a:r>
            <a:endParaRPr lang="en-US" altLang="en-US" b="1" dirty="0"/>
          </a:p>
          <a:p>
            <a:pPr lvl="2"/>
            <a:r>
              <a:rPr lang="en-US" altLang="en-US" dirty="0"/>
              <a:t>“no punishment without law”</a:t>
            </a:r>
          </a:p>
          <a:p>
            <a:endParaRPr lang="en-US" dirty="0"/>
          </a:p>
        </p:txBody>
      </p:sp>
      <p:pic>
        <p:nvPicPr>
          <p:cNvPr id="48133" name="Picture 7" descr="sentencing.jpg">
            <a:extLst>
              <a:ext uri="{FF2B5EF4-FFF2-40B4-BE49-F238E27FC236}">
                <a16:creationId xmlns:a16="http://schemas.microsoft.com/office/drawing/2014/main" id="{688F162A-3F85-4D84-BE3A-91CFCDCE7C6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55125" y="4888299"/>
            <a:ext cx="1981200" cy="140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aws-book.jpg">
            <a:extLst>
              <a:ext uri="{FF2B5EF4-FFF2-40B4-BE49-F238E27FC236}">
                <a16:creationId xmlns:a16="http://schemas.microsoft.com/office/drawing/2014/main" id="{F821CF83-C25E-492A-A735-181934C9A50F}"/>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637060" y="3617794"/>
            <a:ext cx="2743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9921544-A00A-439D-9E3D-8D6AF9512628}"/>
              </a:ext>
            </a:extLst>
          </p:cNvPr>
          <p:cNvSpPr>
            <a:spLocks noGrp="1"/>
          </p:cNvSpPr>
          <p:nvPr>
            <p:ph type="title"/>
          </p:nvPr>
        </p:nvSpPr>
        <p:spPr/>
        <p:txBody>
          <a:bodyPr/>
          <a:lstStyle/>
          <a:p>
            <a:pPr fontAlgn="auto">
              <a:spcAft>
                <a:spcPts val="0"/>
              </a:spcAft>
              <a:defRPr/>
            </a:pPr>
            <a:r>
              <a:rPr lang="en-US" dirty="0"/>
              <a:t>Purpose of Laws</a:t>
            </a:r>
          </a:p>
        </p:txBody>
      </p:sp>
      <p:sp>
        <p:nvSpPr>
          <p:cNvPr id="52226" name="Content Placeholder 1">
            <a:extLst>
              <a:ext uri="{FF2B5EF4-FFF2-40B4-BE49-F238E27FC236}">
                <a16:creationId xmlns:a16="http://schemas.microsoft.com/office/drawing/2014/main" id="{E0F9D9F1-7CD4-4381-B123-7052FD610BE7}"/>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b="1" dirty="0"/>
              <a:t>Maintain and Teach: </a:t>
            </a:r>
            <a:r>
              <a:rPr lang="en-US" altLang="en-US" dirty="0"/>
              <a:t>social function of the law</a:t>
            </a:r>
            <a:endParaRPr lang="en-US" altLang="en-US" b="1" dirty="0"/>
          </a:p>
          <a:p>
            <a:pPr lvl="3" indent="-403225">
              <a:buFont typeface="Wingdings 2" panose="05020102010507070707" pitchFamily="18" charset="2"/>
              <a:buAutoNum type="arabicPeriod"/>
            </a:pPr>
            <a:r>
              <a:rPr lang="en-US" altLang="en-US" sz="2600" dirty="0"/>
              <a:t>Social Control - efforts by society to regulate the behavior of its members</a:t>
            </a:r>
          </a:p>
          <a:p>
            <a:pPr lvl="3" indent="-403225">
              <a:buFont typeface="Wingdings 2" panose="05020102010507070707" pitchFamily="18" charset="2"/>
              <a:buAutoNum type="arabicPeriod"/>
            </a:pPr>
            <a:r>
              <a:rPr lang="en-US" altLang="en-US" sz="2600" dirty="0"/>
              <a:t>Social Order – all legal systems maintain and protect it</a:t>
            </a:r>
          </a:p>
          <a:p>
            <a:pPr lvl="3" indent="-403225">
              <a:buFont typeface="Wingdings 2" panose="05020102010507070707" pitchFamily="18" charset="2"/>
              <a:buAutoNum type="arabicPeriod"/>
            </a:pPr>
            <a:r>
              <a:rPr lang="en-US" altLang="en-US" sz="2600" dirty="0"/>
              <a:t>Social Change – the process by which ideas and practices are modified, either actively or passively through natural forces or deliberate social actions</a:t>
            </a:r>
          </a:p>
          <a:p>
            <a:pPr marL="914400" indent="-403225">
              <a:buFont typeface="Wingdings 3" panose="05040102010807070707" pitchFamily="18" charset="2"/>
              <a:buNone/>
            </a:pPr>
            <a:r>
              <a:rPr lang="en-US" altLang="en-US" dirty="0"/>
              <a:t>			</a:t>
            </a:r>
          </a:p>
        </p:txBody>
      </p:sp>
      <p:pic>
        <p:nvPicPr>
          <p:cNvPr id="52229" name="Picture 7" descr="crosswalk-peds.jpg">
            <a:extLst>
              <a:ext uri="{FF2B5EF4-FFF2-40B4-BE49-F238E27FC236}">
                <a16:creationId xmlns:a16="http://schemas.microsoft.com/office/drawing/2014/main" id="{5AFBDCEE-EBEB-4664-877F-9E2E48DCDEB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341640" y="4579961"/>
            <a:ext cx="28575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47754E6-D21B-4187-9CC0-D8A66DB535CC}"/>
              </a:ext>
            </a:extLst>
          </p:cNvPr>
          <p:cNvSpPr>
            <a:spLocks noGrp="1"/>
          </p:cNvSpPr>
          <p:nvPr>
            <p:ph type="title"/>
          </p:nvPr>
        </p:nvSpPr>
        <p:spPr/>
        <p:txBody>
          <a:bodyPr/>
          <a:lstStyle/>
          <a:p>
            <a:pPr fontAlgn="auto">
              <a:spcAft>
                <a:spcPts val="0"/>
              </a:spcAft>
              <a:defRPr/>
            </a:pPr>
            <a:r>
              <a:rPr lang="en-US" dirty="0"/>
              <a:t>Functions of Laws</a:t>
            </a:r>
          </a:p>
        </p:txBody>
      </p:sp>
      <p:sp>
        <p:nvSpPr>
          <p:cNvPr id="56322" name="Content Placeholder 1">
            <a:extLst>
              <a:ext uri="{FF2B5EF4-FFF2-40B4-BE49-F238E27FC236}">
                <a16:creationId xmlns:a16="http://schemas.microsoft.com/office/drawing/2014/main" id="{B8412DB1-DE61-4482-90A4-1A79A308DD50}"/>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b="1" dirty="0"/>
              <a:t>Defines Crime</a:t>
            </a:r>
          </a:p>
          <a:p>
            <a:pPr lvl="1"/>
            <a:r>
              <a:rPr lang="en-US" altLang="en-US" dirty="0"/>
              <a:t>any act that the government has declared to be an offense against the public good, declared by statute to be a crime, and which is prosecuted in a criminal proceeding</a:t>
            </a:r>
          </a:p>
        </p:txBody>
      </p:sp>
      <p:pic>
        <p:nvPicPr>
          <p:cNvPr id="56325" name="Picture 7" descr="policeline-gun.jpg">
            <a:extLst>
              <a:ext uri="{FF2B5EF4-FFF2-40B4-BE49-F238E27FC236}">
                <a16:creationId xmlns:a16="http://schemas.microsoft.com/office/drawing/2014/main" id="{DCBA63EF-6779-4D93-B346-65721A80B79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0" y="4572000"/>
            <a:ext cx="44958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55F124E-2396-4A6B-9B58-8565835BD65F}"/>
              </a:ext>
            </a:extLst>
          </p:cNvPr>
          <p:cNvSpPr>
            <a:spLocks noGrp="1"/>
          </p:cNvSpPr>
          <p:nvPr>
            <p:ph type="title"/>
          </p:nvPr>
        </p:nvSpPr>
        <p:spPr/>
        <p:txBody>
          <a:bodyPr/>
          <a:lstStyle/>
          <a:p>
            <a:pPr fontAlgn="auto">
              <a:spcAft>
                <a:spcPts val="0"/>
              </a:spcAft>
              <a:defRPr/>
            </a:pPr>
            <a:r>
              <a:rPr lang="en-US" dirty="0"/>
              <a:t>Functions of Laws</a:t>
            </a:r>
          </a:p>
        </p:txBody>
      </p:sp>
      <p:sp>
        <p:nvSpPr>
          <p:cNvPr id="58370" name="Content Placeholder 1">
            <a:extLst>
              <a:ext uri="{FF2B5EF4-FFF2-40B4-BE49-F238E27FC236}">
                <a16:creationId xmlns:a16="http://schemas.microsoft.com/office/drawing/2014/main" id="{EC2DC3A0-0AEC-491A-8E75-FFBCAEB7B8B9}"/>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b="1" dirty="0"/>
              <a:t>Defines Criminal Acts</a:t>
            </a:r>
            <a:endParaRPr lang="en-US" altLang="en-US" dirty="0"/>
          </a:p>
          <a:p>
            <a:pPr marL="906463" lvl="1" indent="-514350">
              <a:buClr>
                <a:srgbClr val="4E7CBE"/>
              </a:buClr>
              <a:buFont typeface="+mj-lt"/>
              <a:buAutoNum type="arabicPeriod"/>
            </a:pPr>
            <a:r>
              <a:rPr lang="en-US" altLang="en-US" i="1" dirty="0"/>
              <a:t>	mala in se - </a:t>
            </a:r>
            <a:r>
              <a:rPr lang="en-US" altLang="en-US" dirty="0"/>
              <a:t>acts that are crimes because they are inherently evil.</a:t>
            </a:r>
          </a:p>
          <a:p>
            <a:pPr marL="906463" lvl="1" indent="-514350">
              <a:buClr>
                <a:srgbClr val="4E7CBE"/>
              </a:buClr>
              <a:buFont typeface="+mj-lt"/>
              <a:buAutoNum type="arabicPeriod"/>
            </a:pPr>
            <a:r>
              <a:rPr lang="en-US" altLang="en-US" i="1" dirty="0"/>
              <a:t>	mala </a:t>
            </a:r>
            <a:r>
              <a:rPr lang="en-US" altLang="en-US" i="1" dirty="0" err="1"/>
              <a:t>prohibita</a:t>
            </a:r>
            <a:r>
              <a:rPr lang="en-US" altLang="en-US" i="1" dirty="0"/>
              <a:t>- </a:t>
            </a:r>
            <a:r>
              <a:rPr lang="en-US" altLang="en-US" dirty="0"/>
              <a:t>acts that are prohibited because they are defined as crimes by law, not 	because the act is harmful or inherently evil.</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BF7EC3-7605-4295-863E-E5A0B733BF6C}"/>
              </a:ext>
            </a:extLst>
          </p:cNvPr>
          <p:cNvSpPr>
            <a:spLocks noGrp="1"/>
          </p:cNvSpPr>
          <p:nvPr>
            <p:ph type="title"/>
          </p:nvPr>
        </p:nvSpPr>
        <p:spPr/>
        <p:txBody>
          <a:bodyPr/>
          <a:lstStyle/>
          <a:p>
            <a:pPr fontAlgn="auto">
              <a:spcAft>
                <a:spcPts val="0"/>
              </a:spcAft>
              <a:defRPr/>
            </a:pPr>
            <a:r>
              <a:rPr lang="en-US" dirty="0"/>
              <a:t>Functions of Laws</a:t>
            </a:r>
          </a:p>
        </p:txBody>
      </p:sp>
      <p:sp>
        <p:nvSpPr>
          <p:cNvPr id="60418" name="Content Placeholder 1">
            <a:extLst>
              <a:ext uri="{FF2B5EF4-FFF2-40B4-BE49-F238E27FC236}">
                <a16:creationId xmlns:a16="http://schemas.microsoft.com/office/drawing/2014/main" id="{09CB4386-D60D-4F9E-9EAB-2B9D1412358D}"/>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b="1" dirty="0"/>
              <a:t>Elements of a crime</a:t>
            </a:r>
            <a:endParaRPr lang="en-US" altLang="en-US" dirty="0"/>
          </a:p>
          <a:p>
            <a:pPr lvl="1"/>
            <a:r>
              <a:rPr lang="en-US" altLang="en-US" i="1" dirty="0"/>
              <a:t>Actus </a:t>
            </a:r>
            <a:r>
              <a:rPr lang="en-US" altLang="en-US" i="1" dirty="0" err="1"/>
              <a:t>reus</a:t>
            </a:r>
            <a:r>
              <a:rPr lang="en-US" altLang="en-US" i="1" dirty="0"/>
              <a:t> – </a:t>
            </a:r>
            <a:r>
              <a:rPr lang="en-US" altLang="en-US" dirty="0"/>
              <a:t>the actions of the person committing a crime as defined by law</a:t>
            </a:r>
            <a:endParaRPr lang="en-US" altLang="en-US" i="1" dirty="0"/>
          </a:p>
          <a:p>
            <a:pPr lvl="1"/>
            <a:r>
              <a:rPr lang="en-US" altLang="en-US" i="1" dirty="0" err="1"/>
              <a:t>Mens</a:t>
            </a:r>
            <a:r>
              <a:rPr lang="en-US" altLang="en-US" i="1" dirty="0"/>
              <a:t> rea – </a:t>
            </a:r>
            <a:r>
              <a:rPr lang="en-US" altLang="en-US" dirty="0"/>
              <a:t>the state of mind and intent of the person committing the </a:t>
            </a:r>
            <a:r>
              <a:rPr lang="en-US" altLang="en-US" i="1" dirty="0"/>
              <a:t>actus </a:t>
            </a:r>
            <a:r>
              <a:rPr lang="en-US" altLang="en-US" i="1" dirty="0" err="1"/>
              <a:t>reus</a:t>
            </a:r>
            <a:endParaRPr lang="en-US" altLang="en-US" i="1" dirty="0"/>
          </a:p>
          <a:p>
            <a:pPr lvl="1"/>
            <a:r>
              <a:rPr lang="en-US" altLang="en-US" dirty="0"/>
              <a:t>Concurrence – the completeness of the crime – bringing together the </a:t>
            </a:r>
            <a:r>
              <a:rPr lang="en-US" altLang="en-US" i="1" dirty="0"/>
              <a:t>actus </a:t>
            </a:r>
            <a:r>
              <a:rPr lang="en-US" altLang="en-US" i="1" dirty="0" err="1"/>
              <a:t>reus</a:t>
            </a:r>
            <a:r>
              <a:rPr lang="en-US" altLang="en-US" i="1" dirty="0"/>
              <a:t> </a:t>
            </a:r>
            <a:r>
              <a:rPr lang="en-US" altLang="en-US" dirty="0"/>
              <a:t>and </a:t>
            </a:r>
            <a:r>
              <a:rPr lang="en-US" altLang="en-US" i="1" dirty="0" err="1"/>
              <a:t>mens</a:t>
            </a:r>
            <a:r>
              <a:rPr lang="en-US" altLang="en-US" i="1" dirty="0"/>
              <a:t> rea</a:t>
            </a:r>
            <a:r>
              <a:rPr lang="en-US" altLang="en-US" dirty="0"/>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4B08F16-B255-4C2E-9F1F-B1E62F475B38}"/>
              </a:ext>
            </a:extLst>
          </p:cNvPr>
          <p:cNvSpPr>
            <a:spLocks noGrp="1"/>
          </p:cNvSpPr>
          <p:nvPr>
            <p:ph type="title"/>
          </p:nvPr>
        </p:nvSpPr>
        <p:spPr/>
        <p:txBody>
          <a:bodyPr/>
          <a:lstStyle/>
          <a:p>
            <a:pPr fontAlgn="auto">
              <a:spcAft>
                <a:spcPts val="0"/>
              </a:spcAft>
              <a:defRPr/>
            </a:pPr>
            <a:r>
              <a:rPr lang="en-US" dirty="0"/>
              <a:t>RESOURCES</a:t>
            </a:r>
          </a:p>
        </p:txBody>
      </p:sp>
      <p:sp>
        <p:nvSpPr>
          <p:cNvPr id="35842" name="Content Placeholder 1">
            <a:extLst>
              <a:ext uri="{FF2B5EF4-FFF2-40B4-BE49-F238E27FC236}">
                <a16:creationId xmlns:a16="http://schemas.microsoft.com/office/drawing/2014/main" id="{6D322F71-CBF7-4173-899D-3FFEC56F4CD3}"/>
              </a:ext>
            </a:extLst>
          </p:cNvPr>
          <p:cNvSpPr>
            <a:spLocks noGrp="1"/>
          </p:cNvSpPr>
          <p:nvPr>
            <p:ph sz="half" idx="1"/>
          </p:nvPr>
        </p:nvSpPr>
        <p:spPr>
          <a:solidFill>
            <a:schemeClr val="bg1"/>
          </a:solidFill>
        </p:spPr>
        <p:txBody>
          <a:bodyPr/>
          <a:lstStyle/>
          <a:p>
            <a:pPr lvl="1" fontAlgn="auto">
              <a:spcAft>
                <a:spcPts val="0"/>
              </a:spcAft>
              <a:defRPr/>
            </a:pPr>
            <a:r>
              <a:rPr lang="en-US" dirty="0"/>
              <a:t>The Courts and Criminal Procedure, Instructional Materials Service, Trade and Industry Education</a:t>
            </a:r>
          </a:p>
          <a:p>
            <a:pPr lvl="1" fontAlgn="auto">
              <a:spcAft>
                <a:spcPts val="0"/>
              </a:spcAft>
              <a:defRPr/>
            </a:pPr>
            <a:r>
              <a:rPr lang="en-US" dirty="0"/>
              <a:t>0131189794 </a:t>
            </a:r>
            <a:r>
              <a:rPr lang="en-US" i="1" dirty="0"/>
              <a:t>Criminal Courts: Structure, Process, &amp; Issues </a:t>
            </a:r>
            <a:r>
              <a:rPr lang="en-US" dirty="0"/>
              <a:t>(2nd Edition), Dean John Champion, Richard D. Hartley, &amp; Gary A. </a:t>
            </a:r>
            <a:r>
              <a:rPr lang="en-US" dirty="0" err="1"/>
              <a:t>Rabe</a:t>
            </a:r>
            <a:endParaRPr lang="en-US" dirty="0"/>
          </a:p>
          <a:p>
            <a:pPr lvl="1" fontAlgn="auto">
              <a:spcAft>
                <a:spcPts val="0"/>
              </a:spcAft>
              <a:defRPr/>
            </a:pPr>
            <a:r>
              <a:rPr lang="en-US" dirty="0"/>
              <a:t>Do an Internet search for dad charged with murdering reluctant bride. </a:t>
            </a:r>
          </a:p>
          <a:p>
            <a:pPr lvl="1" fontAlgn="auto">
              <a:spcAft>
                <a:spcPts val="0"/>
              </a:spcAft>
              <a:defRPr/>
            </a:pPr>
            <a:endParaRPr lang="en-US" dirty="0"/>
          </a:p>
          <a:p>
            <a:pPr marL="735013" indent="-625475" fontAlgn="auto">
              <a:spcAft>
                <a:spcPts val="0"/>
              </a:spcAft>
              <a:buFont typeface="Arial" panose="020B0604020202020204" pitchFamily="34" charset="0"/>
              <a:buNone/>
              <a:defRPr/>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1DBD49F-D600-40EB-B2BA-E8CE17FCC59C}"/>
              </a:ext>
            </a:extLst>
          </p:cNvPr>
          <p:cNvSpPr>
            <a:spLocks noGrp="1"/>
          </p:cNvSpPr>
          <p:nvPr>
            <p:ph type="title"/>
          </p:nvPr>
        </p:nvSpPr>
        <p:spPr/>
        <p:txBody>
          <a:bodyPr/>
          <a:lstStyle/>
          <a:p>
            <a:pPr fontAlgn="auto">
              <a:spcAft>
                <a:spcPts val="0"/>
              </a:spcAft>
              <a:defRPr/>
            </a:pPr>
            <a:r>
              <a:rPr lang="en-US" dirty="0"/>
              <a:t>Jurisprudence</a:t>
            </a:r>
          </a:p>
        </p:txBody>
      </p:sp>
      <p:sp>
        <p:nvSpPr>
          <p:cNvPr id="17410" name="Content Placeholder 1">
            <a:extLst>
              <a:ext uri="{FF2B5EF4-FFF2-40B4-BE49-F238E27FC236}">
                <a16:creationId xmlns:a16="http://schemas.microsoft.com/office/drawing/2014/main" id="{24F5E630-70A5-47AF-8B54-9DCD836F2765}"/>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The philosophy of law</a:t>
            </a:r>
          </a:p>
          <a:p>
            <a:pPr lvl="1"/>
            <a:r>
              <a:rPr lang="en-US" altLang="en-US" dirty="0"/>
              <a:t>The science and study of the law</a:t>
            </a:r>
          </a:p>
        </p:txBody>
      </p:sp>
      <p:pic>
        <p:nvPicPr>
          <p:cNvPr id="17413" name="Picture 7" descr="lawbooks.jpg">
            <a:extLst>
              <a:ext uri="{FF2B5EF4-FFF2-40B4-BE49-F238E27FC236}">
                <a16:creationId xmlns:a16="http://schemas.microsoft.com/office/drawing/2014/main" id="{324A3E99-63E2-4004-8448-90382716A44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336809" y="1420420"/>
            <a:ext cx="3352800" cy="325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6D8B3CD9-2287-41ED-B937-5D2BEF4FC565}"/>
              </a:ext>
            </a:extLst>
          </p:cNvPr>
          <p:cNvSpPr>
            <a:spLocks noGrp="1" noChangeArrowheads="1"/>
          </p:cNvSpPr>
          <p:nvPr>
            <p:ph type="title"/>
          </p:nvPr>
        </p:nvSpPr>
        <p:spPr/>
        <p:txBody>
          <a:bodyPr/>
          <a:lstStyle/>
          <a:p>
            <a:pPr fontAlgn="auto">
              <a:spcAft>
                <a:spcPts val="0"/>
              </a:spcAft>
              <a:defRPr/>
            </a:pPr>
            <a:r>
              <a:rPr lang="en-US" dirty="0"/>
              <a:t>Law</a:t>
            </a:r>
          </a:p>
        </p:txBody>
      </p:sp>
      <p:sp>
        <p:nvSpPr>
          <p:cNvPr id="19458" name="Rectangle 3" descr="Rectangle: Click to edit Master text styles&#10;Second level&#10;Third level&#10;Fourth level&#10;Fifth level">
            <a:extLst>
              <a:ext uri="{FF2B5EF4-FFF2-40B4-BE49-F238E27FC236}">
                <a16:creationId xmlns:a16="http://schemas.microsoft.com/office/drawing/2014/main" id="{833345AE-354A-4F8D-9697-A72113F81278}"/>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A body of rules of conduct</a:t>
            </a:r>
          </a:p>
          <a:p>
            <a:pPr lvl="1"/>
            <a:r>
              <a:rPr lang="en-US" altLang="en-US" dirty="0"/>
              <a:t>Prescribed by a legitimate authority</a:t>
            </a:r>
          </a:p>
          <a:p>
            <a:pPr lvl="1"/>
            <a:r>
              <a:rPr lang="en-US" altLang="en-US" dirty="0"/>
              <a:t>Form of a statute</a:t>
            </a:r>
          </a:p>
          <a:p>
            <a:pPr lvl="1"/>
            <a:r>
              <a:rPr lang="en-US" altLang="en-US" dirty="0"/>
              <a:t>Mandates certain forms of behaviors</a:t>
            </a:r>
            <a:endParaRPr lang="en-US" altLang="en-US" b="1" dirty="0"/>
          </a:p>
          <a:p>
            <a:endParaRPr lang="en-US" altLang="en-US" dirty="0"/>
          </a:p>
        </p:txBody>
      </p:sp>
      <p:pic>
        <p:nvPicPr>
          <p:cNvPr id="19461" name="Picture 7" descr="law-bookint.jpg">
            <a:extLst>
              <a:ext uri="{FF2B5EF4-FFF2-40B4-BE49-F238E27FC236}">
                <a16:creationId xmlns:a16="http://schemas.microsoft.com/office/drawing/2014/main" id="{B6B6E774-A806-46C4-82B8-FBA8E025436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737143" y="1755579"/>
            <a:ext cx="22860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B2A46F6E-7C3C-47D1-862F-C13B74E7BEC9}"/>
              </a:ext>
            </a:extLst>
          </p:cNvPr>
          <p:cNvSpPr>
            <a:spLocks noGrp="1" noChangeArrowheads="1"/>
          </p:cNvSpPr>
          <p:nvPr>
            <p:ph type="title"/>
          </p:nvPr>
        </p:nvSpPr>
        <p:spPr/>
        <p:txBody>
          <a:bodyPr/>
          <a:lstStyle/>
          <a:p>
            <a:pPr fontAlgn="auto">
              <a:spcAft>
                <a:spcPts val="0"/>
              </a:spcAft>
              <a:defRPr/>
            </a:pPr>
            <a:r>
              <a:rPr lang="en-US" dirty="0"/>
              <a:t>Law</a:t>
            </a:r>
          </a:p>
        </p:txBody>
      </p:sp>
      <p:sp>
        <p:nvSpPr>
          <p:cNvPr id="21506" name="Rectangle 3" descr="Rectangle: Click to edit Master text styles&#10;Second level&#10;Third level&#10;Fourth level&#10;Fifth level">
            <a:extLst>
              <a:ext uri="{FF2B5EF4-FFF2-40B4-BE49-F238E27FC236}">
                <a16:creationId xmlns:a16="http://schemas.microsoft.com/office/drawing/2014/main" id="{7EC0C1B3-77EB-496F-956F-8639E2C991F0}"/>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What do laws do?</a:t>
            </a:r>
          </a:p>
          <a:p>
            <a:pPr lvl="1"/>
            <a:r>
              <a:rPr lang="en-US" altLang="en-US" dirty="0"/>
              <a:t>Maintain order in society</a:t>
            </a:r>
          </a:p>
          <a:p>
            <a:pPr lvl="1"/>
            <a:r>
              <a:rPr lang="en-US" altLang="en-US" dirty="0"/>
              <a:t>Regulate human interaction</a:t>
            </a:r>
          </a:p>
          <a:p>
            <a:pPr lvl="1"/>
            <a:r>
              <a:rPr lang="en-US" altLang="en-US" dirty="0"/>
              <a:t>Enforce moral beliefs</a:t>
            </a:r>
          </a:p>
          <a:p>
            <a:pPr lvl="1"/>
            <a:r>
              <a:rPr lang="en-US" altLang="en-US" dirty="0"/>
              <a:t>Define the economic environment</a:t>
            </a:r>
          </a:p>
          <a:p>
            <a:endParaRPr lang="en-US" altLang="en-US" dirty="0"/>
          </a:p>
        </p:txBody>
      </p:sp>
      <p:pic>
        <p:nvPicPr>
          <p:cNvPr id="21509" name="Picture 7" descr="sign-dontwalk.jpg">
            <a:extLst>
              <a:ext uri="{FF2B5EF4-FFF2-40B4-BE49-F238E27FC236}">
                <a16:creationId xmlns:a16="http://schemas.microsoft.com/office/drawing/2014/main" id="{5E3F26F1-AF6D-4773-8F6B-3DC3FAF282F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001000" y="2057400"/>
            <a:ext cx="24638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8AFC31E7-49C6-4AA9-B544-D9927B89D77C}"/>
              </a:ext>
            </a:extLst>
          </p:cNvPr>
          <p:cNvSpPr>
            <a:spLocks noGrp="1" noChangeArrowheads="1"/>
          </p:cNvSpPr>
          <p:nvPr>
            <p:ph type="title"/>
          </p:nvPr>
        </p:nvSpPr>
        <p:spPr/>
        <p:txBody>
          <a:bodyPr/>
          <a:lstStyle/>
          <a:p>
            <a:pPr fontAlgn="auto">
              <a:spcAft>
                <a:spcPts val="0"/>
              </a:spcAft>
              <a:defRPr/>
            </a:pPr>
            <a:r>
              <a:rPr lang="en-US" dirty="0"/>
              <a:t>Law</a:t>
            </a:r>
          </a:p>
        </p:txBody>
      </p:sp>
      <p:sp>
        <p:nvSpPr>
          <p:cNvPr id="23554" name="Rectangle 3" descr="Rectangle: Click to edit Master text styles&#10;Second level&#10;Third level&#10;Fourth level&#10;Fifth level">
            <a:extLst>
              <a:ext uri="{FF2B5EF4-FFF2-40B4-BE49-F238E27FC236}">
                <a16:creationId xmlns:a16="http://schemas.microsoft.com/office/drawing/2014/main" id="{7E839380-5700-46C0-8315-B1D675832EB8}"/>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What do laws do?</a:t>
            </a:r>
          </a:p>
          <a:p>
            <a:pPr lvl="1"/>
            <a:r>
              <a:rPr lang="en-US" altLang="en-US" dirty="0"/>
              <a:t>Enhance predictability</a:t>
            </a:r>
          </a:p>
          <a:p>
            <a:pPr lvl="1"/>
            <a:r>
              <a:rPr lang="en-US" altLang="en-US" dirty="0"/>
              <a:t>Support the powerful</a:t>
            </a:r>
          </a:p>
          <a:p>
            <a:pPr lvl="1"/>
            <a:r>
              <a:rPr lang="en-US" altLang="en-US" dirty="0"/>
              <a:t>Promote orderly social change</a:t>
            </a:r>
          </a:p>
          <a:p>
            <a:pPr lvl="1"/>
            <a:r>
              <a:rPr lang="en-US" altLang="en-US" dirty="0"/>
              <a:t>Sustain individual rights</a:t>
            </a:r>
          </a:p>
          <a:p>
            <a:endParaRPr lang="en-US" altLang="en-US" dirty="0"/>
          </a:p>
        </p:txBody>
      </p:sp>
      <p:pic>
        <p:nvPicPr>
          <p:cNvPr id="23557" name="Picture 7" descr="congressionalbill-happy.jpg">
            <a:extLst>
              <a:ext uri="{FF2B5EF4-FFF2-40B4-BE49-F238E27FC236}">
                <a16:creationId xmlns:a16="http://schemas.microsoft.com/office/drawing/2014/main" id="{207DFDCF-1324-49CD-AD77-4D766BF27EE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140054" y="1283509"/>
            <a:ext cx="3048000" cy="281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8A5E7F1E-41B4-4E42-B70D-351A9B4EE4DF}"/>
              </a:ext>
            </a:extLst>
          </p:cNvPr>
          <p:cNvSpPr>
            <a:spLocks noGrp="1" noChangeArrowheads="1"/>
          </p:cNvSpPr>
          <p:nvPr>
            <p:ph type="title"/>
          </p:nvPr>
        </p:nvSpPr>
        <p:spPr/>
        <p:txBody>
          <a:bodyPr/>
          <a:lstStyle/>
          <a:p>
            <a:pPr fontAlgn="auto">
              <a:spcAft>
                <a:spcPts val="0"/>
              </a:spcAft>
              <a:defRPr/>
            </a:pPr>
            <a:r>
              <a:rPr lang="en-US" dirty="0"/>
              <a:t>Law</a:t>
            </a:r>
          </a:p>
        </p:txBody>
      </p:sp>
      <p:sp>
        <p:nvSpPr>
          <p:cNvPr id="25602" name="Rectangle 3" descr="Rectangle: Click to edit Master text styles&#10;Second level&#10;Third level&#10;Fourth level&#10;Fifth level">
            <a:extLst>
              <a:ext uri="{FF2B5EF4-FFF2-40B4-BE49-F238E27FC236}">
                <a16:creationId xmlns:a16="http://schemas.microsoft.com/office/drawing/2014/main" id="{C8041902-58AE-4C0C-B434-94C9C974F8A0}"/>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What do laws do?</a:t>
            </a:r>
          </a:p>
          <a:p>
            <a:pPr lvl="1"/>
            <a:r>
              <a:rPr lang="en-US" altLang="en-US" dirty="0"/>
              <a:t>Redress wrongs</a:t>
            </a:r>
          </a:p>
          <a:p>
            <a:pPr lvl="1"/>
            <a:r>
              <a:rPr lang="en-US" altLang="en-US" dirty="0"/>
              <a:t>Identify wrongdoers</a:t>
            </a:r>
          </a:p>
          <a:p>
            <a:pPr lvl="1"/>
            <a:r>
              <a:rPr lang="en-US" altLang="en-US" dirty="0"/>
              <a:t>Mandate punishment and retribution</a:t>
            </a:r>
          </a:p>
          <a:p>
            <a:endParaRPr lang="en-US" altLang="en-US" dirty="0"/>
          </a:p>
        </p:txBody>
      </p:sp>
      <p:pic>
        <p:nvPicPr>
          <p:cNvPr id="25605" name="Picture 7" descr="oath.jpg">
            <a:extLst>
              <a:ext uri="{FF2B5EF4-FFF2-40B4-BE49-F238E27FC236}">
                <a16:creationId xmlns:a16="http://schemas.microsoft.com/office/drawing/2014/main" id="{49F9E43D-4635-456B-A123-9CF09E399FA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2057400"/>
            <a:ext cx="34290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BF65CBA-866E-402C-A685-FB0F41B9EA39}"/>
              </a:ext>
            </a:extLst>
          </p:cNvPr>
          <p:cNvSpPr>
            <a:spLocks noGrp="1"/>
          </p:cNvSpPr>
          <p:nvPr>
            <p:ph type="title"/>
          </p:nvPr>
        </p:nvSpPr>
        <p:spPr/>
        <p:txBody>
          <a:bodyPr/>
          <a:lstStyle/>
          <a:p>
            <a:pPr fontAlgn="auto">
              <a:spcAft>
                <a:spcPts val="0"/>
              </a:spcAft>
              <a:defRPr/>
            </a:pPr>
            <a:r>
              <a:rPr lang="en-US" dirty="0"/>
              <a:t>Rule of Law</a:t>
            </a:r>
          </a:p>
        </p:txBody>
      </p:sp>
      <p:sp>
        <p:nvSpPr>
          <p:cNvPr id="27650" name="Content Placeholder 1">
            <a:extLst>
              <a:ext uri="{FF2B5EF4-FFF2-40B4-BE49-F238E27FC236}">
                <a16:creationId xmlns:a16="http://schemas.microsoft.com/office/drawing/2014/main" id="{D44FDC56-CD3D-4708-B6B7-1D4EB921EFF3}"/>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i="1" dirty="0"/>
              <a:t>Supremacy of law</a:t>
            </a:r>
          </a:p>
          <a:p>
            <a:pPr lvl="1"/>
            <a:r>
              <a:rPr lang="en-US" altLang="en-US" dirty="0"/>
              <a:t>Standards of behavior are established by laws and not by dictators or religious leaders</a:t>
            </a:r>
          </a:p>
          <a:p>
            <a:pPr lvl="1"/>
            <a:r>
              <a:rPr lang="en-US" altLang="en-US" dirty="0"/>
              <a:t>No person is above the law</a:t>
            </a:r>
          </a:p>
          <a:p>
            <a:pPr lvl="1"/>
            <a:r>
              <a:rPr lang="en-US" altLang="en-US" dirty="0"/>
              <a:t>Everyone is subject to the law</a:t>
            </a:r>
          </a:p>
          <a:p>
            <a:pPr lvl="1"/>
            <a:r>
              <a:rPr lang="en-US" altLang="en-US" dirty="0"/>
              <a:t>Everyone can be held accountable in court for their actions</a:t>
            </a:r>
          </a:p>
        </p:txBody>
      </p:sp>
      <p:pic>
        <p:nvPicPr>
          <p:cNvPr id="27653" name="Picture 7" descr="law-books-stack.jpg">
            <a:extLst>
              <a:ext uri="{FF2B5EF4-FFF2-40B4-BE49-F238E27FC236}">
                <a16:creationId xmlns:a16="http://schemas.microsoft.com/office/drawing/2014/main" id="{1B14A7FA-6D19-4327-B362-C56D907CE21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267433" y="1866331"/>
            <a:ext cx="3657600" cy="227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AEE3CBB-E8CB-4AA7-AF7C-3DF800113677}"/>
              </a:ext>
            </a:extLst>
          </p:cNvPr>
          <p:cNvSpPr>
            <a:spLocks noGrp="1"/>
          </p:cNvSpPr>
          <p:nvPr>
            <p:ph type="title"/>
          </p:nvPr>
        </p:nvSpPr>
        <p:spPr/>
        <p:txBody>
          <a:bodyPr/>
          <a:lstStyle/>
          <a:p>
            <a:pPr fontAlgn="auto">
              <a:spcAft>
                <a:spcPts val="0"/>
              </a:spcAft>
              <a:defRPr/>
            </a:pPr>
            <a:r>
              <a:rPr lang="en-US" dirty="0"/>
              <a:t>Limitations of the Law</a:t>
            </a:r>
          </a:p>
        </p:txBody>
      </p:sp>
      <p:sp>
        <p:nvSpPr>
          <p:cNvPr id="29698" name="Content Placeholder 1">
            <a:extLst>
              <a:ext uri="{FF2B5EF4-FFF2-40B4-BE49-F238E27FC236}">
                <a16:creationId xmlns:a16="http://schemas.microsoft.com/office/drawing/2014/main" id="{B795F303-3AA6-4015-AF20-C6CE4B66D1D5}"/>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b="1" dirty="0"/>
              <a:t>Legality:  </a:t>
            </a:r>
            <a:r>
              <a:rPr lang="en-US" altLang="en-US" dirty="0"/>
              <a:t>laws defining crimes and penalties must be made public before being enforced</a:t>
            </a:r>
            <a:endParaRPr lang="en-US" altLang="en-US" b="1" dirty="0"/>
          </a:p>
          <a:p>
            <a:pPr lvl="2"/>
            <a:r>
              <a:rPr lang="en-US" altLang="en-US" dirty="0"/>
              <a:t>Made public by publishing laws</a:t>
            </a:r>
          </a:p>
          <a:p>
            <a:pPr lvl="2"/>
            <a:r>
              <a:rPr lang="en-US" altLang="en-US" dirty="0"/>
              <a:t>Puts the members of society on notice</a:t>
            </a:r>
          </a:p>
          <a:p>
            <a:pPr>
              <a:buFont typeface="Wingdings 3" panose="05040102010807070707" pitchFamily="18" charset="2"/>
              <a:buNone/>
            </a:pPr>
            <a:endParaRPr lang="en-US" altLang="en-US" b="1" dirty="0"/>
          </a:p>
        </p:txBody>
      </p:sp>
      <p:pic>
        <p:nvPicPr>
          <p:cNvPr id="29701" name="Picture 7" descr="criminalcode.jpg">
            <a:extLst>
              <a:ext uri="{FF2B5EF4-FFF2-40B4-BE49-F238E27FC236}">
                <a16:creationId xmlns:a16="http://schemas.microsoft.com/office/drawing/2014/main" id="{CA9ABDC1-4212-46C2-A58E-A4CFBCA29C1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398790" y="3957638"/>
            <a:ext cx="2743200" cy="219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1B5C7F-2497-4FAB-9E2E-E6A7EB669C3E}">
  <ds:schemaRefs>
    <ds:schemaRef ds:uri="http://www.w3.org/XML/1998/namespace"/>
    <ds:schemaRef ds:uri="http://schemas.microsoft.com/office/2006/metadata/properties"/>
    <ds:schemaRef ds:uri="http://purl.org/dc/dcmitype/"/>
    <ds:schemaRef ds:uri="http://schemas.microsoft.com/sharepoint/v3"/>
    <ds:schemaRef ds:uri="http://schemas.microsoft.com/office/2006/documentManagement/types"/>
    <ds:schemaRef ds:uri="http://schemas.openxmlformats.org/package/2006/metadata/core-properties"/>
    <ds:schemaRef ds:uri="http://schemas.microsoft.com/office/infopath/2007/PartnerControls"/>
    <ds:schemaRef ds:uri="http://purl.org/dc/elements/1.1/"/>
    <ds:schemaRef ds:uri="05d88611-e516-4d1a-b12e-39107e78b3d0"/>
    <ds:schemaRef ds:uri="56ea17bb-c96d-4826-b465-01eec0dd23dd"/>
    <ds:schemaRef ds:uri="http://purl.org/dc/te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52</TotalTime>
  <Words>905</Words>
  <Application>Microsoft Office PowerPoint</Application>
  <PresentationFormat>Widescreen</PresentationFormat>
  <Paragraphs>125</Paragraphs>
  <Slides>22</Slides>
  <Notes>20</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22</vt:i4>
      </vt:variant>
    </vt:vector>
  </HeadingPairs>
  <TitlesOfParts>
    <vt:vector size="34" baseType="lpstr">
      <vt:lpstr>Calibri</vt:lpstr>
      <vt:lpstr>Arial</vt:lpstr>
      <vt:lpstr>Open Sans</vt:lpstr>
      <vt:lpstr>Open Sans SemiBold</vt:lpstr>
      <vt:lpstr>Times New Roman</vt:lpstr>
      <vt:lpstr>.AppleSystemUIFont</vt:lpstr>
      <vt:lpstr>Wingdings 3</vt:lpstr>
      <vt:lpstr>Wingdings 2</vt:lpstr>
      <vt:lpstr>Tahoma</vt:lpstr>
      <vt:lpstr>2_Office Theme</vt:lpstr>
      <vt:lpstr>3_Office Theme</vt:lpstr>
      <vt:lpstr>4_Office Theme</vt:lpstr>
      <vt:lpstr>PowerPoint Presentation</vt:lpstr>
      <vt:lpstr>PowerPoint Presentation</vt:lpstr>
      <vt:lpstr>Jurisprudence</vt:lpstr>
      <vt:lpstr>Law</vt:lpstr>
      <vt:lpstr>Law</vt:lpstr>
      <vt:lpstr>Law</vt:lpstr>
      <vt:lpstr>Law</vt:lpstr>
      <vt:lpstr>Rule of Law</vt:lpstr>
      <vt:lpstr>Limitations of the Law</vt:lpstr>
      <vt:lpstr>Limitations of the Law</vt:lpstr>
      <vt:lpstr>Limitations of the Law</vt:lpstr>
      <vt:lpstr>Limitations of the Law</vt:lpstr>
      <vt:lpstr>Limitations of the Law</vt:lpstr>
      <vt:lpstr>Limitations of the Law</vt:lpstr>
      <vt:lpstr>Limitations of the Law</vt:lpstr>
      <vt:lpstr>Purpose of Laws</vt:lpstr>
      <vt:lpstr>Purpose of Laws</vt:lpstr>
      <vt:lpstr>Purpose of Laws</vt:lpstr>
      <vt:lpstr>Functions of Laws</vt:lpstr>
      <vt:lpstr>Functions of Laws</vt:lpstr>
      <vt:lpstr>Functions of Laws</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13</cp:revision>
  <cp:lastPrinted>2017-07-07T16:17:37Z</cp:lastPrinted>
  <dcterms:created xsi:type="dcterms:W3CDTF">2017-07-11T23:58:30Z</dcterms:created>
  <dcterms:modified xsi:type="dcterms:W3CDTF">2017-07-20T22:54:55Z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