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3" r:id="rId8"/>
    <p:sldId id="324" r:id="rId9"/>
    <p:sldId id="325" r:id="rId10"/>
    <p:sldId id="326" r:id="rId11"/>
    <p:sldId id="331" r:id="rId12"/>
    <p:sldId id="327" r:id="rId13"/>
    <p:sldId id="328" r:id="rId14"/>
    <p:sldId id="332" r:id="rId15"/>
    <p:sldId id="333" r:id="rId16"/>
    <p:sldId id="329" r:id="rId17"/>
    <p:sldId id="330" r:id="rId18"/>
    <p:sldId id="334" r:id="rId19"/>
    <p:sldId id="33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w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www.fcc.gov/encyclopedia/fm-query-broadcast-station-search"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3.xml"/><Relationship Id="rId5" Type="http://schemas.openxmlformats.org/officeDocument/2006/relationships/image" Target="../media/image13.wmf"/><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Audio Video Production</a:t>
            </a:r>
          </a:p>
          <a:p>
            <a:pPr lvl="1"/>
            <a:r>
              <a:rPr lang="en-US" dirty="0"/>
              <a:t>Radio Shows Then &amp; Now</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Everybody wants to be a DJ</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DJ (on air talent) is the voice of the radio station</a:t>
            </a:r>
          </a:p>
          <a:p>
            <a:pPr lvl="1"/>
            <a:r>
              <a:rPr lang="en-US" dirty="0"/>
              <a:t>Other jobs at a station include:</a:t>
            </a:r>
          </a:p>
          <a:p>
            <a:pPr lvl="2"/>
            <a:r>
              <a:rPr lang="en-US" dirty="0"/>
              <a:t>Station Manager</a:t>
            </a:r>
          </a:p>
          <a:p>
            <a:pPr lvl="2"/>
            <a:r>
              <a:rPr lang="en-US" dirty="0"/>
              <a:t>Program Manager</a:t>
            </a:r>
          </a:p>
          <a:p>
            <a:pPr lvl="3"/>
            <a:r>
              <a:rPr lang="en-US" dirty="0"/>
              <a:t>Hot Clocks, programming selections</a:t>
            </a:r>
          </a:p>
          <a:p>
            <a:pPr lvl="2"/>
            <a:r>
              <a:rPr lang="en-US" dirty="0"/>
              <a:t>Producer</a:t>
            </a:r>
          </a:p>
          <a:p>
            <a:pPr lvl="3"/>
            <a:r>
              <a:rPr lang="en-US" dirty="0"/>
              <a:t>Legal IDs, Station IDs, Drop-ins, PSAs</a:t>
            </a:r>
          </a:p>
          <a:p>
            <a:pPr lvl="2"/>
            <a:r>
              <a:rPr lang="en-US" dirty="0"/>
              <a:t>Engineer</a:t>
            </a:r>
          </a:p>
          <a:p>
            <a:pPr lvl="2"/>
            <a:r>
              <a:rPr lang="en-US" dirty="0"/>
              <a:t>Advertising &amp; Sales</a:t>
            </a:r>
          </a:p>
          <a:p>
            <a:pPr lvl="1"/>
            <a:endParaRPr lang="en-US" dirty="0"/>
          </a:p>
        </p:txBody>
      </p:sp>
      <p:pic>
        <p:nvPicPr>
          <p:cNvPr id="4" name="Picture 2" descr="C:\Users\Outlander\AppData\Local\Microsoft\Windows\Temporary Internet Files\Content.IE5\7J298P96\MC900240659[1].wmf">
            <a:extLst>
              <a:ext uri="{FF2B5EF4-FFF2-40B4-BE49-F238E27FC236}">
                <a16:creationId xmlns:a16="http://schemas.microsoft.com/office/drawing/2014/main" id="{FD4CC218-CB3F-4A3F-8261-318131073F4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145379" y="2644579"/>
            <a:ext cx="2826714"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87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Radio Stations Today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HD Radio (digital signal embedded on the frequency of the radio station)</a:t>
            </a:r>
          </a:p>
          <a:p>
            <a:pPr lvl="1"/>
            <a:r>
              <a:rPr lang="en-US" dirty="0"/>
              <a:t>Internet Radio</a:t>
            </a:r>
          </a:p>
          <a:p>
            <a:pPr lvl="2"/>
            <a:r>
              <a:rPr lang="en-US" dirty="0"/>
              <a:t>Podcasts</a:t>
            </a:r>
          </a:p>
          <a:p>
            <a:pPr lvl="2"/>
            <a:r>
              <a:rPr lang="en-US" dirty="0"/>
              <a:t>Internet only radio stations</a:t>
            </a:r>
          </a:p>
          <a:p>
            <a:pPr lvl="2"/>
            <a:r>
              <a:rPr lang="en-US" dirty="0"/>
              <a:t>Satellite Radio</a:t>
            </a:r>
          </a:p>
          <a:p>
            <a:pPr lvl="2"/>
            <a:r>
              <a:rPr lang="en-US" dirty="0"/>
              <a:t>Radio on Cell Phones</a:t>
            </a:r>
          </a:p>
          <a:p>
            <a:pPr lvl="1"/>
            <a:endParaRPr lang="en-US" dirty="0"/>
          </a:p>
        </p:txBody>
      </p:sp>
      <p:pic>
        <p:nvPicPr>
          <p:cNvPr id="5" name="Picture 35" descr="C:\Users\Outlander\AppData\Local\Microsoft\Windows\Temporary Internet Files\Content.IE5\OMK7WZTA\MC900039284[1].wmf">
            <a:extLst>
              <a:ext uri="{FF2B5EF4-FFF2-40B4-BE49-F238E27FC236}">
                <a16:creationId xmlns:a16="http://schemas.microsoft.com/office/drawing/2014/main" id="{6C8C2162-16FC-4288-A000-0C873482894D}"/>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l="6658"/>
          <a:stretch/>
        </p:blipFill>
        <p:spPr bwMode="auto">
          <a:xfrm>
            <a:off x="9014881" y="2340728"/>
            <a:ext cx="2092656" cy="214864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8" descr="C:\Users\Outlander\AppData\Local\Microsoft\Windows\Temporary Internet Files\Content.IE5\7J298P96\MC900441329[1].png">
            <a:extLst>
              <a:ext uri="{FF2B5EF4-FFF2-40B4-BE49-F238E27FC236}">
                <a16:creationId xmlns:a16="http://schemas.microsoft.com/office/drawing/2014/main" id="{A1CF0472-3D86-4AC7-9F2D-B3621F875A0D}"/>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657475" y="3821979"/>
            <a:ext cx="2605475" cy="260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363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Example of a Hot Clock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5" y="1420420"/>
            <a:ext cx="6027282" cy="4734318"/>
          </a:xfrm>
        </p:spPr>
        <p:txBody>
          <a:bodyPr/>
          <a:lstStyle/>
          <a:p>
            <a:pPr lvl="1"/>
            <a:r>
              <a:rPr lang="en-US" dirty="0"/>
              <a:t>A Hot Clock is a visual representation of all the elements needed to complete a one-hour radio show</a:t>
            </a:r>
          </a:p>
          <a:p>
            <a:pPr lvl="1"/>
            <a:r>
              <a:rPr lang="en-US" dirty="0"/>
              <a:t>Hot Clocks vary with a radio station’s format (i.e., commercial, non-commercial, music, news, talk, etc.) and the hour of the day</a:t>
            </a:r>
          </a:p>
          <a:p>
            <a:pPr lvl="1"/>
            <a:endParaRPr lang="en-US" dirty="0"/>
          </a:p>
        </p:txBody>
      </p:sp>
      <p:sp>
        <p:nvSpPr>
          <p:cNvPr id="5" name="TextBox 4">
            <a:extLst>
              <a:ext uri="{FF2B5EF4-FFF2-40B4-BE49-F238E27FC236}">
                <a16:creationId xmlns:a16="http://schemas.microsoft.com/office/drawing/2014/main" id="{A4DA35E5-78A5-476E-AEF3-35697DF2E77C}"/>
              </a:ext>
            </a:extLst>
          </p:cNvPr>
          <p:cNvSpPr txBox="1"/>
          <p:nvPr/>
        </p:nvSpPr>
        <p:spPr>
          <a:xfrm>
            <a:off x="10748211" y="3461147"/>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3</a:t>
            </a:r>
          </a:p>
        </p:txBody>
      </p:sp>
      <p:sp>
        <p:nvSpPr>
          <p:cNvPr id="6" name="TextBox 5">
            <a:extLst>
              <a:ext uri="{FF2B5EF4-FFF2-40B4-BE49-F238E27FC236}">
                <a16:creationId xmlns:a16="http://schemas.microsoft.com/office/drawing/2014/main" id="{03CDD198-FF69-43FD-A4E6-A31CE7C7BB03}"/>
              </a:ext>
            </a:extLst>
          </p:cNvPr>
          <p:cNvSpPr txBox="1"/>
          <p:nvPr/>
        </p:nvSpPr>
        <p:spPr>
          <a:xfrm>
            <a:off x="9209170" y="4930914"/>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6</a:t>
            </a:r>
          </a:p>
        </p:txBody>
      </p:sp>
      <p:sp>
        <p:nvSpPr>
          <p:cNvPr id="7" name="TextBox 6">
            <a:extLst>
              <a:ext uri="{FF2B5EF4-FFF2-40B4-BE49-F238E27FC236}">
                <a16:creationId xmlns:a16="http://schemas.microsoft.com/office/drawing/2014/main" id="{801B7CFF-8FED-4DA6-9433-4CD42A91FD0D}"/>
              </a:ext>
            </a:extLst>
          </p:cNvPr>
          <p:cNvSpPr txBox="1"/>
          <p:nvPr/>
        </p:nvSpPr>
        <p:spPr>
          <a:xfrm>
            <a:off x="7700211" y="3457377"/>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9</a:t>
            </a:r>
          </a:p>
        </p:txBody>
      </p:sp>
      <p:sp>
        <p:nvSpPr>
          <p:cNvPr id="8" name="TextBox 7">
            <a:extLst>
              <a:ext uri="{FF2B5EF4-FFF2-40B4-BE49-F238E27FC236}">
                <a16:creationId xmlns:a16="http://schemas.microsoft.com/office/drawing/2014/main" id="{C32929CB-C856-4F36-9EA1-0E098846FE0E}"/>
              </a:ext>
            </a:extLst>
          </p:cNvPr>
          <p:cNvSpPr txBox="1"/>
          <p:nvPr/>
        </p:nvSpPr>
        <p:spPr>
          <a:xfrm>
            <a:off x="9049264" y="1959114"/>
            <a:ext cx="838691"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12</a:t>
            </a:r>
          </a:p>
        </p:txBody>
      </p:sp>
      <p:sp>
        <p:nvSpPr>
          <p:cNvPr id="9" name="Oval 8">
            <a:extLst>
              <a:ext uri="{FF2B5EF4-FFF2-40B4-BE49-F238E27FC236}">
                <a16:creationId xmlns:a16="http://schemas.microsoft.com/office/drawing/2014/main" id="{CE592E90-5B3C-47C4-A134-D1114BB46F88}"/>
              </a:ext>
            </a:extLst>
          </p:cNvPr>
          <p:cNvSpPr/>
          <p:nvPr/>
        </p:nvSpPr>
        <p:spPr bwMode="auto">
          <a:xfrm>
            <a:off x="7751760" y="2100590"/>
            <a:ext cx="3429000" cy="3429000"/>
          </a:xfrm>
          <a:prstGeom prst="ellipse">
            <a:avLst/>
          </a:prstGeom>
          <a:gradFill flip="none" rotWithShape="1">
            <a:gsLst>
              <a:gs pos="0">
                <a:srgbClr val="5E9EFF"/>
              </a:gs>
              <a:gs pos="0">
                <a:srgbClr val="85C2FF"/>
              </a:gs>
              <a:gs pos="40000">
                <a:schemeClr val="bg1">
                  <a:alpha val="75000"/>
                </a:schemeClr>
              </a:gs>
            </a:gsLst>
            <a:path path="circle">
              <a:fillToRect l="50000" t="50000" r="50000" b="50000"/>
            </a:path>
            <a:tileRect/>
          </a:gradFill>
          <a:ln w="19050" cap="flat" cmpd="sng" algn="ctr">
            <a:solidFill>
              <a:srgbClr val="00206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cxnSp>
        <p:nvCxnSpPr>
          <p:cNvPr id="12" name="Straight Connector 11">
            <a:extLst>
              <a:ext uri="{FF2B5EF4-FFF2-40B4-BE49-F238E27FC236}">
                <a16:creationId xmlns:a16="http://schemas.microsoft.com/office/drawing/2014/main" id="{6B295501-388A-4455-88D4-929BEB96C066}"/>
              </a:ext>
            </a:extLst>
          </p:cNvPr>
          <p:cNvCxnSpPr/>
          <p:nvPr/>
        </p:nvCxnSpPr>
        <p:spPr bwMode="auto">
          <a:xfrm>
            <a:off x="9466260" y="1774195"/>
            <a:ext cx="0" cy="4060195"/>
          </a:xfrm>
          <a:prstGeom prst="line">
            <a:avLst/>
          </a:prstGeom>
          <a:solidFill>
            <a:schemeClr val="accent1"/>
          </a:solidFill>
          <a:ln w="19050" cap="flat" cmpd="sng" algn="ctr">
            <a:solidFill>
              <a:srgbClr val="00206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957D11E7-215F-490D-88E1-98FA3EC2210C}"/>
              </a:ext>
            </a:extLst>
          </p:cNvPr>
          <p:cNvCxnSpPr>
            <a:endCxn id="9" idx="6"/>
          </p:cNvCxnSpPr>
          <p:nvPr/>
        </p:nvCxnSpPr>
        <p:spPr bwMode="auto">
          <a:xfrm>
            <a:off x="7599360" y="3815090"/>
            <a:ext cx="35814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8CBE6C6E-3507-4B2F-A875-D033E092AD15}"/>
              </a:ext>
            </a:extLst>
          </p:cNvPr>
          <p:cNvCxnSpPr/>
          <p:nvPr/>
        </p:nvCxnSpPr>
        <p:spPr bwMode="auto">
          <a:xfrm>
            <a:off x="9466260" y="3815090"/>
            <a:ext cx="1320098" cy="132009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A81A4056-17D2-4616-BE99-96F1A40BC802}"/>
              </a:ext>
            </a:extLst>
          </p:cNvPr>
          <p:cNvCxnSpPr/>
          <p:nvPr/>
        </p:nvCxnSpPr>
        <p:spPr bwMode="auto">
          <a:xfrm flipH="1">
            <a:off x="9466261" y="2307595"/>
            <a:ext cx="773201" cy="150749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C9C285E6-E349-4BB4-AE06-15E804254852}"/>
              </a:ext>
            </a:extLst>
          </p:cNvPr>
          <p:cNvCxnSpPr/>
          <p:nvPr/>
        </p:nvCxnSpPr>
        <p:spPr bwMode="auto">
          <a:xfrm flipH="1">
            <a:off x="9466260" y="2602755"/>
            <a:ext cx="1409700" cy="121233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2E8A2738-A25C-4638-BA27-5FE618C7D6EC}"/>
              </a:ext>
            </a:extLst>
          </p:cNvPr>
          <p:cNvCxnSpPr/>
          <p:nvPr/>
        </p:nvCxnSpPr>
        <p:spPr bwMode="auto">
          <a:xfrm flipH="1">
            <a:off x="9466260" y="2044126"/>
            <a:ext cx="596151" cy="1770964"/>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015FE1F2-8472-4F9F-8282-3AA6C722C140}"/>
              </a:ext>
            </a:extLst>
          </p:cNvPr>
          <p:cNvCxnSpPr/>
          <p:nvPr/>
        </p:nvCxnSpPr>
        <p:spPr bwMode="auto">
          <a:xfrm flipH="1">
            <a:off x="9466260" y="3224540"/>
            <a:ext cx="1790700" cy="59055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379CAD8F-643C-4405-8D7B-D0EEE7D11C9E}"/>
              </a:ext>
            </a:extLst>
          </p:cNvPr>
          <p:cNvCxnSpPr/>
          <p:nvPr/>
        </p:nvCxnSpPr>
        <p:spPr bwMode="auto">
          <a:xfrm flipH="1">
            <a:off x="9466260" y="3519815"/>
            <a:ext cx="1866900" cy="29527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a:extLst>
              <a:ext uri="{FF2B5EF4-FFF2-40B4-BE49-F238E27FC236}">
                <a16:creationId xmlns:a16="http://schemas.microsoft.com/office/drawing/2014/main" id="{5174771A-21C1-4009-8A0D-E03D9B96C56E}"/>
              </a:ext>
            </a:extLst>
          </p:cNvPr>
          <p:cNvCxnSpPr/>
          <p:nvPr/>
        </p:nvCxnSpPr>
        <p:spPr bwMode="auto">
          <a:xfrm flipH="1" flipV="1">
            <a:off x="9466262" y="3815091"/>
            <a:ext cx="1539725" cy="66004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a:extLst>
              <a:ext uri="{FF2B5EF4-FFF2-40B4-BE49-F238E27FC236}">
                <a16:creationId xmlns:a16="http://schemas.microsoft.com/office/drawing/2014/main" id="{52B07CA3-DFDB-4930-8278-F9422B40EF8F}"/>
              </a:ext>
            </a:extLst>
          </p:cNvPr>
          <p:cNvCxnSpPr/>
          <p:nvPr/>
        </p:nvCxnSpPr>
        <p:spPr bwMode="auto">
          <a:xfrm flipH="1" flipV="1">
            <a:off x="9466260" y="3815090"/>
            <a:ext cx="704850" cy="151891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a:extLst>
              <a:ext uri="{FF2B5EF4-FFF2-40B4-BE49-F238E27FC236}">
                <a16:creationId xmlns:a16="http://schemas.microsoft.com/office/drawing/2014/main" id="{185C888F-0AA1-43B9-93D8-959E6AD2FC84}"/>
              </a:ext>
            </a:extLst>
          </p:cNvPr>
          <p:cNvCxnSpPr/>
          <p:nvPr/>
        </p:nvCxnSpPr>
        <p:spPr bwMode="auto">
          <a:xfrm flipH="1" flipV="1">
            <a:off x="9466262" y="3815090"/>
            <a:ext cx="278934" cy="17907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a:extLst>
              <a:ext uri="{FF2B5EF4-FFF2-40B4-BE49-F238E27FC236}">
                <a16:creationId xmlns:a16="http://schemas.microsoft.com/office/drawing/2014/main" id="{2D8C36EB-9113-46BD-A094-6C03F2444149}"/>
              </a:ext>
            </a:extLst>
          </p:cNvPr>
          <p:cNvCxnSpPr/>
          <p:nvPr/>
        </p:nvCxnSpPr>
        <p:spPr bwMode="auto">
          <a:xfrm flipV="1">
            <a:off x="9224211" y="3815090"/>
            <a:ext cx="242049" cy="17145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a:extLst>
              <a:ext uri="{FF2B5EF4-FFF2-40B4-BE49-F238E27FC236}">
                <a16:creationId xmlns:a16="http://schemas.microsoft.com/office/drawing/2014/main" id="{F5744037-F80C-49F9-ADDA-72A21C6F175B}"/>
              </a:ext>
            </a:extLst>
          </p:cNvPr>
          <p:cNvCxnSpPr/>
          <p:nvPr/>
        </p:nvCxnSpPr>
        <p:spPr bwMode="auto">
          <a:xfrm flipV="1">
            <a:off x="8690811" y="3815090"/>
            <a:ext cx="775450" cy="151891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220701B0-C905-453F-89F3-844180D6C067}"/>
              </a:ext>
            </a:extLst>
          </p:cNvPr>
          <p:cNvCxnSpPr/>
          <p:nvPr/>
        </p:nvCxnSpPr>
        <p:spPr bwMode="auto">
          <a:xfrm flipV="1">
            <a:off x="8060592" y="3815090"/>
            <a:ext cx="1405669" cy="122429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a:extLst>
              <a:ext uri="{FF2B5EF4-FFF2-40B4-BE49-F238E27FC236}">
                <a16:creationId xmlns:a16="http://schemas.microsoft.com/office/drawing/2014/main" id="{B94D6630-C392-4383-B440-53A036689AE1}"/>
              </a:ext>
            </a:extLst>
          </p:cNvPr>
          <p:cNvCxnSpPr/>
          <p:nvPr/>
        </p:nvCxnSpPr>
        <p:spPr bwMode="auto">
          <a:xfrm flipV="1">
            <a:off x="7852611" y="3815091"/>
            <a:ext cx="1613650" cy="60450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a:extLst>
              <a:ext uri="{FF2B5EF4-FFF2-40B4-BE49-F238E27FC236}">
                <a16:creationId xmlns:a16="http://schemas.microsoft.com/office/drawing/2014/main" id="{13BB8ED5-DA86-4C8F-9C83-2EE4D25EFE58}"/>
              </a:ext>
            </a:extLst>
          </p:cNvPr>
          <p:cNvCxnSpPr/>
          <p:nvPr/>
        </p:nvCxnSpPr>
        <p:spPr bwMode="auto">
          <a:xfrm>
            <a:off x="7599360" y="3602050"/>
            <a:ext cx="1866900" cy="21304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a:extLst>
              <a:ext uri="{FF2B5EF4-FFF2-40B4-BE49-F238E27FC236}">
                <a16:creationId xmlns:a16="http://schemas.microsoft.com/office/drawing/2014/main" id="{CB6E308B-76AB-4243-82AB-6AF40D7FA12D}"/>
              </a:ext>
            </a:extLst>
          </p:cNvPr>
          <p:cNvCxnSpPr/>
          <p:nvPr/>
        </p:nvCxnSpPr>
        <p:spPr bwMode="auto">
          <a:xfrm>
            <a:off x="7852611" y="3342160"/>
            <a:ext cx="1613650" cy="47293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a:extLst>
              <a:ext uri="{FF2B5EF4-FFF2-40B4-BE49-F238E27FC236}">
                <a16:creationId xmlns:a16="http://schemas.microsoft.com/office/drawing/2014/main" id="{9C069678-D42A-4BD0-A033-67B25846FECC}"/>
              </a:ext>
            </a:extLst>
          </p:cNvPr>
          <p:cNvCxnSpPr/>
          <p:nvPr/>
        </p:nvCxnSpPr>
        <p:spPr bwMode="auto">
          <a:xfrm>
            <a:off x="8005011" y="2667000"/>
            <a:ext cx="1481870" cy="11430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Straight Connector 29">
            <a:extLst>
              <a:ext uri="{FF2B5EF4-FFF2-40B4-BE49-F238E27FC236}">
                <a16:creationId xmlns:a16="http://schemas.microsoft.com/office/drawing/2014/main" id="{CDCDB8AE-07A6-45EA-8FC6-01514F3E8513}"/>
              </a:ext>
            </a:extLst>
          </p:cNvPr>
          <p:cNvCxnSpPr/>
          <p:nvPr/>
        </p:nvCxnSpPr>
        <p:spPr bwMode="auto">
          <a:xfrm>
            <a:off x="8602910" y="2231395"/>
            <a:ext cx="849901" cy="157860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a:extLst>
              <a:ext uri="{FF2B5EF4-FFF2-40B4-BE49-F238E27FC236}">
                <a16:creationId xmlns:a16="http://schemas.microsoft.com/office/drawing/2014/main" id="{D955FE4B-D010-4F05-B2CF-B720B41B9455}"/>
              </a:ext>
            </a:extLst>
          </p:cNvPr>
          <p:cNvCxnSpPr/>
          <p:nvPr/>
        </p:nvCxnSpPr>
        <p:spPr bwMode="auto">
          <a:xfrm>
            <a:off x="8850650" y="2231395"/>
            <a:ext cx="615610" cy="1583695"/>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a16="http://schemas.microsoft.com/office/drawing/2014/main" id="{02DF6DC9-6451-48EC-868A-E75EBDF18406}"/>
              </a:ext>
            </a:extLst>
          </p:cNvPr>
          <p:cNvSpPr txBox="1"/>
          <p:nvPr/>
        </p:nvSpPr>
        <p:spPr>
          <a:xfrm>
            <a:off x="9452811" y="1600200"/>
            <a:ext cx="1029449" cy="261610"/>
          </a:xfrm>
          <a:prstGeom prst="rect">
            <a:avLst/>
          </a:prstGeom>
          <a:noFill/>
        </p:spPr>
        <p:txBody>
          <a:bodyPr wrap="none" rtlCol="0">
            <a:spAutoFit/>
          </a:bodyPr>
          <a:lstStyle/>
          <a:p>
            <a:r>
              <a:rPr lang="en-US" sz="1100" dirty="0"/>
              <a:t>:00 - Legal ID</a:t>
            </a:r>
          </a:p>
        </p:txBody>
      </p:sp>
      <p:sp>
        <p:nvSpPr>
          <p:cNvPr id="33" name="TextBox 32">
            <a:extLst>
              <a:ext uri="{FF2B5EF4-FFF2-40B4-BE49-F238E27FC236}">
                <a16:creationId xmlns:a16="http://schemas.microsoft.com/office/drawing/2014/main" id="{4B61DEF8-CCB0-4D2B-A508-58FF5C555CF3}"/>
              </a:ext>
            </a:extLst>
          </p:cNvPr>
          <p:cNvSpPr txBox="1"/>
          <p:nvPr/>
        </p:nvSpPr>
        <p:spPr>
          <a:xfrm rot="17578055">
            <a:off x="9667547" y="2387189"/>
            <a:ext cx="710451" cy="261610"/>
          </a:xfrm>
          <a:prstGeom prst="rect">
            <a:avLst/>
          </a:prstGeom>
          <a:noFill/>
        </p:spPr>
        <p:txBody>
          <a:bodyPr wrap="none" rtlCol="0">
            <a:spAutoFit/>
          </a:bodyPr>
          <a:lstStyle/>
          <a:p>
            <a:r>
              <a:rPr lang="en-US" sz="1100" dirty="0"/>
              <a:t>Segue 1</a:t>
            </a:r>
          </a:p>
        </p:txBody>
      </p:sp>
      <p:sp>
        <p:nvSpPr>
          <p:cNvPr id="34" name="TextBox 33">
            <a:extLst>
              <a:ext uri="{FF2B5EF4-FFF2-40B4-BE49-F238E27FC236}">
                <a16:creationId xmlns:a16="http://schemas.microsoft.com/office/drawing/2014/main" id="{83AD506A-E834-4233-A297-BCC8661B22A3}"/>
              </a:ext>
            </a:extLst>
          </p:cNvPr>
          <p:cNvSpPr txBox="1"/>
          <p:nvPr/>
        </p:nvSpPr>
        <p:spPr>
          <a:xfrm rot="19173830">
            <a:off x="10754900" y="2314560"/>
            <a:ext cx="654346" cy="261610"/>
          </a:xfrm>
          <a:prstGeom prst="rect">
            <a:avLst/>
          </a:prstGeom>
          <a:noFill/>
        </p:spPr>
        <p:txBody>
          <a:bodyPr wrap="none" rtlCol="0">
            <a:spAutoFit/>
          </a:bodyPr>
          <a:lstStyle/>
          <a:p>
            <a:r>
              <a:rPr lang="en-US" sz="1100" dirty="0"/>
              <a:t>Drop-In</a:t>
            </a:r>
          </a:p>
        </p:txBody>
      </p:sp>
      <p:sp>
        <p:nvSpPr>
          <p:cNvPr id="35" name="TextBox 34">
            <a:extLst>
              <a:ext uri="{FF2B5EF4-FFF2-40B4-BE49-F238E27FC236}">
                <a16:creationId xmlns:a16="http://schemas.microsoft.com/office/drawing/2014/main" id="{790D5620-D3EE-4024-8686-9F59227F8877}"/>
              </a:ext>
            </a:extLst>
          </p:cNvPr>
          <p:cNvSpPr txBox="1"/>
          <p:nvPr/>
        </p:nvSpPr>
        <p:spPr>
          <a:xfrm rot="2560300">
            <a:off x="10674052" y="5190064"/>
            <a:ext cx="654346" cy="261610"/>
          </a:xfrm>
          <a:prstGeom prst="rect">
            <a:avLst/>
          </a:prstGeom>
          <a:noFill/>
        </p:spPr>
        <p:txBody>
          <a:bodyPr wrap="none" rtlCol="0">
            <a:spAutoFit/>
          </a:bodyPr>
          <a:lstStyle/>
          <a:p>
            <a:r>
              <a:rPr lang="en-US" sz="1100" dirty="0"/>
              <a:t>Drop-In</a:t>
            </a:r>
          </a:p>
        </p:txBody>
      </p:sp>
      <p:sp>
        <p:nvSpPr>
          <p:cNvPr id="36" name="TextBox 35">
            <a:extLst>
              <a:ext uri="{FF2B5EF4-FFF2-40B4-BE49-F238E27FC236}">
                <a16:creationId xmlns:a16="http://schemas.microsoft.com/office/drawing/2014/main" id="{707708EF-9C9C-46DD-8678-082A53EF2517}"/>
              </a:ext>
            </a:extLst>
          </p:cNvPr>
          <p:cNvSpPr txBox="1"/>
          <p:nvPr/>
        </p:nvSpPr>
        <p:spPr>
          <a:xfrm rot="19115631">
            <a:off x="7498331" y="5117296"/>
            <a:ext cx="654346" cy="261610"/>
          </a:xfrm>
          <a:prstGeom prst="rect">
            <a:avLst/>
          </a:prstGeom>
          <a:noFill/>
        </p:spPr>
        <p:txBody>
          <a:bodyPr wrap="none" rtlCol="0">
            <a:spAutoFit/>
          </a:bodyPr>
          <a:lstStyle/>
          <a:p>
            <a:r>
              <a:rPr lang="en-US" sz="1100" dirty="0"/>
              <a:t>Drop-In</a:t>
            </a:r>
          </a:p>
        </p:txBody>
      </p:sp>
      <p:sp>
        <p:nvSpPr>
          <p:cNvPr id="37" name="TextBox 36">
            <a:extLst>
              <a:ext uri="{FF2B5EF4-FFF2-40B4-BE49-F238E27FC236}">
                <a16:creationId xmlns:a16="http://schemas.microsoft.com/office/drawing/2014/main" id="{8B876272-50BD-44F8-A370-F78BCBD92FE7}"/>
              </a:ext>
            </a:extLst>
          </p:cNvPr>
          <p:cNvSpPr txBox="1"/>
          <p:nvPr/>
        </p:nvSpPr>
        <p:spPr>
          <a:xfrm rot="2192527">
            <a:off x="7489497" y="2388700"/>
            <a:ext cx="654346" cy="261610"/>
          </a:xfrm>
          <a:prstGeom prst="rect">
            <a:avLst/>
          </a:prstGeom>
          <a:noFill/>
        </p:spPr>
        <p:txBody>
          <a:bodyPr wrap="none" rtlCol="0">
            <a:spAutoFit/>
          </a:bodyPr>
          <a:lstStyle/>
          <a:p>
            <a:r>
              <a:rPr lang="en-US" sz="1100" dirty="0"/>
              <a:t>Drop-In</a:t>
            </a:r>
          </a:p>
        </p:txBody>
      </p:sp>
      <p:sp>
        <p:nvSpPr>
          <p:cNvPr id="38" name="TextBox 37">
            <a:extLst>
              <a:ext uri="{FF2B5EF4-FFF2-40B4-BE49-F238E27FC236}">
                <a16:creationId xmlns:a16="http://schemas.microsoft.com/office/drawing/2014/main" id="{203889B7-AD89-4B2A-8CD5-BB0420D9F024}"/>
              </a:ext>
            </a:extLst>
          </p:cNvPr>
          <p:cNvSpPr txBox="1"/>
          <p:nvPr/>
        </p:nvSpPr>
        <p:spPr>
          <a:xfrm rot="5249831">
            <a:off x="9243778" y="5106594"/>
            <a:ext cx="710451" cy="261610"/>
          </a:xfrm>
          <a:prstGeom prst="rect">
            <a:avLst/>
          </a:prstGeom>
          <a:noFill/>
        </p:spPr>
        <p:txBody>
          <a:bodyPr wrap="none" rtlCol="0">
            <a:spAutoFit/>
          </a:bodyPr>
          <a:lstStyle/>
          <a:p>
            <a:r>
              <a:rPr lang="en-US" sz="1100" dirty="0"/>
              <a:t>Segue 3</a:t>
            </a:r>
          </a:p>
        </p:txBody>
      </p:sp>
      <p:sp>
        <p:nvSpPr>
          <p:cNvPr id="39" name="TextBox 38">
            <a:extLst>
              <a:ext uri="{FF2B5EF4-FFF2-40B4-BE49-F238E27FC236}">
                <a16:creationId xmlns:a16="http://schemas.microsoft.com/office/drawing/2014/main" id="{8FAF98AA-3596-40A2-BE2A-74DFE3FC3A80}"/>
              </a:ext>
            </a:extLst>
          </p:cNvPr>
          <p:cNvSpPr txBox="1"/>
          <p:nvPr/>
        </p:nvSpPr>
        <p:spPr>
          <a:xfrm>
            <a:off x="7973696" y="5715000"/>
            <a:ext cx="1475083" cy="430887"/>
          </a:xfrm>
          <a:prstGeom prst="rect">
            <a:avLst/>
          </a:prstGeom>
          <a:noFill/>
        </p:spPr>
        <p:txBody>
          <a:bodyPr wrap="none" rtlCol="0">
            <a:spAutoFit/>
          </a:bodyPr>
          <a:lstStyle/>
          <a:p>
            <a:pPr algn="r"/>
            <a:r>
              <a:rPr lang="en-US" sz="1100" dirty="0"/>
              <a:t>:30 - Station Promo</a:t>
            </a:r>
          </a:p>
          <a:p>
            <a:pPr algn="r"/>
            <a:r>
              <a:rPr lang="en-US" sz="1100" dirty="0"/>
              <a:t> and Comm. Break 2</a:t>
            </a:r>
          </a:p>
        </p:txBody>
      </p:sp>
      <p:sp>
        <p:nvSpPr>
          <p:cNvPr id="40" name="TextBox 39">
            <a:extLst>
              <a:ext uri="{FF2B5EF4-FFF2-40B4-BE49-F238E27FC236}">
                <a16:creationId xmlns:a16="http://schemas.microsoft.com/office/drawing/2014/main" id="{2903D924-FA4B-41E0-88A5-F5B650A8A46C}"/>
              </a:ext>
            </a:extLst>
          </p:cNvPr>
          <p:cNvSpPr txBox="1"/>
          <p:nvPr/>
        </p:nvSpPr>
        <p:spPr>
          <a:xfrm rot="3759760">
            <a:off x="8604160" y="2344282"/>
            <a:ext cx="468398" cy="261610"/>
          </a:xfrm>
          <a:prstGeom prst="rect">
            <a:avLst/>
          </a:prstGeom>
          <a:noFill/>
        </p:spPr>
        <p:txBody>
          <a:bodyPr wrap="none" rtlCol="0">
            <a:spAutoFit/>
          </a:bodyPr>
          <a:lstStyle/>
          <a:p>
            <a:r>
              <a:rPr lang="en-US" sz="1100" dirty="0"/>
              <a:t>PSA</a:t>
            </a:r>
          </a:p>
        </p:txBody>
      </p:sp>
      <p:sp>
        <p:nvSpPr>
          <p:cNvPr id="41" name="TextBox 40">
            <a:extLst>
              <a:ext uri="{FF2B5EF4-FFF2-40B4-BE49-F238E27FC236}">
                <a16:creationId xmlns:a16="http://schemas.microsoft.com/office/drawing/2014/main" id="{4C3F2A0D-91F4-4A14-9BB8-0CDB9A2CF1DD}"/>
              </a:ext>
            </a:extLst>
          </p:cNvPr>
          <p:cNvSpPr txBox="1"/>
          <p:nvPr/>
        </p:nvSpPr>
        <p:spPr>
          <a:xfrm>
            <a:off x="7700211" y="3624590"/>
            <a:ext cx="710451" cy="261610"/>
          </a:xfrm>
          <a:prstGeom prst="rect">
            <a:avLst/>
          </a:prstGeom>
          <a:noFill/>
        </p:spPr>
        <p:txBody>
          <a:bodyPr wrap="none" rtlCol="0">
            <a:spAutoFit/>
          </a:bodyPr>
          <a:lstStyle/>
          <a:p>
            <a:r>
              <a:rPr lang="en-US" sz="1100" dirty="0"/>
              <a:t>Segue 4</a:t>
            </a:r>
          </a:p>
        </p:txBody>
      </p:sp>
      <p:sp>
        <p:nvSpPr>
          <p:cNvPr id="42" name="TextBox 41">
            <a:extLst>
              <a:ext uri="{FF2B5EF4-FFF2-40B4-BE49-F238E27FC236}">
                <a16:creationId xmlns:a16="http://schemas.microsoft.com/office/drawing/2014/main" id="{30BFB4FF-34AB-41FA-9B3E-537DFD255F4F}"/>
              </a:ext>
            </a:extLst>
          </p:cNvPr>
          <p:cNvSpPr txBox="1"/>
          <p:nvPr/>
        </p:nvSpPr>
        <p:spPr>
          <a:xfrm rot="20883002">
            <a:off x="10386597" y="3380668"/>
            <a:ext cx="710451" cy="261610"/>
          </a:xfrm>
          <a:prstGeom prst="rect">
            <a:avLst/>
          </a:prstGeom>
          <a:noFill/>
        </p:spPr>
        <p:txBody>
          <a:bodyPr wrap="none" rtlCol="0">
            <a:spAutoFit/>
          </a:bodyPr>
          <a:lstStyle/>
          <a:p>
            <a:r>
              <a:rPr lang="en-US" sz="1100" dirty="0"/>
              <a:t>Segue 2</a:t>
            </a:r>
          </a:p>
        </p:txBody>
      </p:sp>
      <p:sp>
        <p:nvSpPr>
          <p:cNvPr id="43" name="TextBox 42">
            <a:extLst>
              <a:ext uri="{FF2B5EF4-FFF2-40B4-BE49-F238E27FC236}">
                <a16:creationId xmlns:a16="http://schemas.microsoft.com/office/drawing/2014/main" id="{9FC54419-E79B-4DD7-861B-8F9A5E4C7F69}"/>
              </a:ext>
            </a:extLst>
          </p:cNvPr>
          <p:cNvSpPr txBox="1"/>
          <p:nvPr/>
        </p:nvSpPr>
        <p:spPr>
          <a:xfrm>
            <a:off x="10614041" y="3602050"/>
            <a:ext cx="1200970" cy="261610"/>
          </a:xfrm>
          <a:prstGeom prst="rect">
            <a:avLst/>
          </a:prstGeom>
          <a:noFill/>
        </p:spPr>
        <p:txBody>
          <a:bodyPr wrap="none" rtlCol="0">
            <a:spAutoFit/>
          </a:bodyPr>
          <a:lstStyle/>
          <a:p>
            <a:pPr algn="r"/>
            <a:r>
              <a:rPr lang="en-US" sz="1100" dirty="0"/>
              <a:t>Comm. Break 1 </a:t>
            </a:r>
          </a:p>
        </p:txBody>
      </p:sp>
      <p:sp>
        <p:nvSpPr>
          <p:cNvPr id="44" name="TextBox 43">
            <a:extLst>
              <a:ext uri="{FF2B5EF4-FFF2-40B4-BE49-F238E27FC236}">
                <a16:creationId xmlns:a16="http://schemas.microsoft.com/office/drawing/2014/main" id="{E6F78A46-B4DB-4394-B890-CC1D225CD40D}"/>
              </a:ext>
            </a:extLst>
          </p:cNvPr>
          <p:cNvSpPr txBox="1"/>
          <p:nvPr/>
        </p:nvSpPr>
        <p:spPr>
          <a:xfrm rot="747024">
            <a:off x="7257543" y="3322638"/>
            <a:ext cx="1162498" cy="261610"/>
          </a:xfrm>
          <a:prstGeom prst="rect">
            <a:avLst/>
          </a:prstGeom>
          <a:noFill/>
        </p:spPr>
        <p:txBody>
          <a:bodyPr wrap="none" rtlCol="0">
            <a:spAutoFit/>
          </a:bodyPr>
          <a:lstStyle/>
          <a:p>
            <a:pPr algn="r"/>
            <a:r>
              <a:rPr lang="en-US" sz="1100" dirty="0"/>
              <a:t>Comm. Break 3</a:t>
            </a:r>
          </a:p>
        </p:txBody>
      </p:sp>
      <p:sp>
        <p:nvSpPr>
          <p:cNvPr id="45" name="TextBox 44">
            <a:extLst>
              <a:ext uri="{FF2B5EF4-FFF2-40B4-BE49-F238E27FC236}">
                <a16:creationId xmlns:a16="http://schemas.microsoft.com/office/drawing/2014/main" id="{0453E804-907E-4FE6-8FCE-D13F62417065}"/>
              </a:ext>
            </a:extLst>
          </p:cNvPr>
          <p:cNvSpPr txBox="1"/>
          <p:nvPr/>
        </p:nvSpPr>
        <p:spPr>
          <a:xfrm rot="698285">
            <a:off x="10026837" y="3885923"/>
            <a:ext cx="928459" cy="261610"/>
          </a:xfrm>
          <a:prstGeom prst="rect">
            <a:avLst/>
          </a:prstGeom>
          <a:noFill/>
        </p:spPr>
        <p:txBody>
          <a:bodyPr wrap="none" rtlCol="0">
            <a:spAutoFit/>
          </a:bodyPr>
          <a:lstStyle/>
          <a:p>
            <a:r>
              <a:rPr lang="en-US" sz="1100" dirty="0"/>
              <a:t>Power track</a:t>
            </a:r>
          </a:p>
        </p:txBody>
      </p:sp>
      <p:sp>
        <p:nvSpPr>
          <p:cNvPr id="46" name="TextBox 45">
            <a:extLst>
              <a:ext uri="{FF2B5EF4-FFF2-40B4-BE49-F238E27FC236}">
                <a16:creationId xmlns:a16="http://schemas.microsoft.com/office/drawing/2014/main" id="{30B1022D-971D-4A3E-902E-EAFB391F4532}"/>
              </a:ext>
            </a:extLst>
          </p:cNvPr>
          <p:cNvSpPr txBox="1"/>
          <p:nvPr/>
        </p:nvSpPr>
        <p:spPr>
          <a:xfrm rot="18561849">
            <a:off x="9688947" y="2856322"/>
            <a:ext cx="928459" cy="261610"/>
          </a:xfrm>
          <a:prstGeom prst="rect">
            <a:avLst/>
          </a:prstGeom>
          <a:noFill/>
        </p:spPr>
        <p:txBody>
          <a:bodyPr wrap="none" rtlCol="0">
            <a:spAutoFit/>
          </a:bodyPr>
          <a:lstStyle/>
          <a:p>
            <a:r>
              <a:rPr lang="en-US" sz="1100" dirty="0"/>
              <a:t>Power track</a:t>
            </a:r>
          </a:p>
        </p:txBody>
      </p:sp>
      <p:sp>
        <p:nvSpPr>
          <p:cNvPr id="47" name="TextBox 46">
            <a:extLst>
              <a:ext uri="{FF2B5EF4-FFF2-40B4-BE49-F238E27FC236}">
                <a16:creationId xmlns:a16="http://schemas.microsoft.com/office/drawing/2014/main" id="{CC172EFA-2193-4BAA-A8F7-DD91CC24AFEF}"/>
              </a:ext>
            </a:extLst>
          </p:cNvPr>
          <p:cNvSpPr txBox="1"/>
          <p:nvPr/>
        </p:nvSpPr>
        <p:spPr>
          <a:xfrm rot="1372530">
            <a:off x="8197691" y="3265397"/>
            <a:ext cx="928459" cy="261610"/>
          </a:xfrm>
          <a:prstGeom prst="rect">
            <a:avLst/>
          </a:prstGeom>
          <a:noFill/>
        </p:spPr>
        <p:txBody>
          <a:bodyPr wrap="none" rtlCol="0">
            <a:spAutoFit/>
          </a:bodyPr>
          <a:lstStyle/>
          <a:p>
            <a:r>
              <a:rPr lang="en-US" sz="1100" dirty="0"/>
              <a:t>Power track</a:t>
            </a:r>
          </a:p>
        </p:txBody>
      </p:sp>
      <p:sp>
        <p:nvSpPr>
          <p:cNvPr id="48" name="TextBox 47">
            <a:extLst>
              <a:ext uri="{FF2B5EF4-FFF2-40B4-BE49-F238E27FC236}">
                <a16:creationId xmlns:a16="http://schemas.microsoft.com/office/drawing/2014/main" id="{E04173BF-83C3-4AF3-9EE0-5156839869CB}"/>
              </a:ext>
            </a:extLst>
          </p:cNvPr>
          <p:cNvSpPr txBox="1"/>
          <p:nvPr/>
        </p:nvSpPr>
        <p:spPr>
          <a:xfrm rot="17142571">
            <a:off x="8686614" y="4640243"/>
            <a:ext cx="928459" cy="261610"/>
          </a:xfrm>
          <a:prstGeom prst="rect">
            <a:avLst/>
          </a:prstGeom>
          <a:noFill/>
        </p:spPr>
        <p:txBody>
          <a:bodyPr wrap="none" rtlCol="0">
            <a:spAutoFit/>
          </a:bodyPr>
          <a:lstStyle/>
          <a:p>
            <a:r>
              <a:rPr lang="en-US" sz="1100" dirty="0"/>
              <a:t>Power track</a:t>
            </a:r>
          </a:p>
        </p:txBody>
      </p:sp>
      <p:sp>
        <p:nvSpPr>
          <p:cNvPr id="49" name="TextBox 48">
            <a:extLst>
              <a:ext uri="{FF2B5EF4-FFF2-40B4-BE49-F238E27FC236}">
                <a16:creationId xmlns:a16="http://schemas.microsoft.com/office/drawing/2014/main" id="{B7A046B1-A871-4F2E-B5B8-3F7CF446D80D}"/>
              </a:ext>
            </a:extLst>
          </p:cNvPr>
          <p:cNvSpPr txBox="1"/>
          <p:nvPr/>
        </p:nvSpPr>
        <p:spPr>
          <a:xfrm rot="16741740">
            <a:off x="9230219" y="2642403"/>
            <a:ext cx="825867" cy="261610"/>
          </a:xfrm>
          <a:prstGeom prst="rect">
            <a:avLst/>
          </a:prstGeom>
          <a:noFill/>
        </p:spPr>
        <p:txBody>
          <a:bodyPr wrap="none" rtlCol="0">
            <a:spAutoFit/>
          </a:bodyPr>
          <a:lstStyle/>
          <a:p>
            <a:r>
              <a:rPr lang="en-US" sz="1100" dirty="0"/>
              <a:t>Gold track</a:t>
            </a:r>
          </a:p>
        </p:txBody>
      </p:sp>
      <p:sp>
        <p:nvSpPr>
          <p:cNvPr id="50" name="TextBox 49">
            <a:extLst>
              <a:ext uri="{FF2B5EF4-FFF2-40B4-BE49-F238E27FC236}">
                <a16:creationId xmlns:a16="http://schemas.microsoft.com/office/drawing/2014/main" id="{D9F0E2DD-8266-4EA2-8534-168227F73241}"/>
              </a:ext>
            </a:extLst>
          </p:cNvPr>
          <p:cNvSpPr txBox="1"/>
          <p:nvPr/>
        </p:nvSpPr>
        <p:spPr>
          <a:xfrm rot="3493623">
            <a:off x="9625642" y="4554667"/>
            <a:ext cx="825867" cy="261610"/>
          </a:xfrm>
          <a:prstGeom prst="rect">
            <a:avLst/>
          </a:prstGeom>
          <a:noFill/>
        </p:spPr>
        <p:txBody>
          <a:bodyPr wrap="none" rtlCol="0">
            <a:spAutoFit/>
          </a:bodyPr>
          <a:lstStyle/>
          <a:p>
            <a:r>
              <a:rPr lang="en-US" sz="1100" dirty="0"/>
              <a:t>Gold track</a:t>
            </a:r>
          </a:p>
        </p:txBody>
      </p:sp>
      <p:sp>
        <p:nvSpPr>
          <p:cNvPr id="51" name="TextBox 50">
            <a:extLst>
              <a:ext uri="{FF2B5EF4-FFF2-40B4-BE49-F238E27FC236}">
                <a16:creationId xmlns:a16="http://schemas.microsoft.com/office/drawing/2014/main" id="{9CAF4335-714D-43B6-A104-8880827BEDB7}"/>
              </a:ext>
            </a:extLst>
          </p:cNvPr>
          <p:cNvSpPr txBox="1"/>
          <p:nvPr/>
        </p:nvSpPr>
        <p:spPr>
          <a:xfrm rot="20849535">
            <a:off x="8075015" y="3843064"/>
            <a:ext cx="825867" cy="261610"/>
          </a:xfrm>
          <a:prstGeom prst="rect">
            <a:avLst/>
          </a:prstGeom>
          <a:noFill/>
        </p:spPr>
        <p:txBody>
          <a:bodyPr wrap="none" rtlCol="0">
            <a:spAutoFit/>
          </a:bodyPr>
          <a:lstStyle/>
          <a:p>
            <a:r>
              <a:rPr lang="en-US" sz="1100" dirty="0"/>
              <a:t>Gold track</a:t>
            </a:r>
          </a:p>
        </p:txBody>
      </p:sp>
      <p:sp>
        <p:nvSpPr>
          <p:cNvPr id="52" name="TextBox 51">
            <a:extLst>
              <a:ext uri="{FF2B5EF4-FFF2-40B4-BE49-F238E27FC236}">
                <a16:creationId xmlns:a16="http://schemas.microsoft.com/office/drawing/2014/main" id="{BFE60636-DAA2-494A-843C-C1AA136447A0}"/>
              </a:ext>
            </a:extLst>
          </p:cNvPr>
          <p:cNvSpPr txBox="1"/>
          <p:nvPr/>
        </p:nvSpPr>
        <p:spPr>
          <a:xfrm rot="3006622">
            <a:off x="8437717" y="2936918"/>
            <a:ext cx="825867" cy="261610"/>
          </a:xfrm>
          <a:prstGeom prst="rect">
            <a:avLst/>
          </a:prstGeom>
          <a:noFill/>
        </p:spPr>
        <p:txBody>
          <a:bodyPr wrap="none" rtlCol="0">
            <a:spAutoFit/>
          </a:bodyPr>
          <a:lstStyle/>
          <a:p>
            <a:r>
              <a:rPr lang="en-US" sz="1100" dirty="0"/>
              <a:t>Gold track</a:t>
            </a:r>
          </a:p>
        </p:txBody>
      </p:sp>
      <p:sp>
        <p:nvSpPr>
          <p:cNvPr id="53" name="TextBox 52">
            <a:extLst>
              <a:ext uri="{FF2B5EF4-FFF2-40B4-BE49-F238E27FC236}">
                <a16:creationId xmlns:a16="http://schemas.microsoft.com/office/drawing/2014/main" id="{2CE718D5-BC73-4713-B1F4-CF9B33910C40}"/>
              </a:ext>
            </a:extLst>
          </p:cNvPr>
          <p:cNvSpPr txBox="1"/>
          <p:nvPr/>
        </p:nvSpPr>
        <p:spPr>
          <a:xfrm rot="4576584">
            <a:off x="9357844" y="4701883"/>
            <a:ext cx="811441" cy="261610"/>
          </a:xfrm>
          <a:prstGeom prst="rect">
            <a:avLst/>
          </a:prstGeom>
          <a:noFill/>
        </p:spPr>
        <p:txBody>
          <a:bodyPr wrap="none" rtlCol="0">
            <a:spAutoFit/>
          </a:bodyPr>
          <a:lstStyle/>
          <a:p>
            <a:r>
              <a:rPr lang="en-US" sz="1100" dirty="0"/>
              <a:t>New track</a:t>
            </a:r>
          </a:p>
        </p:txBody>
      </p:sp>
      <p:sp>
        <p:nvSpPr>
          <p:cNvPr id="54" name="TextBox 53">
            <a:extLst>
              <a:ext uri="{FF2B5EF4-FFF2-40B4-BE49-F238E27FC236}">
                <a16:creationId xmlns:a16="http://schemas.microsoft.com/office/drawing/2014/main" id="{CB8A01B3-E7CE-4F89-AF8A-C47C5DD98996}"/>
              </a:ext>
            </a:extLst>
          </p:cNvPr>
          <p:cNvSpPr txBox="1"/>
          <p:nvPr/>
        </p:nvSpPr>
        <p:spPr>
          <a:xfrm rot="18562613">
            <a:off x="8459982" y="4456798"/>
            <a:ext cx="811441" cy="261610"/>
          </a:xfrm>
          <a:prstGeom prst="rect">
            <a:avLst/>
          </a:prstGeom>
          <a:noFill/>
        </p:spPr>
        <p:txBody>
          <a:bodyPr wrap="none" rtlCol="0">
            <a:spAutoFit/>
          </a:bodyPr>
          <a:lstStyle/>
          <a:p>
            <a:r>
              <a:rPr lang="en-US" sz="1100" dirty="0"/>
              <a:t>New track</a:t>
            </a:r>
          </a:p>
        </p:txBody>
      </p:sp>
      <p:sp>
        <p:nvSpPr>
          <p:cNvPr id="55" name="TextBox 54">
            <a:extLst>
              <a:ext uri="{FF2B5EF4-FFF2-40B4-BE49-F238E27FC236}">
                <a16:creationId xmlns:a16="http://schemas.microsoft.com/office/drawing/2014/main" id="{A5EE2CBD-F9BE-4414-837A-03C2135BCE28}"/>
              </a:ext>
            </a:extLst>
          </p:cNvPr>
          <p:cNvSpPr txBox="1"/>
          <p:nvPr/>
        </p:nvSpPr>
        <p:spPr>
          <a:xfrm rot="19721736">
            <a:off x="9995111" y="3163564"/>
            <a:ext cx="811441" cy="261610"/>
          </a:xfrm>
          <a:prstGeom prst="rect">
            <a:avLst/>
          </a:prstGeom>
          <a:noFill/>
        </p:spPr>
        <p:txBody>
          <a:bodyPr wrap="none" rtlCol="0">
            <a:spAutoFit/>
          </a:bodyPr>
          <a:lstStyle/>
          <a:p>
            <a:r>
              <a:rPr lang="en-US" sz="1100" dirty="0"/>
              <a:t>New track</a:t>
            </a:r>
          </a:p>
        </p:txBody>
      </p:sp>
      <p:sp>
        <p:nvSpPr>
          <p:cNvPr id="56" name="TextBox 55">
            <a:extLst>
              <a:ext uri="{FF2B5EF4-FFF2-40B4-BE49-F238E27FC236}">
                <a16:creationId xmlns:a16="http://schemas.microsoft.com/office/drawing/2014/main" id="{B011D783-3F14-441D-93FD-78D19FE597BB}"/>
              </a:ext>
            </a:extLst>
          </p:cNvPr>
          <p:cNvSpPr txBox="1"/>
          <p:nvPr/>
        </p:nvSpPr>
        <p:spPr>
          <a:xfrm rot="1903254">
            <a:off x="9604493" y="4258661"/>
            <a:ext cx="1491114" cy="261610"/>
          </a:xfrm>
          <a:prstGeom prst="rect">
            <a:avLst/>
          </a:prstGeom>
          <a:noFill/>
        </p:spPr>
        <p:txBody>
          <a:bodyPr wrap="none" rtlCol="0">
            <a:spAutoFit/>
          </a:bodyPr>
          <a:lstStyle/>
          <a:p>
            <a:r>
              <a:rPr lang="en-US" sz="1100" dirty="0"/>
              <a:t>Bronze (fading) track</a:t>
            </a:r>
          </a:p>
        </p:txBody>
      </p:sp>
      <p:sp>
        <p:nvSpPr>
          <p:cNvPr id="57" name="TextBox 56">
            <a:extLst>
              <a:ext uri="{FF2B5EF4-FFF2-40B4-BE49-F238E27FC236}">
                <a16:creationId xmlns:a16="http://schemas.microsoft.com/office/drawing/2014/main" id="{C7297830-E949-4FD1-B416-C26EB531AE7E}"/>
              </a:ext>
            </a:extLst>
          </p:cNvPr>
          <p:cNvSpPr txBox="1"/>
          <p:nvPr/>
        </p:nvSpPr>
        <p:spPr>
          <a:xfrm rot="19866785">
            <a:off x="7838873" y="4187551"/>
            <a:ext cx="1491114" cy="261610"/>
          </a:xfrm>
          <a:prstGeom prst="rect">
            <a:avLst/>
          </a:prstGeom>
          <a:noFill/>
        </p:spPr>
        <p:txBody>
          <a:bodyPr wrap="none" rtlCol="0">
            <a:spAutoFit/>
          </a:bodyPr>
          <a:lstStyle/>
          <a:p>
            <a:r>
              <a:rPr lang="en-US" sz="1100" dirty="0"/>
              <a:t>Bronze (fading) track</a:t>
            </a:r>
          </a:p>
        </p:txBody>
      </p:sp>
      <p:sp>
        <p:nvSpPr>
          <p:cNvPr id="58" name="TextBox 57">
            <a:extLst>
              <a:ext uri="{FF2B5EF4-FFF2-40B4-BE49-F238E27FC236}">
                <a16:creationId xmlns:a16="http://schemas.microsoft.com/office/drawing/2014/main" id="{A31C2ADF-FF31-4712-A1A1-06E0D909329C}"/>
              </a:ext>
            </a:extLst>
          </p:cNvPr>
          <p:cNvSpPr txBox="1"/>
          <p:nvPr/>
        </p:nvSpPr>
        <p:spPr>
          <a:xfrm rot="4650895">
            <a:off x="8515244" y="2683498"/>
            <a:ext cx="1491114" cy="261610"/>
          </a:xfrm>
          <a:prstGeom prst="rect">
            <a:avLst/>
          </a:prstGeom>
          <a:noFill/>
        </p:spPr>
        <p:txBody>
          <a:bodyPr wrap="none" rtlCol="0">
            <a:spAutoFit/>
          </a:bodyPr>
          <a:lstStyle/>
          <a:p>
            <a:r>
              <a:rPr lang="en-US" sz="1100" dirty="0"/>
              <a:t>Bronze (fading) track</a:t>
            </a:r>
          </a:p>
        </p:txBody>
      </p:sp>
      <p:sp>
        <p:nvSpPr>
          <p:cNvPr id="59" name="Oval 58">
            <a:extLst>
              <a:ext uri="{FF2B5EF4-FFF2-40B4-BE49-F238E27FC236}">
                <a16:creationId xmlns:a16="http://schemas.microsoft.com/office/drawing/2014/main" id="{A0AA45D0-6484-4B73-B594-A35F6B4E6E3E}"/>
              </a:ext>
            </a:extLst>
          </p:cNvPr>
          <p:cNvSpPr/>
          <p:nvPr/>
        </p:nvSpPr>
        <p:spPr bwMode="auto">
          <a:xfrm>
            <a:off x="9402458" y="3755395"/>
            <a:ext cx="130805" cy="130805"/>
          </a:xfrm>
          <a:prstGeom prst="ellipse">
            <a:avLst/>
          </a:prstGeom>
          <a:solidFill>
            <a:srgbClr val="00206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cxnSp>
        <p:nvCxnSpPr>
          <p:cNvPr id="60" name="Straight Arrow Connector 59">
            <a:extLst>
              <a:ext uri="{FF2B5EF4-FFF2-40B4-BE49-F238E27FC236}">
                <a16:creationId xmlns:a16="http://schemas.microsoft.com/office/drawing/2014/main" id="{85F77F08-261D-46BF-8AAB-F1A21D9F7B89}"/>
              </a:ext>
            </a:extLst>
          </p:cNvPr>
          <p:cNvCxnSpPr/>
          <p:nvPr/>
        </p:nvCxnSpPr>
        <p:spPr bwMode="auto">
          <a:xfrm flipV="1">
            <a:off x="9345235" y="4941016"/>
            <a:ext cx="59866" cy="850184"/>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7764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Create your own Hot Clock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you need a radio station with a call sign</a:t>
            </a:r>
          </a:p>
          <a:p>
            <a:pPr lvl="2"/>
            <a:r>
              <a:rPr lang="en-US" dirty="0"/>
              <a:t>Search the FCC FM Broadcast station database for call sign letters that are not currently in use </a:t>
            </a:r>
          </a:p>
          <a:p>
            <a:pPr lvl="2"/>
            <a:r>
              <a:rPr lang="en-US" dirty="0">
                <a:hlinkClick r:id="rId2"/>
              </a:rPr>
              <a:t>http://www.fcc.gov/encyclopedia/fm-query-broadcast-station-search</a:t>
            </a:r>
            <a:r>
              <a:rPr lang="en-US" dirty="0"/>
              <a:t> </a:t>
            </a:r>
          </a:p>
          <a:p>
            <a:pPr lvl="1"/>
            <a:r>
              <a:rPr lang="en-US" dirty="0"/>
              <a:t>Determine the format</a:t>
            </a:r>
          </a:p>
          <a:p>
            <a:pPr lvl="2"/>
            <a:r>
              <a:rPr lang="en-US" dirty="0"/>
              <a:t>Music, Talk, News, etc.</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Create your own Hot Clock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Required elements for your Hot Clock:</a:t>
            </a:r>
          </a:p>
          <a:p>
            <a:pPr lvl="2"/>
            <a:r>
              <a:rPr lang="en-US" dirty="0"/>
              <a:t>Legal ID</a:t>
            </a:r>
          </a:p>
          <a:p>
            <a:pPr lvl="2"/>
            <a:r>
              <a:rPr lang="en-US" dirty="0"/>
              <a:t>Segues (more than one)</a:t>
            </a:r>
          </a:p>
          <a:p>
            <a:pPr lvl="2"/>
            <a:r>
              <a:rPr lang="en-US" dirty="0"/>
              <a:t>Drop-Ins (more than one)</a:t>
            </a:r>
          </a:p>
          <a:p>
            <a:pPr lvl="2"/>
            <a:r>
              <a:rPr lang="en-US" dirty="0"/>
              <a:t>3 different types of information (e.g. Local News, Gold track, Phone Lines Open for Caller Feedback)</a:t>
            </a:r>
          </a:p>
          <a:p>
            <a:pPr lvl="1"/>
            <a:endParaRPr lang="en-US" dirty="0"/>
          </a:p>
        </p:txBody>
      </p:sp>
    </p:spTree>
    <p:extLst>
      <p:ext uri="{BB962C8B-B14F-4D97-AF65-F5344CB8AC3E}">
        <p14:creationId xmlns:p14="http://schemas.microsoft.com/office/powerpoint/2010/main" val="3227044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Create your own Hot Clock</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333904" cy="4734318"/>
          </a:xfrm>
        </p:spPr>
        <p:txBody>
          <a:bodyPr/>
          <a:lstStyle/>
          <a:p>
            <a:pPr lvl="1"/>
            <a:r>
              <a:rPr lang="en-US" dirty="0"/>
              <a:t>Once you have an outline, use a ruler and pencil to draw lines from the center dot to the edge of the clock to block off the time for each element (IDs and drop-ins can be placed on the line itself without a block to represent them)</a:t>
            </a:r>
          </a:p>
          <a:p>
            <a:pPr lvl="1"/>
            <a:r>
              <a:rPr lang="en-US" dirty="0"/>
              <a:t>As the Program Manager of this station, you make these decisions. Be Creative!</a:t>
            </a:r>
          </a:p>
          <a:p>
            <a:pPr lvl="1"/>
            <a:endParaRPr lang="en-US" dirty="0"/>
          </a:p>
        </p:txBody>
      </p:sp>
      <p:sp>
        <p:nvSpPr>
          <p:cNvPr id="9" name="TextBox 8">
            <a:extLst>
              <a:ext uri="{FF2B5EF4-FFF2-40B4-BE49-F238E27FC236}">
                <a16:creationId xmlns:a16="http://schemas.microsoft.com/office/drawing/2014/main" id="{ABC4053E-C95B-4753-8926-477B5140E204}"/>
              </a:ext>
            </a:extLst>
          </p:cNvPr>
          <p:cNvSpPr txBox="1"/>
          <p:nvPr/>
        </p:nvSpPr>
        <p:spPr>
          <a:xfrm>
            <a:off x="10796337" y="3485210"/>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3</a:t>
            </a:r>
          </a:p>
        </p:txBody>
      </p:sp>
      <p:sp>
        <p:nvSpPr>
          <p:cNvPr id="10" name="TextBox 9">
            <a:extLst>
              <a:ext uri="{FF2B5EF4-FFF2-40B4-BE49-F238E27FC236}">
                <a16:creationId xmlns:a16="http://schemas.microsoft.com/office/drawing/2014/main" id="{07FF10AB-049D-4716-9892-EC2F45EBCFDB}"/>
              </a:ext>
            </a:extLst>
          </p:cNvPr>
          <p:cNvSpPr txBox="1"/>
          <p:nvPr/>
        </p:nvSpPr>
        <p:spPr>
          <a:xfrm>
            <a:off x="9257296" y="4954977"/>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6</a:t>
            </a:r>
          </a:p>
        </p:txBody>
      </p:sp>
      <p:sp>
        <p:nvSpPr>
          <p:cNvPr id="11" name="TextBox 10">
            <a:extLst>
              <a:ext uri="{FF2B5EF4-FFF2-40B4-BE49-F238E27FC236}">
                <a16:creationId xmlns:a16="http://schemas.microsoft.com/office/drawing/2014/main" id="{097DE68C-E77C-4B3E-9A5D-87F4382FD658}"/>
              </a:ext>
            </a:extLst>
          </p:cNvPr>
          <p:cNvSpPr txBox="1"/>
          <p:nvPr/>
        </p:nvSpPr>
        <p:spPr>
          <a:xfrm>
            <a:off x="7748337" y="3481440"/>
            <a:ext cx="511679"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9</a:t>
            </a:r>
          </a:p>
        </p:txBody>
      </p:sp>
      <p:sp>
        <p:nvSpPr>
          <p:cNvPr id="12" name="TextBox 11">
            <a:extLst>
              <a:ext uri="{FF2B5EF4-FFF2-40B4-BE49-F238E27FC236}">
                <a16:creationId xmlns:a16="http://schemas.microsoft.com/office/drawing/2014/main" id="{9D2243BA-B9C9-46F6-8B18-4ABF406AE20D}"/>
              </a:ext>
            </a:extLst>
          </p:cNvPr>
          <p:cNvSpPr txBox="1"/>
          <p:nvPr/>
        </p:nvSpPr>
        <p:spPr>
          <a:xfrm>
            <a:off x="9097390" y="1983177"/>
            <a:ext cx="838691" cy="707886"/>
          </a:xfrm>
          <a:prstGeom prst="rect">
            <a:avLst/>
          </a:prstGeom>
          <a:noFill/>
        </p:spPr>
        <p:txBody>
          <a:bodyPr wrap="none" rtlCol="0">
            <a:spAutoFit/>
          </a:bodyPr>
          <a:lstStyle/>
          <a:p>
            <a:r>
              <a:rPr lang="en-US" sz="4000" b="1" dirty="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rPr>
              <a:t>12</a:t>
            </a:r>
          </a:p>
        </p:txBody>
      </p:sp>
      <p:sp>
        <p:nvSpPr>
          <p:cNvPr id="13" name="Oval 12">
            <a:extLst>
              <a:ext uri="{FF2B5EF4-FFF2-40B4-BE49-F238E27FC236}">
                <a16:creationId xmlns:a16="http://schemas.microsoft.com/office/drawing/2014/main" id="{BAAD5255-E103-4B81-8BE9-522AE2AD34D6}"/>
              </a:ext>
            </a:extLst>
          </p:cNvPr>
          <p:cNvSpPr/>
          <p:nvPr/>
        </p:nvSpPr>
        <p:spPr bwMode="auto">
          <a:xfrm>
            <a:off x="7799886" y="2124653"/>
            <a:ext cx="3429000" cy="3429000"/>
          </a:xfrm>
          <a:prstGeom prst="ellipse">
            <a:avLst/>
          </a:prstGeom>
          <a:gradFill flip="none" rotWithShape="1">
            <a:gsLst>
              <a:gs pos="0">
                <a:srgbClr val="5E9EFF"/>
              </a:gs>
              <a:gs pos="0">
                <a:srgbClr val="85C2FF"/>
              </a:gs>
              <a:gs pos="40000">
                <a:schemeClr val="bg1">
                  <a:alpha val="75000"/>
                </a:schemeClr>
              </a:gs>
            </a:gsLst>
            <a:path path="circle">
              <a:fillToRect l="50000" t="50000" r="50000" b="50000"/>
            </a:path>
            <a:tileRect/>
          </a:gradFill>
          <a:ln w="19050" cap="flat" cmpd="sng" algn="ctr">
            <a:solidFill>
              <a:srgbClr val="00206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cxnSp>
        <p:nvCxnSpPr>
          <p:cNvPr id="15" name="Straight Connector 14">
            <a:extLst>
              <a:ext uri="{FF2B5EF4-FFF2-40B4-BE49-F238E27FC236}">
                <a16:creationId xmlns:a16="http://schemas.microsoft.com/office/drawing/2014/main" id="{6300C30B-6C49-44A1-8EEB-D06D53C62B5B}"/>
              </a:ext>
            </a:extLst>
          </p:cNvPr>
          <p:cNvCxnSpPr>
            <a:endCxn id="17" idx="4"/>
          </p:cNvCxnSpPr>
          <p:nvPr/>
        </p:nvCxnSpPr>
        <p:spPr bwMode="auto">
          <a:xfrm>
            <a:off x="9514386" y="1798258"/>
            <a:ext cx="1601" cy="2112005"/>
          </a:xfrm>
          <a:prstGeom prst="line">
            <a:avLst/>
          </a:prstGeom>
          <a:solidFill>
            <a:schemeClr val="accent1"/>
          </a:solidFill>
          <a:ln w="19050" cap="flat" cmpd="sng" algn="ctr">
            <a:solidFill>
              <a:srgbClr val="00206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0761F873-60EB-426E-AA34-621A8FE49E16}"/>
              </a:ext>
            </a:extLst>
          </p:cNvPr>
          <p:cNvSpPr txBox="1"/>
          <p:nvPr/>
        </p:nvSpPr>
        <p:spPr>
          <a:xfrm>
            <a:off x="9500937" y="1624263"/>
            <a:ext cx="1029449" cy="261610"/>
          </a:xfrm>
          <a:prstGeom prst="rect">
            <a:avLst/>
          </a:prstGeom>
          <a:noFill/>
        </p:spPr>
        <p:txBody>
          <a:bodyPr wrap="none" rtlCol="0">
            <a:spAutoFit/>
          </a:bodyPr>
          <a:lstStyle/>
          <a:p>
            <a:r>
              <a:rPr lang="en-US" sz="1100" dirty="0"/>
              <a:t>:00 - Legal ID</a:t>
            </a:r>
          </a:p>
        </p:txBody>
      </p:sp>
      <p:sp>
        <p:nvSpPr>
          <p:cNvPr id="17" name="Oval 16">
            <a:extLst>
              <a:ext uri="{FF2B5EF4-FFF2-40B4-BE49-F238E27FC236}">
                <a16:creationId xmlns:a16="http://schemas.microsoft.com/office/drawing/2014/main" id="{B0976139-0768-405A-A1DA-17E95C4F53AD}"/>
              </a:ext>
            </a:extLst>
          </p:cNvPr>
          <p:cNvSpPr/>
          <p:nvPr/>
        </p:nvSpPr>
        <p:spPr bwMode="auto">
          <a:xfrm>
            <a:off x="9450584" y="3779458"/>
            <a:ext cx="130805" cy="130805"/>
          </a:xfrm>
          <a:prstGeom prst="ellipse">
            <a:avLst/>
          </a:prstGeom>
          <a:solidFill>
            <a:srgbClr val="00206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3548478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1st Commercial Radio Station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KDKA in Pennsylvania</a:t>
            </a:r>
          </a:p>
          <a:p>
            <a:pPr lvl="1"/>
            <a:r>
              <a:rPr lang="en-US" dirty="0"/>
              <a:t>November 2, 1920</a:t>
            </a:r>
          </a:p>
          <a:p>
            <a:pPr lvl="1"/>
            <a:r>
              <a:rPr lang="en-US" dirty="0"/>
              <a:t>Narrow-casting</a:t>
            </a:r>
          </a:p>
          <a:p>
            <a:pPr lvl="1"/>
            <a:r>
              <a:rPr lang="en-US" dirty="0"/>
              <a:t>Broadcasting</a:t>
            </a:r>
          </a:p>
          <a:p>
            <a:pPr lvl="1"/>
            <a:r>
              <a:rPr lang="en-US" dirty="0"/>
              <a:t>Henry Davis read the presidential election results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FCC Regulates Radio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398073" cy="4734318"/>
          </a:xfrm>
        </p:spPr>
        <p:txBody>
          <a:bodyPr/>
          <a:lstStyle/>
          <a:p>
            <a:pPr lvl="1"/>
            <a:r>
              <a:rPr lang="en-US" dirty="0"/>
              <a:t>The Federal Communication Commission (FCC) was needed to regulate the frequencies and power of radio stations</a:t>
            </a:r>
          </a:p>
          <a:p>
            <a:pPr lvl="1"/>
            <a:r>
              <a:rPr lang="en-US" dirty="0"/>
              <a:t>Radio stations have call signs</a:t>
            </a:r>
          </a:p>
          <a:p>
            <a:pPr lvl="2"/>
            <a:r>
              <a:rPr lang="en-US"/>
              <a:t>In the U.S., </a:t>
            </a:r>
            <a:r>
              <a:rPr lang="en-US" dirty="0"/>
              <a:t>station call sign letters start with K west of the Mississippi River and with W to the east of the Mississippi River</a:t>
            </a:r>
          </a:p>
          <a:p>
            <a:pPr lvl="2"/>
            <a:r>
              <a:rPr lang="en-US" dirty="0"/>
              <a:t>There are exceptions to this rule</a:t>
            </a:r>
          </a:p>
          <a:p>
            <a:pPr lvl="1"/>
            <a:endParaRPr lang="en-US" dirty="0"/>
          </a:p>
        </p:txBody>
      </p:sp>
      <p:pic>
        <p:nvPicPr>
          <p:cNvPr id="4" name="Picture 4" descr="http://transition.fcc.gov/files/logos/fcc-seal_rgb-large.png">
            <a:extLst>
              <a:ext uri="{FF2B5EF4-FFF2-40B4-BE49-F238E27FC236}">
                <a16:creationId xmlns:a16="http://schemas.microsoft.com/office/drawing/2014/main" id="{832BB3EA-6A72-4362-9461-6496E8232BEA}"/>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309897" y="2135327"/>
            <a:ext cx="3190652" cy="31906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66C423E-A304-4B07-B921-9DF9C2BC5147}"/>
              </a:ext>
            </a:extLst>
          </p:cNvPr>
          <p:cNvSpPr txBox="1"/>
          <p:nvPr/>
        </p:nvSpPr>
        <p:spPr>
          <a:xfrm>
            <a:off x="8457423" y="5325979"/>
            <a:ext cx="2895600" cy="261610"/>
          </a:xfrm>
          <a:prstGeom prst="rect">
            <a:avLst/>
          </a:prstGeom>
          <a:noFill/>
        </p:spPr>
        <p:txBody>
          <a:bodyPr wrap="square" rtlCol="0">
            <a:spAutoFit/>
          </a:bodyPr>
          <a:lstStyle/>
          <a:p>
            <a:pPr algn="ctr"/>
            <a:r>
              <a:rPr lang="en-US" sz="1100" dirty="0"/>
              <a:t>http://www.fcc.gov/logos</a:t>
            </a:r>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FCC Licensing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Radio stations must have an FCC license to operate</a:t>
            </a:r>
          </a:p>
          <a:p>
            <a:pPr lvl="2"/>
            <a:r>
              <a:rPr lang="en-US" dirty="0"/>
              <a:t>Commercial</a:t>
            </a:r>
          </a:p>
          <a:p>
            <a:pPr lvl="2"/>
            <a:r>
              <a:rPr lang="en-US" dirty="0"/>
              <a:t>Non-commercial</a:t>
            </a:r>
          </a:p>
          <a:p>
            <a:pPr lvl="1"/>
            <a:r>
              <a:rPr lang="en-US" dirty="0"/>
              <a:t>DJs must also have permits</a:t>
            </a:r>
          </a:p>
          <a:p>
            <a:pPr lvl="2"/>
            <a:r>
              <a:rPr lang="en-US" dirty="0"/>
              <a:t>Restricted Radiotelephone Operator Permit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AM Radio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first radio stations were AM (amplitude modulation)</a:t>
            </a:r>
          </a:p>
          <a:p>
            <a:pPr lvl="1"/>
            <a:r>
              <a:rPr lang="en-US" dirty="0"/>
              <a:t>“The Golden Age of Radio”</a:t>
            </a:r>
          </a:p>
          <a:p>
            <a:pPr lvl="1"/>
            <a:r>
              <a:rPr lang="en-US" dirty="0"/>
              <a:t>Characteristics of AM radio</a:t>
            </a:r>
          </a:p>
          <a:p>
            <a:pPr lvl="2"/>
            <a:r>
              <a:rPr lang="en-US" dirty="0"/>
              <a:t>Lower audio quality</a:t>
            </a:r>
          </a:p>
          <a:p>
            <a:pPr lvl="2"/>
            <a:r>
              <a:rPr lang="en-US" dirty="0"/>
              <a:t>Frequency range: 531–1611 kHz</a:t>
            </a:r>
          </a:p>
          <a:p>
            <a:pPr lvl="2"/>
            <a:r>
              <a:rPr lang="en-US" dirty="0"/>
              <a:t>Longer range (especially at night)</a:t>
            </a:r>
          </a:p>
          <a:p>
            <a:pPr lvl="2"/>
            <a:r>
              <a:rPr lang="en-US" dirty="0"/>
              <a:t>Increase of interference in large cities</a:t>
            </a:r>
          </a:p>
          <a:p>
            <a:pPr lvl="2"/>
            <a:r>
              <a:rPr lang="en-US" dirty="0"/>
              <a:t>Clearer signals in mountain regions</a:t>
            </a:r>
          </a:p>
          <a:p>
            <a:pPr lvl="1"/>
            <a:endParaRPr lang="en-US" dirty="0"/>
          </a:p>
        </p:txBody>
      </p:sp>
      <p:pic>
        <p:nvPicPr>
          <p:cNvPr id="4" name="Picture 2" descr="C:\Users\Outlander\AppData\Local\Microsoft\Windows\Temporary Internet Files\Content.IE5\OMK7WZTA\MC900212563[1].wmf">
            <a:extLst>
              <a:ext uri="{FF2B5EF4-FFF2-40B4-BE49-F238E27FC236}">
                <a16:creationId xmlns:a16="http://schemas.microsoft.com/office/drawing/2014/main" id="{DD44837A-A339-4769-9DA1-89ACFFD5D755}"/>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869604" y="4046830"/>
            <a:ext cx="1816913" cy="159197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Outlander\AppData\Local\Microsoft\Windows\Temporary Internet Files\Content.IE5\S48WP9N2\MC900187567[1].wmf">
            <a:extLst>
              <a:ext uri="{FF2B5EF4-FFF2-40B4-BE49-F238E27FC236}">
                <a16:creationId xmlns:a16="http://schemas.microsoft.com/office/drawing/2014/main" id="{B1ADF4B4-07D0-4AAA-978F-99FA37CFAEE2}"/>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014537" y="1933346"/>
            <a:ext cx="1527048" cy="1800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FM Radio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5" y="1420420"/>
            <a:ext cx="7328514" cy="4734318"/>
          </a:xfrm>
        </p:spPr>
        <p:txBody>
          <a:bodyPr/>
          <a:lstStyle/>
          <a:p>
            <a:pPr lvl="1"/>
            <a:r>
              <a:rPr lang="en-US" dirty="0"/>
              <a:t>FM (frequency modulation)</a:t>
            </a:r>
          </a:p>
          <a:p>
            <a:pPr lvl="1"/>
            <a:r>
              <a:rPr lang="en-US" dirty="0"/>
              <a:t>Characteristics of FM radio</a:t>
            </a:r>
          </a:p>
          <a:p>
            <a:pPr lvl="2"/>
            <a:r>
              <a:rPr lang="en-US" dirty="0"/>
              <a:t>Higher audio quality</a:t>
            </a:r>
          </a:p>
          <a:p>
            <a:pPr lvl="2"/>
            <a:r>
              <a:rPr lang="en-US" dirty="0"/>
              <a:t>Frequency range: 87.5–108 MHz</a:t>
            </a:r>
          </a:p>
          <a:p>
            <a:pPr lvl="2"/>
            <a:r>
              <a:rPr lang="en-US" dirty="0"/>
              <a:t>Shorter range (based on power of radio station transmitter)</a:t>
            </a:r>
          </a:p>
          <a:p>
            <a:pPr lvl="2"/>
            <a:r>
              <a:rPr lang="en-US" dirty="0"/>
              <a:t>Less interference in large cities</a:t>
            </a:r>
          </a:p>
          <a:p>
            <a:pPr lvl="2"/>
            <a:r>
              <a:rPr lang="en-US" dirty="0"/>
              <a:t>Poor signal in mountain regions</a:t>
            </a:r>
          </a:p>
        </p:txBody>
      </p:sp>
      <p:pic>
        <p:nvPicPr>
          <p:cNvPr id="6" name="Picture 2" descr="C:\Users\Outlander\AppData\Local\Microsoft\Windows\Temporary Internet Files\Content.IE5\OMK7WZTA\MC900089304[1].wmf">
            <a:extLst>
              <a:ext uri="{FF2B5EF4-FFF2-40B4-BE49-F238E27FC236}">
                <a16:creationId xmlns:a16="http://schemas.microsoft.com/office/drawing/2014/main" id="{F5D1B90F-9F94-4272-9AB2-3C51E1FD30A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744607" y="3540426"/>
            <a:ext cx="1836115" cy="16340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Outlander\AppData\Local\Microsoft\Windows\Temporary Internet Files\Content.IE5\S48WP9N2\MC900285378[1].wmf">
            <a:extLst>
              <a:ext uri="{FF2B5EF4-FFF2-40B4-BE49-F238E27FC236}">
                <a16:creationId xmlns:a16="http://schemas.microsoft.com/office/drawing/2014/main" id="{B82B021C-82EC-46F7-B649-91E7A53B70BC}"/>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525211" y="1701539"/>
            <a:ext cx="227490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80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Early Radio Broadcasts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electronic mass entertainment medium</a:t>
            </a:r>
          </a:p>
          <a:p>
            <a:pPr lvl="1"/>
            <a:r>
              <a:rPr lang="en-US" dirty="0"/>
              <a:t>Besides news and weather, radio shows are included:</a:t>
            </a:r>
          </a:p>
          <a:p>
            <a:pPr lvl="2"/>
            <a:r>
              <a:rPr lang="en-US" dirty="0"/>
              <a:t>Radio serials, quiz shows, commercially sponsored variety hours and children’s shows</a:t>
            </a:r>
          </a:p>
          <a:p>
            <a:pPr lvl="1"/>
            <a:r>
              <a:rPr lang="en-US" dirty="0"/>
              <a:t>Can you name some memorable or pivotal radio broadcasts from this era?</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Radio vs. Television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670789" cy="4734318"/>
          </a:xfrm>
        </p:spPr>
        <p:txBody>
          <a:bodyPr/>
          <a:lstStyle/>
          <a:p>
            <a:pPr lvl="1"/>
            <a:r>
              <a:rPr lang="en-US" dirty="0"/>
              <a:t>With the advent of television, radio ceased to be the main form of family entertainment</a:t>
            </a:r>
          </a:p>
          <a:p>
            <a:pPr lvl="1"/>
            <a:r>
              <a:rPr lang="en-US" dirty="0"/>
              <a:t>Radio stations settled into a select group of formats:</a:t>
            </a:r>
          </a:p>
          <a:p>
            <a:pPr lvl="2"/>
            <a:r>
              <a:rPr lang="en-US" dirty="0"/>
              <a:t>News</a:t>
            </a:r>
          </a:p>
          <a:p>
            <a:pPr lvl="2"/>
            <a:r>
              <a:rPr lang="en-US" dirty="0"/>
              <a:t>Talk/sports</a:t>
            </a:r>
          </a:p>
          <a:p>
            <a:pPr lvl="2"/>
            <a:r>
              <a:rPr lang="en-US" dirty="0"/>
              <a:t>Music </a:t>
            </a:r>
          </a:p>
          <a:p>
            <a:pPr lvl="1"/>
            <a:endParaRPr lang="en-US" dirty="0"/>
          </a:p>
        </p:txBody>
      </p:sp>
      <p:pic>
        <p:nvPicPr>
          <p:cNvPr id="4" name="Picture 2" descr="C:\Users\Outlander\AppData\Local\Microsoft\Windows\Temporary Internet Files\Content.IE5\S48WP9N2\MC900232151[1].wmf">
            <a:extLst>
              <a:ext uri="{FF2B5EF4-FFF2-40B4-BE49-F238E27FC236}">
                <a16:creationId xmlns:a16="http://schemas.microsoft.com/office/drawing/2014/main" id="{32E9C668-EA91-4E4E-B9A8-0F52FE123284}"/>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r="36870"/>
          <a:stretch/>
        </p:blipFill>
        <p:spPr bwMode="auto">
          <a:xfrm>
            <a:off x="8726409" y="1546345"/>
            <a:ext cx="1464107" cy="171110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Outlander\AppData\Local\Microsoft\Windows\Temporary Internet Files\Content.IE5\7J298P96\MC900360694[1].wmf">
            <a:extLst>
              <a:ext uri="{FF2B5EF4-FFF2-40B4-BE49-F238E27FC236}">
                <a16:creationId xmlns:a16="http://schemas.microsoft.com/office/drawing/2014/main" id="{01EB6BEB-501D-4703-AA78-3F70DCC0C110}"/>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0174209" y="1420420"/>
            <a:ext cx="1251814" cy="183703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Users\Outlander\AppData\Local\Microsoft\Windows\Temporary Internet Files\Content.IE5\7J298P96\MC900286837[1].wmf">
            <a:extLst>
              <a:ext uri="{FF2B5EF4-FFF2-40B4-BE49-F238E27FC236}">
                <a16:creationId xmlns:a16="http://schemas.microsoft.com/office/drawing/2014/main" id="{37C843EF-2667-45BD-8FE1-846867247EB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583409" y="4171851"/>
            <a:ext cx="1795604" cy="1629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C:\Users\Outlander\AppData\Local\Microsoft\Windows\Temporary Internet Files\Content.IE5\I1BRI6ZH\MC900217650[1].wmf">
            <a:extLst>
              <a:ext uri="{FF2B5EF4-FFF2-40B4-BE49-F238E27FC236}">
                <a16:creationId xmlns:a16="http://schemas.microsoft.com/office/drawing/2014/main" id="{705B11C2-1E85-48CF-BF47-293D06B3D9D2}"/>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847768" y="4001021"/>
            <a:ext cx="1698041" cy="18004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163</TotalTime>
  <Words>683</Words>
  <Application>Microsoft Office PowerPoint</Application>
  <PresentationFormat>Widescreen</PresentationFormat>
  <Paragraphs>120</Paragraphs>
  <Slides>15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ＭＳ Ｐゴシック</vt:lpstr>
      <vt:lpstr>.AppleSystemUIFont</vt:lpstr>
      <vt:lpstr>Arial</vt:lpstr>
      <vt:lpstr>Calibri</vt:lpstr>
      <vt:lpstr>Open Sans</vt:lpstr>
      <vt:lpstr>Open Sans SemiBold</vt:lpstr>
      <vt:lpstr>Tahoma</vt:lpstr>
      <vt:lpstr>2_Office Theme</vt:lpstr>
      <vt:lpstr>3_Office Theme</vt:lpstr>
      <vt:lpstr>PowerPoint Presentation</vt:lpstr>
      <vt:lpstr>PowerPoint Presentation</vt:lpstr>
      <vt:lpstr>1st Commercial Radio Station</vt:lpstr>
      <vt:lpstr>The FCC Regulates Radio</vt:lpstr>
      <vt:lpstr>FCC Licensing</vt:lpstr>
      <vt:lpstr>AM Radio</vt:lpstr>
      <vt:lpstr>FM Radio</vt:lpstr>
      <vt:lpstr>Early Radio Broadcasts</vt:lpstr>
      <vt:lpstr>Radio vs. Television</vt:lpstr>
      <vt:lpstr>Everybody wants to be a DJ</vt:lpstr>
      <vt:lpstr>Radio Stations Today</vt:lpstr>
      <vt:lpstr>Example of a Hot Clock</vt:lpstr>
      <vt:lpstr>Create your own Hot Clock</vt:lpstr>
      <vt:lpstr>Create your own Hot Clock</vt:lpstr>
      <vt:lpstr>Create your own Hot Clock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26</cp:revision>
  <cp:lastPrinted>2017-07-07T16:17:37Z</cp:lastPrinted>
  <dcterms:created xsi:type="dcterms:W3CDTF">2017-07-11T23:58:30Z</dcterms:created>
  <dcterms:modified xsi:type="dcterms:W3CDTF">2017-07-14T19:09:14Z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