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sldIdLst>
    <p:sldId id="321" r:id="rId6"/>
    <p:sldId id="319" r:id="rId7"/>
    <p:sldId id="323" r:id="rId8"/>
    <p:sldId id="324" r:id="rId9"/>
    <p:sldId id="325" r:id="rId10"/>
    <p:sldId id="326" r:id="rId11"/>
    <p:sldId id="327" r:id="rId12"/>
    <p:sldId id="328" r:id="rId13"/>
    <p:sldId id="332" r:id="rId14"/>
    <p:sldId id="330" r:id="rId15"/>
    <p:sldId id="331"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3" r:id="rId36"/>
    <p:sldId id="352"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Reading Drawings </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Sectional View Drawing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The sectional view is a drawing with a part removed or cut out to show the internal parts of the part.</a:t>
            </a:r>
          </a:p>
          <a:p>
            <a:pPr lvl="1"/>
            <a:endParaRPr lang="en-US" dirty="0"/>
          </a:p>
        </p:txBody>
      </p:sp>
      <p:pic>
        <p:nvPicPr>
          <p:cNvPr id="4" name="Picture 3">
            <a:extLst>
              <a:ext uri="{FF2B5EF4-FFF2-40B4-BE49-F238E27FC236}">
                <a16:creationId xmlns:a16="http://schemas.microsoft.com/office/drawing/2014/main" id="{9514EAA5-A65C-4F76-9CCE-8419369AF88C}"/>
              </a:ext>
            </a:extLst>
          </p:cNvPr>
          <p:cNvPicPr>
            <a:picLocks noChangeAspect="1"/>
          </p:cNvPicPr>
          <p:nvPr/>
        </p:nvPicPr>
        <p:blipFill>
          <a:blip r:embed="rId2"/>
          <a:stretch>
            <a:fillRect/>
          </a:stretch>
        </p:blipFill>
        <p:spPr>
          <a:xfrm>
            <a:off x="4396137" y="1543508"/>
            <a:ext cx="3328704" cy="3273836"/>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Development Drawing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19"/>
            <a:ext cx="11055750" cy="4900481"/>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This drawing shows a box or other sheet metal project in a flat view.  It allows the project to be laid out on metal, cut and folded in the finished product.</a:t>
            </a:r>
          </a:p>
          <a:p>
            <a:pPr lvl="1"/>
            <a:endParaRPr lang="en-US" dirty="0"/>
          </a:p>
        </p:txBody>
      </p:sp>
      <p:pic>
        <p:nvPicPr>
          <p:cNvPr id="5" name="Picture 4">
            <a:extLst>
              <a:ext uri="{FF2B5EF4-FFF2-40B4-BE49-F238E27FC236}">
                <a16:creationId xmlns:a16="http://schemas.microsoft.com/office/drawing/2014/main" id="{722FF11C-237A-4750-9FF3-07A81A102C2E}"/>
              </a:ext>
            </a:extLst>
          </p:cNvPr>
          <p:cNvPicPr>
            <a:picLocks noChangeAspect="1"/>
          </p:cNvPicPr>
          <p:nvPr/>
        </p:nvPicPr>
        <p:blipFill>
          <a:blip r:embed="rId2"/>
          <a:stretch>
            <a:fillRect/>
          </a:stretch>
        </p:blipFill>
        <p:spPr>
          <a:xfrm>
            <a:off x="3752439" y="1563933"/>
            <a:ext cx="4122054" cy="3132014"/>
          </a:xfrm>
          <a:prstGeom prst="rect">
            <a:avLst/>
          </a:prstGeom>
        </p:spPr>
      </p:pic>
    </p:spTree>
    <p:extLst>
      <p:ext uri="{BB962C8B-B14F-4D97-AF65-F5344CB8AC3E}">
        <p14:creationId xmlns:p14="http://schemas.microsoft.com/office/powerpoint/2010/main" val="421709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Plans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lvl="1" indent="0">
              <a:buNone/>
            </a:pPr>
            <a:endParaRPr lang="en-US" dirty="0"/>
          </a:p>
          <a:p>
            <a:pPr lvl="1"/>
            <a:r>
              <a:rPr lang="en-US" dirty="0"/>
              <a:t>The </a:t>
            </a:r>
            <a:r>
              <a:rPr lang="en-US" dirty="0">
                <a:solidFill>
                  <a:srgbClr val="FF0000"/>
                </a:solidFill>
              </a:rPr>
              <a:t>welding drawings </a:t>
            </a:r>
            <a:r>
              <a:rPr lang="en-US" dirty="0"/>
              <a:t>describe how the weld joints are to be produced. </a:t>
            </a:r>
          </a:p>
          <a:p>
            <a:pPr lvl="1"/>
            <a:endParaRPr lang="en-US" dirty="0"/>
          </a:p>
        </p:txBody>
      </p:sp>
      <p:grpSp>
        <p:nvGrpSpPr>
          <p:cNvPr id="4" name="Group 2">
            <a:extLst>
              <a:ext uri="{FF2B5EF4-FFF2-40B4-BE49-F238E27FC236}">
                <a16:creationId xmlns:a16="http://schemas.microsoft.com/office/drawing/2014/main" id="{5B4FECAA-9944-4E7E-B131-A5DCBCAD3710}"/>
              </a:ext>
            </a:extLst>
          </p:cNvPr>
          <p:cNvGrpSpPr>
            <a:grpSpLocks/>
          </p:cNvGrpSpPr>
          <p:nvPr/>
        </p:nvGrpSpPr>
        <p:grpSpPr bwMode="auto">
          <a:xfrm>
            <a:off x="3352800" y="1524000"/>
            <a:ext cx="4953000" cy="3725862"/>
            <a:chOff x="106753025" y="106984800"/>
            <a:chExt cx="8175625" cy="5943600"/>
          </a:xfrm>
        </p:grpSpPr>
        <p:sp>
          <p:nvSpPr>
            <p:cNvPr id="5" name="Line 3">
              <a:extLst>
                <a:ext uri="{FF2B5EF4-FFF2-40B4-BE49-F238E27FC236}">
                  <a16:creationId xmlns:a16="http://schemas.microsoft.com/office/drawing/2014/main" id="{F257433A-ADB1-4E5C-8993-7D2035E3C63D}"/>
                </a:ext>
              </a:extLst>
            </p:cNvPr>
            <p:cNvSpPr>
              <a:spLocks noChangeShapeType="1"/>
            </p:cNvSpPr>
            <p:nvPr/>
          </p:nvSpPr>
          <p:spPr bwMode="auto">
            <a:xfrm>
              <a:off x="106756200" y="109728000"/>
              <a:ext cx="27432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02992035-BD6F-4A56-8DBD-6C8B17F51188}"/>
                </a:ext>
              </a:extLst>
            </p:cNvPr>
            <p:cNvSpPr>
              <a:spLocks noChangeShapeType="1"/>
            </p:cNvSpPr>
            <p:nvPr/>
          </p:nvSpPr>
          <p:spPr bwMode="auto">
            <a:xfrm flipV="1">
              <a:off x="106756200" y="106984800"/>
              <a:ext cx="0" cy="27432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05EC51B2-6687-4B42-98F1-F5213AC71A8B}"/>
                </a:ext>
              </a:extLst>
            </p:cNvPr>
            <p:cNvSpPr>
              <a:spLocks noChangeShapeType="1"/>
            </p:cNvSpPr>
            <p:nvPr/>
          </p:nvSpPr>
          <p:spPr bwMode="auto">
            <a:xfrm flipV="1">
              <a:off x="109499400" y="106984800"/>
              <a:ext cx="0" cy="27432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B183879B-E482-4F7F-A9FB-687165DFA851}"/>
                </a:ext>
              </a:extLst>
            </p:cNvPr>
            <p:cNvSpPr>
              <a:spLocks noChangeShapeType="1"/>
            </p:cNvSpPr>
            <p:nvPr/>
          </p:nvSpPr>
          <p:spPr bwMode="auto">
            <a:xfrm>
              <a:off x="106753025" y="106984800"/>
              <a:ext cx="27432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9A6C79F4-A45A-4EF6-B585-0442F78BC92B}"/>
                </a:ext>
              </a:extLst>
            </p:cNvPr>
            <p:cNvSpPr>
              <a:spLocks noChangeShapeType="1"/>
            </p:cNvSpPr>
            <p:nvPr/>
          </p:nvSpPr>
          <p:spPr bwMode="auto">
            <a:xfrm flipV="1">
              <a:off x="106870500" y="107099100"/>
              <a:ext cx="25146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3845B721-2CF1-466A-A1C5-EAA0C70F7855}"/>
                </a:ext>
              </a:extLst>
            </p:cNvPr>
            <p:cNvSpPr>
              <a:spLocks noChangeShapeType="1"/>
            </p:cNvSpPr>
            <p:nvPr/>
          </p:nvSpPr>
          <p:spPr bwMode="auto">
            <a:xfrm>
              <a:off x="106870500" y="109613700"/>
              <a:ext cx="25146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057D517B-1608-47CF-8464-342FEF860493}"/>
                </a:ext>
              </a:extLst>
            </p:cNvPr>
            <p:cNvSpPr>
              <a:spLocks noChangeShapeType="1"/>
            </p:cNvSpPr>
            <p:nvPr/>
          </p:nvSpPr>
          <p:spPr bwMode="auto">
            <a:xfrm flipH="1" flipV="1">
              <a:off x="106870500" y="107099100"/>
              <a:ext cx="0" cy="25146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7E156723-7EFD-4AAD-82C4-6384D2386A9B}"/>
                </a:ext>
              </a:extLst>
            </p:cNvPr>
            <p:cNvSpPr>
              <a:spLocks noChangeShapeType="1"/>
            </p:cNvSpPr>
            <p:nvPr/>
          </p:nvSpPr>
          <p:spPr bwMode="auto">
            <a:xfrm flipV="1">
              <a:off x="109385100" y="107099100"/>
              <a:ext cx="0" cy="25146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FEEB850F-02B9-4074-BCBA-FF7E339E5F3E}"/>
                </a:ext>
              </a:extLst>
            </p:cNvPr>
            <p:cNvSpPr>
              <a:spLocks noChangeShapeType="1"/>
            </p:cNvSpPr>
            <p:nvPr/>
          </p:nvSpPr>
          <p:spPr bwMode="auto">
            <a:xfrm flipH="1">
              <a:off x="109385100" y="106984800"/>
              <a:ext cx="11430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B5CBB026-5E48-4F0D-8E06-1D530CB4ADA3}"/>
                </a:ext>
              </a:extLst>
            </p:cNvPr>
            <p:cNvSpPr>
              <a:spLocks noChangeShapeType="1"/>
            </p:cNvSpPr>
            <p:nvPr/>
          </p:nvSpPr>
          <p:spPr bwMode="auto">
            <a:xfrm>
              <a:off x="106756200" y="106984800"/>
              <a:ext cx="11430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4482C527-F777-4737-BD71-4E752E4F3A5E}"/>
                </a:ext>
              </a:extLst>
            </p:cNvPr>
            <p:cNvSpPr>
              <a:spLocks noChangeShapeType="1"/>
            </p:cNvSpPr>
            <p:nvPr/>
          </p:nvSpPr>
          <p:spPr bwMode="auto">
            <a:xfrm flipV="1">
              <a:off x="106756200" y="109613700"/>
              <a:ext cx="11430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6F827BB2-B4DC-488B-BDA6-D800233ED700}"/>
                </a:ext>
              </a:extLst>
            </p:cNvPr>
            <p:cNvSpPr>
              <a:spLocks noChangeShapeType="1"/>
            </p:cNvSpPr>
            <p:nvPr/>
          </p:nvSpPr>
          <p:spPr bwMode="auto">
            <a:xfrm>
              <a:off x="109385100" y="109613700"/>
              <a:ext cx="11430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17" name="Group 15">
              <a:extLst>
                <a:ext uri="{FF2B5EF4-FFF2-40B4-BE49-F238E27FC236}">
                  <a16:creationId xmlns:a16="http://schemas.microsoft.com/office/drawing/2014/main" id="{9535B634-CA53-4E6B-890C-14D6A1FDE416}"/>
                </a:ext>
              </a:extLst>
            </p:cNvPr>
            <p:cNvGrpSpPr>
              <a:grpSpLocks/>
            </p:cNvGrpSpPr>
            <p:nvPr/>
          </p:nvGrpSpPr>
          <p:grpSpPr bwMode="auto">
            <a:xfrm>
              <a:off x="106756200" y="110070900"/>
              <a:ext cx="2743200" cy="2857500"/>
              <a:chOff x="106756200" y="110070900"/>
              <a:chExt cx="2743200" cy="2857500"/>
            </a:xfrm>
          </p:grpSpPr>
          <p:grpSp>
            <p:nvGrpSpPr>
              <p:cNvPr id="115" name="Group 16">
                <a:extLst>
                  <a:ext uri="{FF2B5EF4-FFF2-40B4-BE49-F238E27FC236}">
                    <a16:creationId xmlns:a16="http://schemas.microsoft.com/office/drawing/2014/main" id="{8DB9012F-811B-4BD1-8AD3-375A4C431C0E}"/>
                  </a:ext>
                </a:extLst>
              </p:cNvPr>
              <p:cNvGrpSpPr>
                <a:grpSpLocks/>
              </p:cNvGrpSpPr>
              <p:nvPr/>
            </p:nvGrpSpPr>
            <p:grpSpPr bwMode="auto">
              <a:xfrm>
                <a:off x="106870500" y="110178850"/>
                <a:ext cx="114300" cy="2749550"/>
                <a:chOff x="111785400" y="110185200"/>
                <a:chExt cx="114300" cy="2749550"/>
              </a:xfrm>
            </p:grpSpPr>
            <p:sp>
              <p:nvSpPr>
                <p:cNvPr id="127" name="Line 17">
                  <a:extLst>
                    <a:ext uri="{FF2B5EF4-FFF2-40B4-BE49-F238E27FC236}">
                      <a16:creationId xmlns:a16="http://schemas.microsoft.com/office/drawing/2014/main" id="{29593A2D-A414-4C22-A7C1-3A2D962E3F34}"/>
                    </a:ext>
                  </a:extLst>
                </p:cNvPr>
                <p:cNvSpPr>
                  <a:spLocks noChangeShapeType="1"/>
                </p:cNvSpPr>
                <p:nvPr/>
              </p:nvSpPr>
              <p:spPr bwMode="auto">
                <a:xfrm rot="-5400000">
                  <a:off x="110413800" y="111563150"/>
                  <a:ext cx="27432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8" name="Line 18">
                  <a:extLst>
                    <a:ext uri="{FF2B5EF4-FFF2-40B4-BE49-F238E27FC236}">
                      <a16:creationId xmlns:a16="http://schemas.microsoft.com/office/drawing/2014/main" id="{1AD9DBEB-3DAF-4A1D-AC0F-B5B6F18A2E8C}"/>
                    </a:ext>
                  </a:extLst>
                </p:cNvPr>
                <p:cNvSpPr>
                  <a:spLocks noChangeShapeType="1"/>
                </p:cNvSpPr>
                <p:nvPr/>
              </p:nvSpPr>
              <p:spPr bwMode="auto">
                <a:xfrm rot="-5400000">
                  <a:off x="110528100" y="111556800"/>
                  <a:ext cx="27432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9" name="Line 19">
                  <a:extLst>
                    <a:ext uri="{FF2B5EF4-FFF2-40B4-BE49-F238E27FC236}">
                      <a16:creationId xmlns:a16="http://schemas.microsoft.com/office/drawing/2014/main" id="{9ACF94AE-9321-4FDA-8858-D9AD05E4A721}"/>
                    </a:ext>
                  </a:extLst>
                </p:cNvPr>
                <p:cNvSpPr>
                  <a:spLocks noChangeShapeType="1"/>
                </p:cNvSpPr>
                <p:nvPr/>
              </p:nvSpPr>
              <p:spPr bwMode="auto">
                <a:xfrm>
                  <a:off x="111785400" y="110185200"/>
                  <a:ext cx="1143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30" name="Line 20">
                  <a:extLst>
                    <a:ext uri="{FF2B5EF4-FFF2-40B4-BE49-F238E27FC236}">
                      <a16:creationId xmlns:a16="http://schemas.microsoft.com/office/drawing/2014/main" id="{C5DC0B0F-3DD4-4DCD-A2CA-555C69A1D843}"/>
                    </a:ext>
                  </a:extLst>
                </p:cNvPr>
                <p:cNvSpPr>
                  <a:spLocks noChangeShapeType="1"/>
                </p:cNvSpPr>
                <p:nvPr/>
              </p:nvSpPr>
              <p:spPr bwMode="auto">
                <a:xfrm>
                  <a:off x="111785400" y="112928400"/>
                  <a:ext cx="1143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grpSp>
            <p:nvGrpSpPr>
              <p:cNvPr id="116" name="Group 21">
                <a:extLst>
                  <a:ext uri="{FF2B5EF4-FFF2-40B4-BE49-F238E27FC236}">
                    <a16:creationId xmlns:a16="http://schemas.microsoft.com/office/drawing/2014/main" id="{11210F6D-DE2C-4BD6-AC25-2B3BF468DAA3}"/>
                  </a:ext>
                </a:extLst>
              </p:cNvPr>
              <p:cNvGrpSpPr>
                <a:grpSpLocks/>
              </p:cNvGrpSpPr>
              <p:nvPr/>
            </p:nvGrpSpPr>
            <p:grpSpPr bwMode="auto">
              <a:xfrm>
                <a:off x="109270800" y="110169325"/>
                <a:ext cx="114300" cy="2759075"/>
                <a:chOff x="114414300" y="110169325"/>
                <a:chExt cx="114300" cy="2759075"/>
              </a:xfrm>
            </p:grpSpPr>
            <p:sp>
              <p:nvSpPr>
                <p:cNvPr id="123" name="Line 22">
                  <a:extLst>
                    <a:ext uri="{FF2B5EF4-FFF2-40B4-BE49-F238E27FC236}">
                      <a16:creationId xmlns:a16="http://schemas.microsoft.com/office/drawing/2014/main" id="{6F7C4E80-0D36-4943-ACAC-4CF17FA70AD7}"/>
                    </a:ext>
                  </a:extLst>
                </p:cNvPr>
                <p:cNvSpPr>
                  <a:spLocks noChangeShapeType="1"/>
                </p:cNvSpPr>
                <p:nvPr/>
              </p:nvSpPr>
              <p:spPr bwMode="auto">
                <a:xfrm rot="-5400000">
                  <a:off x="113042700" y="111556800"/>
                  <a:ext cx="27432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4" name="Line 23">
                  <a:extLst>
                    <a:ext uri="{FF2B5EF4-FFF2-40B4-BE49-F238E27FC236}">
                      <a16:creationId xmlns:a16="http://schemas.microsoft.com/office/drawing/2014/main" id="{EA8CFBE9-9069-41BC-97FA-DD6680CDCA6D}"/>
                    </a:ext>
                  </a:extLst>
                </p:cNvPr>
                <p:cNvSpPr>
                  <a:spLocks noChangeShapeType="1"/>
                </p:cNvSpPr>
                <p:nvPr/>
              </p:nvSpPr>
              <p:spPr bwMode="auto">
                <a:xfrm rot="-5400000">
                  <a:off x="113157000" y="111540925"/>
                  <a:ext cx="27432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5" name="Line 24">
                  <a:extLst>
                    <a:ext uri="{FF2B5EF4-FFF2-40B4-BE49-F238E27FC236}">
                      <a16:creationId xmlns:a16="http://schemas.microsoft.com/office/drawing/2014/main" id="{D78F251B-178D-4A10-ADD1-EF34FBFB7F9C}"/>
                    </a:ext>
                  </a:extLst>
                </p:cNvPr>
                <p:cNvSpPr>
                  <a:spLocks noChangeShapeType="1"/>
                </p:cNvSpPr>
                <p:nvPr/>
              </p:nvSpPr>
              <p:spPr bwMode="auto">
                <a:xfrm>
                  <a:off x="114414300" y="112928400"/>
                  <a:ext cx="1143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6" name="Line 25">
                  <a:extLst>
                    <a:ext uri="{FF2B5EF4-FFF2-40B4-BE49-F238E27FC236}">
                      <a16:creationId xmlns:a16="http://schemas.microsoft.com/office/drawing/2014/main" id="{9D92FAD2-DF9D-40D4-81A6-CF78C16A2B8C}"/>
                    </a:ext>
                  </a:extLst>
                </p:cNvPr>
                <p:cNvSpPr>
                  <a:spLocks noChangeShapeType="1"/>
                </p:cNvSpPr>
                <p:nvPr/>
              </p:nvSpPr>
              <p:spPr bwMode="auto">
                <a:xfrm>
                  <a:off x="114414300" y="110185200"/>
                  <a:ext cx="1143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117" name="Line 26">
                <a:extLst>
                  <a:ext uri="{FF2B5EF4-FFF2-40B4-BE49-F238E27FC236}">
                    <a16:creationId xmlns:a16="http://schemas.microsoft.com/office/drawing/2014/main" id="{A72C9280-23BD-4BD3-AB08-987E65383C11}"/>
                  </a:ext>
                </a:extLst>
              </p:cNvPr>
              <p:cNvSpPr>
                <a:spLocks noChangeShapeType="1"/>
              </p:cNvSpPr>
              <p:nvPr/>
            </p:nvSpPr>
            <p:spPr bwMode="auto">
              <a:xfrm>
                <a:off x="106756200" y="110070900"/>
                <a:ext cx="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8" name="Line 27">
                <a:extLst>
                  <a:ext uri="{FF2B5EF4-FFF2-40B4-BE49-F238E27FC236}">
                    <a16:creationId xmlns:a16="http://schemas.microsoft.com/office/drawing/2014/main" id="{9752BE8B-9D4C-4F75-8300-B28DA23CE809}"/>
                  </a:ext>
                </a:extLst>
              </p:cNvPr>
              <p:cNvSpPr>
                <a:spLocks noChangeShapeType="1"/>
              </p:cNvSpPr>
              <p:nvPr/>
            </p:nvSpPr>
            <p:spPr bwMode="auto">
              <a:xfrm>
                <a:off x="106756200" y="110185200"/>
                <a:ext cx="27432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9" name="Line 28">
                <a:extLst>
                  <a:ext uri="{FF2B5EF4-FFF2-40B4-BE49-F238E27FC236}">
                    <a16:creationId xmlns:a16="http://schemas.microsoft.com/office/drawing/2014/main" id="{386A6892-E100-4877-90E2-E6150245F63B}"/>
                  </a:ext>
                </a:extLst>
              </p:cNvPr>
              <p:cNvSpPr>
                <a:spLocks noChangeShapeType="1"/>
              </p:cNvSpPr>
              <p:nvPr/>
            </p:nvSpPr>
            <p:spPr bwMode="auto">
              <a:xfrm flipV="1">
                <a:off x="109499400" y="110070900"/>
                <a:ext cx="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0" name="Line 29">
                <a:extLst>
                  <a:ext uri="{FF2B5EF4-FFF2-40B4-BE49-F238E27FC236}">
                    <a16:creationId xmlns:a16="http://schemas.microsoft.com/office/drawing/2014/main" id="{A273ACBC-868F-490F-86F0-D5982AFD7938}"/>
                  </a:ext>
                </a:extLst>
              </p:cNvPr>
              <p:cNvSpPr>
                <a:spLocks noChangeShapeType="1"/>
              </p:cNvSpPr>
              <p:nvPr/>
            </p:nvSpPr>
            <p:spPr bwMode="auto">
              <a:xfrm>
                <a:off x="106756200" y="110070900"/>
                <a:ext cx="27432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1" name="Line 30">
                <a:extLst>
                  <a:ext uri="{FF2B5EF4-FFF2-40B4-BE49-F238E27FC236}">
                    <a16:creationId xmlns:a16="http://schemas.microsoft.com/office/drawing/2014/main" id="{9D005258-F522-4BAE-B1E7-221E291E7527}"/>
                  </a:ext>
                </a:extLst>
              </p:cNvPr>
              <p:cNvSpPr>
                <a:spLocks noChangeShapeType="1"/>
              </p:cNvSpPr>
              <p:nvPr/>
            </p:nvSpPr>
            <p:spPr bwMode="auto">
              <a:xfrm>
                <a:off x="106984800" y="112242600"/>
                <a:ext cx="22860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2" name="Line 31">
                <a:extLst>
                  <a:ext uri="{FF2B5EF4-FFF2-40B4-BE49-F238E27FC236}">
                    <a16:creationId xmlns:a16="http://schemas.microsoft.com/office/drawing/2014/main" id="{EB94192B-7AB7-456B-8CF2-9BC4F6B148EF}"/>
                  </a:ext>
                </a:extLst>
              </p:cNvPr>
              <p:cNvSpPr>
                <a:spLocks noChangeShapeType="1"/>
              </p:cNvSpPr>
              <p:nvPr/>
            </p:nvSpPr>
            <p:spPr bwMode="auto">
              <a:xfrm>
                <a:off x="106984800" y="112156875"/>
                <a:ext cx="22860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18" name="Line 32">
              <a:extLst>
                <a:ext uri="{FF2B5EF4-FFF2-40B4-BE49-F238E27FC236}">
                  <a16:creationId xmlns:a16="http://schemas.microsoft.com/office/drawing/2014/main" id="{0FEAD7AE-884F-4875-9040-025405B2D6E1}"/>
                </a:ext>
              </a:extLst>
            </p:cNvPr>
            <p:cNvSpPr>
              <a:spLocks noChangeShapeType="1"/>
            </p:cNvSpPr>
            <p:nvPr/>
          </p:nvSpPr>
          <p:spPr bwMode="auto">
            <a:xfrm>
              <a:off x="106984800" y="107213400"/>
              <a:ext cx="0" cy="22860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9" name="Line 33">
              <a:extLst>
                <a:ext uri="{FF2B5EF4-FFF2-40B4-BE49-F238E27FC236}">
                  <a16:creationId xmlns:a16="http://schemas.microsoft.com/office/drawing/2014/main" id="{E3344A72-09A9-4458-9F27-E4EBD6E7053A}"/>
                </a:ext>
              </a:extLst>
            </p:cNvPr>
            <p:cNvSpPr>
              <a:spLocks noChangeShapeType="1"/>
            </p:cNvSpPr>
            <p:nvPr/>
          </p:nvSpPr>
          <p:spPr bwMode="auto">
            <a:xfrm>
              <a:off x="106984800" y="109499400"/>
              <a:ext cx="22860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0" name="Line 34">
              <a:extLst>
                <a:ext uri="{FF2B5EF4-FFF2-40B4-BE49-F238E27FC236}">
                  <a16:creationId xmlns:a16="http://schemas.microsoft.com/office/drawing/2014/main" id="{A5235510-80CD-4795-857D-DB9A25C5E163}"/>
                </a:ext>
              </a:extLst>
            </p:cNvPr>
            <p:cNvSpPr>
              <a:spLocks noChangeShapeType="1"/>
            </p:cNvSpPr>
            <p:nvPr/>
          </p:nvSpPr>
          <p:spPr bwMode="auto">
            <a:xfrm>
              <a:off x="106984800" y="107213400"/>
              <a:ext cx="22860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1" name="Line 35">
              <a:extLst>
                <a:ext uri="{FF2B5EF4-FFF2-40B4-BE49-F238E27FC236}">
                  <a16:creationId xmlns:a16="http://schemas.microsoft.com/office/drawing/2014/main" id="{86348948-80C3-490B-A880-3466BDB7F746}"/>
                </a:ext>
              </a:extLst>
            </p:cNvPr>
            <p:cNvSpPr>
              <a:spLocks noChangeShapeType="1"/>
            </p:cNvSpPr>
            <p:nvPr/>
          </p:nvSpPr>
          <p:spPr bwMode="auto">
            <a:xfrm>
              <a:off x="109270800" y="107213400"/>
              <a:ext cx="0" cy="22860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2" name="Line 36">
              <a:extLst>
                <a:ext uri="{FF2B5EF4-FFF2-40B4-BE49-F238E27FC236}">
                  <a16:creationId xmlns:a16="http://schemas.microsoft.com/office/drawing/2014/main" id="{2AAD2935-241A-4D6B-88AE-7A3053879857}"/>
                </a:ext>
              </a:extLst>
            </p:cNvPr>
            <p:cNvSpPr>
              <a:spLocks noChangeShapeType="1"/>
            </p:cNvSpPr>
            <p:nvPr/>
          </p:nvSpPr>
          <p:spPr bwMode="auto">
            <a:xfrm>
              <a:off x="109270800" y="109499400"/>
              <a:ext cx="11430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3" name="Line 37">
              <a:extLst>
                <a:ext uri="{FF2B5EF4-FFF2-40B4-BE49-F238E27FC236}">
                  <a16:creationId xmlns:a16="http://schemas.microsoft.com/office/drawing/2014/main" id="{264544E0-8C25-402F-9695-6CB7C518E1FC}"/>
                </a:ext>
              </a:extLst>
            </p:cNvPr>
            <p:cNvSpPr>
              <a:spLocks noChangeShapeType="1"/>
            </p:cNvSpPr>
            <p:nvPr/>
          </p:nvSpPr>
          <p:spPr bwMode="auto">
            <a:xfrm flipH="1">
              <a:off x="106870500" y="109499400"/>
              <a:ext cx="11430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4" name="Line 38">
              <a:extLst>
                <a:ext uri="{FF2B5EF4-FFF2-40B4-BE49-F238E27FC236}">
                  <a16:creationId xmlns:a16="http://schemas.microsoft.com/office/drawing/2014/main" id="{534FB5BF-A738-46F0-9E3A-4BE40517FC0F}"/>
                </a:ext>
              </a:extLst>
            </p:cNvPr>
            <p:cNvSpPr>
              <a:spLocks noChangeShapeType="1"/>
            </p:cNvSpPr>
            <p:nvPr/>
          </p:nvSpPr>
          <p:spPr bwMode="auto">
            <a:xfrm>
              <a:off x="106870500" y="107099100"/>
              <a:ext cx="11430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5" name="Line 39">
              <a:extLst>
                <a:ext uri="{FF2B5EF4-FFF2-40B4-BE49-F238E27FC236}">
                  <a16:creationId xmlns:a16="http://schemas.microsoft.com/office/drawing/2014/main" id="{8DF63BD2-5037-4412-83C7-5E0E7E759609}"/>
                </a:ext>
              </a:extLst>
            </p:cNvPr>
            <p:cNvSpPr>
              <a:spLocks noChangeShapeType="1"/>
            </p:cNvSpPr>
            <p:nvPr/>
          </p:nvSpPr>
          <p:spPr bwMode="auto">
            <a:xfrm flipH="1">
              <a:off x="109270800" y="107099100"/>
              <a:ext cx="11430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26" name="Group 40">
              <a:extLst>
                <a:ext uri="{FF2B5EF4-FFF2-40B4-BE49-F238E27FC236}">
                  <a16:creationId xmlns:a16="http://schemas.microsoft.com/office/drawing/2014/main" id="{D8EA81B6-B937-4D0B-90BE-3334CF1E049C}"/>
                </a:ext>
              </a:extLst>
            </p:cNvPr>
            <p:cNvGrpSpPr>
              <a:grpSpLocks/>
            </p:cNvGrpSpPr>
            <p:nvPr/>
          </p:nvGrpSpPr>
          <p:grpSpPr bwMode="auto">
            <a:xfrm>
              <a:off x="111328199" y="110070899"/>
              <a:ext cx="2743201" cy="2857501"/>
              <a:chOff x="111728250" y="111533940"/>
              <a:chExt cx="2743201" cy="2857501"/>
            </a:xfrm>
          </p:grpSpPr>
          <p:grpSp>
            <p:nvGrpSpPr>
              <p:cNvPr id="99" name="Group 41">
                <a:extLst>
                  <a:ext uri="{FF2B5EF4-FFF2-40B4-BE49-F238E27FC236}">
                    <a16:creationId xmlns:a16="http://schemas.microsoft.com/office/drawing/2014/main" id="{0C7A5E41-BB1C-4CA6-A75C-672661061ECC}"/>
                  </a:ext>
                </a:extLst>
              </p:cNvPr>
              <p:cNvGrpSpPr>
                <a:grpSpLocks/>
              </p:cNvGrpSpPr>
              <p:nvPr/>
            </p:nvGrpSpPr>
            <p:grpSpPr bwMode="auto">
              <a:xfrm>
                <a:off x="111842550" y="111641890"/>
                <a:ext cx="114301" cy="2749550"/>
                <a:chOff x="116757450" y="111648240"/>
                <a:chExt cx="114301" cy="2749550"/>
              </a:xfrm>
            </p:grpSpPr>
            <p:sp>
              <p:nvSpPr>
                <p:cNvPr id="111" name="Line 42">
                  <a:extLst>
                    <a:ext uri="{FF2B5EF4-FFF2-40B4-BE49-F238E27FC236}">
                      <a16:creationId xmlns:a16="http://schemas.microsoft.com/office/drawing/2014/main" id="{E612827D-4B42-4A72-B7A1-483A5E0B4319}"/>
                    </a:ext>
                  </a:extLst>
                </p:cNvPr>
                <p:cNvSpPr>
                  <a:spLocks noChangeShapeType="1"/>
                </p:cNvSpPr>
                <p:nvPr/>
              </p:nvSpPr>
              <p:spPr bwMode="auto">
                <a:xfrm rot="-5400000">
                  <a:off x="115385851" y="113026189"/>
                  <a:ext cx="27432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2" name="Line 43">
                  <a:extLst>
                    <a:ext uri="{FF2B5EF4-FFF2-40B4-BE49-F238E27FC236}">
                      <a16:creationId xmlns:a16="http://schemas.microsoft.com/office/drawing/2014/main" id="{AF06D3E9-54EC-42C2-8A71-836A22CF89B5}"/>
                    </a:ext>
                  </a:extLst>
                </p:cNvPr>
                <p:cNvSpPr>
                  <a:spLocks noChangeShapeType="1"/>
                </p:cNvSpPr>
                <p:nvPr/>
              </p:nvSpPr>
              <p:spPr bwMode="auto">
                <a:xfrm rot="-5400000">
                  <a:off x="115500151" y="113019839"/>
                  <a:ext cx="27432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3" name="Line 44">
                  <a:extLst>
                    <a:ext uri="{FF2B5EF4-FFF2-40B4-BE49-F238E27FC236}">
                      <a16:creationId xmlns:a16="http://schemas.microsoft.com/office/drawing/2014/main" id="{8625220A-3FC2-4C63-9CE3-8DD573D9E7A0}"/>
                    </a:ext>
                  </a:extLst>
                </p:cNvPr>
                <p:cNvSpPr>
                  <a:spLocks noChangeShapeType="1"/>
                </p:cNvSpPr>
                <p:nvPr/>
              </p:nvSpPr>
              <p:spPr bwMode="auto">
                <a:xfrm>
                  <a:off x="116757450" y="111648240"/>
                  <a:ext cx="1143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4" name="Line 45">
                  <a:extLst>
                    <a:ext uri="{FF2B5EF4-FFF2-40B4-BE49-F238E27FC236}">
                      <a16:creationId xmlns:a16="http://schemas.microsoft.com/office/drawing/2014/main" id="{E5B2C4F4-F0B9-4669-83E3-13E6407AA86A}"/>
                    </a:ext>
                  </a:extLst>
                </p:cNvPr>
                <p:cNvSpPr>
                  <a:spLocks noChangeShapeType="1"/>
                </p:cNvSpPr>
                <p:nvPr/>
              </p:nvSpPr>
              <p:spPr bwMode="auto">
                <a:xfrm>
                  <a:off x="116757450" y="114391440"/>
                  <a:ext cx="1143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grpSp>
            <p:nvGrpSpPr>
              <p:cNvPr id="100" name="Group 46">
                <a:extLst>
                  <a:ext uri="{FF2B5EF4-FFF2-40B4-BE49-F238E27FC236}">
                    <a16:creationId xmlns:a16="http://schemas.microsoft.com/office/drawing/2014/main" id="{716A07F0-6E36-4AB0-B447-8A5C30FC1DEE}"/>
                  </a:ext>
                </a:extLst>
              </p:cNvPr>
              <p:cNvGrpSpPr>
                <a:grpSpLocks/>
              </p:cNvGrpSpPr>
              <p:nvPr/>
            </p:nvGrpSpPr>
            <p:grpSpPr bwMode="auto">
              <a:xfrm>
                <a:off x="114242850" y="111632365"/>
                <a:ext cx="114301" cy="2759076"/>
                <a:chOff x="119386350" y="111632365"/>
                <a:chExt cx="114301" cy="2759076"/>
              </a:xfrm>
            </p:grpSpPr>
            <p:sp>
              <p:nvSpPr>
                <p:cNvPr id="107" name="Line 47">
                  <a:extLst>
                    <a:ext uri="{FF2B5EF4-FFF2-40B4-BE49-F238E27FC236}">
                      <a16:creationId xmlns:a16="http://schemas.microsoft.com/office/drawing/2014/main" id="{36A821FF-4472-4B06-AB7A-4837319FAEDC}"/>
                    </a:ext>
                  </a:extLst>
                </p:cNvPr>
                <p:cNvSpPr>
                  <a:spLocks noChangeShapeType="1"/>
                </p:cNvSpPr>
                <p:nvPr/>
              </p:nvSpPr>
              <p:spPr bwMode="auto">
                <a:xfrm rot="-5400000">
                  <a:off x="118014751" y="113019839"/>
                  <a:ext cx="27432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8" name="Line 48">
                  <a:extLst>
                    <a:ext uri="{FF2B5EF4-FFF2-40B4-BE49-F238E27FC236}">
                      <a16:creationId xmlns:a16="http://schemas.microsoft.com/office/drawing/2014/main" id="{42B689DC-D8FE-43F9-83BA-24E90189131A}"/>
                    </a:ext>
                  </a:extLst>
                </p:cNvPr>
                <p:cNvSpPr>
                  <a:spLocks noChangeShapeType="1"/>
                </p:cNvSpPr>
                <p:nvPr/>
              </p:nvSpPr>
              <p:spPr bwMode="auto">
                <a:xfrm rot="-5400000">
                  <a:off x="118129051" y="113003964"/>
                  <a:ext cx="27432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9" name="Line 49">
                  <a:extLst>
                    <a:ext uri="{FF2B5EF4-FFF2-40B4-BE49-F238E27FC236}">
                      <a16:creationId xmlns:a16="http://schemas.microsoft.com/office/drawing/2014/main" id="{5317F91D-5E8F-43E8-9657-AE8F3E2A9DAB}"/>
                    </a:ext>
                  </a:extLst>
                </p:cNvPr>
                <p:cNvSpPr>
                  <a:spLocks noChangeShapeType="1"/>
                </p:cNvSpPr>
                <p:nvPr/>
              </p:nvSpPr>
              <p:spPr bwMode="auto">
                <a:xfrm>
                  <a:off x="119386350" y="114391440"/>
                  <a:ext cx="1143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0" name="Line 50">
                  <a:extLst>
                    <a:ext uri="{FF2B5EF4-FFF2-40B4-BE49-F238E27FC236}">
                      <a16:creationId xmlns:a16="http://schemas.microsoft.com/office/drawing/2014/main" id="{A00EAD93-57A0-4791-97AB-821424758A8C}"/>
                    </a:ext>
                  </a:extLst>
                </p:cNvPr>
                <p:cNvSpPr>
                  <a:spLocks noChangeShapeType="1"/>
                </p:cNvSpPr>
                <p:nvPr/>
              </p:nvSpPr>
              <p:spPr bwMode="auto">
                <a:xfrm>
                  <a:off x="119386350" y="111648240"/>
                  <a:ext cx="1143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101" name="Line 51">
                <a:extLst>
                  <a:ext uri="{FF2B5EF4-FFF2-40B4-BE49-F238E27FC236}">
                    <a16:creationId xmlns:a16="http://schemas.microsoft.com/office/drawing/2014/main" id="{4CC5B1A1-DCD2-4DDD-8B04-D047D83348B7}"/>
                  </a:ext>
                </a:extLst>
              </p:cNvPr>
              <p:cNvSpPr>
                <a:spLocks noChangeShapeType="1"/>
              </p:cNvSpPr>
              <p:nvPr/>
            </p:nvSpPr>
            <p:spPr bwMode="auto">
              <a:xfrm>
                <a:off x="111728250" y="111533940"/>
                <a:ext cx="1" cy="1143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 name="Line 52">
                <a:extLst>
                  <a:ext uri="{FF2B5EF4-FFF2-40B4-BE49-F238E27FC236}">
                    <a16:creationId xmlns:a16="http://schemas.microsoft.com/office/drawing/2014/main" id="{BD65751A-8F7F-4402-8985-760B7A701D48}"/>
                  </a:ext>
                </a:extLst>
              </p:cNvPr>
              <p:cNvSpPr>
                <a:spLocks noChangeShapeType="1"/>
              </p:cNvSpPr>
              <p:nvPr/>
            </p:nvSpPr>
            <p:spPr bwMode="auto">
              <a:xfrm>
                <a:off x="111728250" y="111648240"/>
                <a:ext cx="27432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 name="Line 53">
                <a:extLst>
                  <a:ext uri="{FF2B5EF4-FFF2-40B4-BE49-F238E27FC236}">
                    <a16:creationId xmlns:a16="http://schemas.microsoft.com/office/drawing/2014/main" id="{66644A6A-5386-4548-B9E7-5377E0BC18CE}"/>
                  </a:ext>
                </a:extLst>
              </p:cNvPr>
              <p:cNvSpPr>
                <a:spLocks noChangeShapeType="1"/>
              </p:cNvSpPr>
              <p:nvPr/>
            </p:nvSpPr>
            <p:spPr bwMode="auto">
              <a:xfrm flipV="1">
                <a:off x="114471450" y="111533940"/>
                <a:ext cx="1" cy="1143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 name="Line 54">
                <a:extLst>
                  <a:ext uri="{FF2B5EF4-FFF2-40B4-BE49-F238E27FC236}">
                    <a16:creationId xmlns:a16="http://schemas.microsoft.com/office/drawing/2014/main" id="{5F85BDD8-66B3-4FA3-ACEF-FE44871C6BD8}"/>
                  </a:ext>
                </a:extLst>
              </p:cNvPr>
              <p:cNvSpPr>
                <a:spLocks noChangeShapeType="1"/>
              </p:cNvSpPr>
              <p:nvPr/>
            </p:nvSpPr>
            <p:spPr bwMode="auto">
              <a:xfrm>
                <a:off x="111728250" y="111533940"/>
                <a:ext cx="27432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 name="Line 55">
                <a:extLst>
                  <a:ext uri="{FF2B5EF4-FFF2-40B4-BE49-F238E27FC236}">
                    <a16:creationId xmlns:a16="http://schemas.microsoft.com/office/drawing/2014/main" id="{66D9CDB6-0176-4ACF-933A-9A5F575300E0}"/>
                  </a:ext>
                </a:extLst>
              </p:cNvPr>
              <p:cNvSpPr>
                <a:spLocks noChangeShapeType="1"/>
              </p:cNvSpPr>
              <p:nvPr/>
            </p:nvSpPr>
            <p:spPr bwMode="auto">
              <a:xfrm>
                <a:off x="111956850" y="113705640"/>
                <a:ext cx="22860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 name="Line 56">
                <a:extLst>
                  <a:ext uri="{FF2B5EF4-FFF2-40B4-BE49-F238E27FC236}">
                    <a16:creationId xmlns:a16="http://schemas.microsoft.com/office/drawing/2014/main" id="{6245D5D5-A963-4EE2-91C3-E594F86186A4}"/>
                  </a:ext>
                </a:extLst>
              </p:cNvPr>
              <p:cNvSpPr>
                <a:spLocks noChangeShapeType="1"/>
              </p:cNvSpPr>
              <p:nvPr/>
            </p:nvSpPr>
            <p:spPr bwMode="auto">
              <a:xfrm>
                <a:off x="111956850" y="113619915"/>
                <a:ext cx="22860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27" name="Oval 57">
              <a:extLst>
                <a:ext uri="{FF2B5EF4-FFF2-40B4-BE49-F238E27FC236}">
                  <a16:creationId xmlns:a16="http://schemas.microsoft.com/office/drawing/2014/main" id="{629788EE-BD2C-430A-A474-D0E5A800E3D6}"/>
                </a:ext>
              </a:extLst>
            </p:cNvPr>
            <p:cNvSpPr>
              <a:spLocks noChangeArrowheads="1"/>
            </p:cNvSpPr>
            <p:nvPr/>
          </p:nvSpPr>
          <p:spPr bwMode="auto">
            <a:xfrm>
              <a:off x="111099600" y="109842300"/>
              <a:ext cx="685800" cy="685800"/>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28" name="Group 58">
              <a:extLst>
                <a:ext uri="{FF2B5EF4-FFF2-40B4-BE49-F238E27FC236}">
                  <a16:creationId xmlns:a16="http://schemas.microsoft.com/office/drawing/2014/main" id="{B2B48DE6-9F44-4176-B96A-216EB91F01B5}"/>
                </a:ext>
              </a:extLst>
            </p:cNvPr>
            <p:cNvGrpSpPr>
              <a:grpSpLocks/>
            </p:cNvGrpSpPr>
            <p:nvPr/>
          </p:nvGrpSpPr>
          <p:grpSpPr bwMode="auto">
            <a:xfrm>
              <a:off x="109728000" y="107213400"/>
              <a:ext cx="2286000" cy="2057400"/>
              <a:chOff x="110642400" y="107670600"/>
              <a:chExt cx="2286000" cy="2057400"/>
            </a:xfrm>
          </p:grpSpPr>
          <p:sp>
            <p:nvSpPr>
              <p:cNvPr id="62" name="Line 59">
                <a:extLst>
                  <a:ext uri="{FF2B5EF4-FFF2-40B4-BE49-F238E27FC236}">
                    <a16:creationId xmlns:a16="http://schemas.microsoft.com/office/drawing/2014/main" id="{4958C261-7BDD-4BD1-9A77-1E557BBBCD94}"/>
                  </a:ext>
                </a:extLst>
              </p:cNvPr>
              <p:cNvSpPr>
                <a:spLocks noChangeShapeType="1"/>
              </p:cNvSpPr>
              <p:nvPr/>
            </p:nvSpPr>
            <p:spPr bwMode="auto">
              <a:xfrm>
                <a:off x="110871000" y="108356400"/>
                <a:ext cx="685800" cy="4572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3" name="Line 60">
                <a:extLst>
                  <a:ext uri="{FF2B5EF4-FFF2-40B4-BE49-F238E27FC236}">
                    <a16:creationId xmlns:a16="http://schemas.microsoft.com/office/drawing/2014/main" id="{14A11750-67D1-4095-BAED-AE5DADADCC9E}"/>
                  </a:ext>
                </a:extLst>
              </p:cNvPr>
              <p:cNvSpPr>
                <a:spLocks noChangeShapeType="1"/>
              </p:cNvSpPr>
              <p:nvPr/>
            </p:nvSpPr>
            <p:spPr bwMode="auto">
              <a:xfrm flipV="1">
                <a:off x="110871000" y="107899200"/>
                <a:ext cx="685800" cy="4572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4" name="Line 61">
                <a:extLst>
                  <a:ext uri="{FF2B5EF4-FFF2-40B4-BE49-F238E27FC236}">
                    <a16:creationId xmlns:a16="http://schemas.microsoft.com/office/drawing/2014/main" id="{E86AC26B-3D2A-43CD-B449-9AD39BF593A7}"/>
                  </a:ext>
                </a:extLst>
              </p:cNvPr>
              <p:cNvSpPr>
                <a:spLocks noChangeShapeType="1"/>
              </p:cNvSpPr>
              <p:nvPr/>
            </p:nvSpPr>
            <p:spPr bwMode="auto">
              <a:xfrm>
                <a:off x="110871000" y="108585000"/>
                <a:ext cx="685800" cy="4572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5" name="Line 62">
                <a:extLst>
                  <a:ext uri="{FF2B5EF4-FFF2-40B4-BE49-F238E27FC236}">
                    <a16:creationId xmlns:a16="http://schemas.microsoft.com/office/drawing/2014/main" id="{5612ED4B-D578-40C6-BD61-104224A3A695}"/>
                  </a:ext>
                </a:extLst>
              </p:cNvPr>
              <p:cNvSpPr>
                <a:spLocks noChangeShapeType="1"/>
              </p:cNvSpPr>
              <p:nvPr/>
            </p:nvSpPr>
            <p:spPr bwMode="auto">
              <a:xfrm flipV="1">
                <a:off x="111013875" y="108013500"/>
                <a:ext cx="571500" cy="40005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6" name="Line 63">
                <a:extLst>
                  <a:ext uri="{FF2B5EF4-FFF2-40B4-BE49-F238E27FC236}">
                    <a16:creationId xmlns:a16="http://schemas.microsoft.com/office/drawing/2014/main" id="{109CA132-3ED1-40E3-B436-4344D8E77C56}"/>
                  </a:ext>
                </a:extLst>
              </p:cNvPr>
              <p:cNvSpPr>
                <a:spLocks noChangeShapeType="1"/>
              </p:cNvSpPr>
              <p:nvPr/>
            </p:nvSpPr>
            <p:spPr bwMode="auto">
              <a:xfrm flipV="1">
                <a:off x="111099600" y="108070650"/>
                <a:ext cx="571500" cy="371475"/>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7" name="Line 64">
                <a:extLst>
                  <a:ext uri="{FF2B5EF4-FFF2-40B4-BE49-F238E27FC236}">
                    <a16:creationId xmlns:a16="http://schemas.microsoft.com/office/drawing/2014/main" id="{F5A0090F-1E34-44CB-93FD-9185A1ABB483}"/>
                  </a:ext>
                </a:extLst>
              </p:cNvPr>
              <p:cNvSpPr>
                <a:spLocks noChangeShapeType="1"/>
              </p:cNvSpPr>
              <p:nvPr/>
            </p:nvSpPr>
            <p:spPr bwMode="auto">
              <a:xfrm>
                <a:off x="111585375" y="107927775"/>
                <a:ext cx="0" cy="8572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8" name="Line 65">
                <a:extLst>
                  <a:ext uri="{FF2B5EF4-FFF2-40B4-BE49-F238E27FC236}">
                    <a16:creationId xmlns:a16="http://schemas.microsoft.com/office/drawing/2014/main" id="{20644740-B38C-4298-A112-DB22D12BEB29}"/>
                  </a:ext>
                </a:extLst>
              </p:cNvPr>
              <p:cNvSpPr>
                <a:spLocks noChangeShapeType="1"/>
              </p:cNvSpPr>
              <p:nvPr/>
            </p:nvSpPr>
            <p:spPr bwMode="auto">
              <a:xfrm>
                <a:off x="110871000" y="108356400"/>
                <a:ext cx="0" cy="2286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9" name="Line 66">
                <a:extLst>
                  <a:ext uri="{FF2B5EF4-FFF2-40B4-BE49-F238E27FC236}">
                    <a16:creationId xmlns:a16="http://schemas.microsoft.com/office/drawing/2014/main" id="{274BC3C3-BB13-49C1-B268-75B054D27E61}"/>
                  </a:ext>
                </a:extLst>
              </p:cNvPr>
              <p:cNvSpPr>
                <a:spLocks noChangeShapeType="1"/>
              </p:cNvSpPr>
              <p:nvPr/>
            </p:nvSpPr>
            <p:spPr bwMode="auto">
              <a:xfrm>
                <a:off x="110871000" y="108356400"/>
                <a:ext cx="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0" name="Line 67">
                <a:extLst>
                  <a:ext uri="{FF2B5EF4-FFF2-40B4-BE49-F238E27FC236}">
                    <a16:creationId xmlns:a16="http://schemas.microsoft.com/office/drawing/2014/main" id="{397A8439-CD88-4F7D-B8DE-0D88062F2724}"/>
                  </a:ext>
                </a:extLst>
              </p:cNvPr>
              <p:cNvSpPr>
                <a:spLocks noChangeShapeType="1"/>
              </p:cNvSpPr>
              <p:nvPr/>
            </p:nvSpPr>
            <p:spPr bwMode="auto">
              <a:xfrm>
                <a:off x="111099600" y="108442125"/>
                <a:ext cx="657225" cy="428625"/>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1" name="Line 68">
                <a:extLst>
                  <a:ext uri="{FF2B5EF4-FFF2-40B4-BE49-F238E27FC236}">
                    <a16:creationId xmlns:a16="http://schemas.microsoft.com/office/drawing/2014/main" id="{C133E7C7-81E5-4D2A-9CC4-10994022EF46}"/>
                  </a:ext>
                </a:extLst>
              </p:cNvPr>
              <p:cNvSpPr>
                <a:spLocks noChangeShapeType="1"/>
              </p:cNvSpPr>
              <p:nvPr/>
            </p:nvSpPr>
            <p:spPr bwMode="auto">
              <a:xfrm flipH="1">
                <a:off x="111156750" y="108384975"/>
                <a:ext cx="85725" cy="5715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2" name="Line 69">
                <a:extLst>
                  <a:ext uri="{FF2B5EF4-FFF2-40B4-BE49-F238E27FC236}">
                    <a16:creationId xmlns:a16="http://schemas.microsoft.com/office/drawing/2014/main" id="{06D09A65-5B1B-4F54-BAEA-0B5862A4B42B}"/>
                  </a:ext>
                </a:extLst>
              </p:cNvPr>
              <p:cNvSpPr>
                <a:spLocks noChangeShapeType="1"/>
              </p:cNvSpPr>
              <p:nvPr/>
            </p:nvSpPr>
            <p:spPr bwMode="auto">
              <a:xfrm>
                <a:off x="111242475" y="108842175"/>
                <a:ext cx="0" cy="6000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3" name="Line 70">
                <a:extLst>
                  <a:ext uri="{FF2B5EF4-FFF2-40B4-BE49-F238E27FC236}">
                    <a16:creationId xmlns:a16="http://schemas.microsoft.com/office/drawing/2014/main" id="{58C0901C-FB6C-4CBB-BC27-1FB8A2DDD62C}"/>
                  </a:ext>
                </a:extLst>
              </p:cNvPr>
              <p:cNvSpPr>
                <a:spLocks noChangeShapeType="1"/>
              </p:cNvSpPr>
              <p:nvPr/>
            </p:nvSpPr>
            <p:spPr bwMode="auto">
              <a:xfrm>
                <a:off x="111099600" y="108727875"/>
                <a:ext cx="0" cy="62865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4" name="Line 71">
                <a:extLst>
                  <a:ext uri="{FF2B5EF4-FFF2-40B4-BE49-F238E27FC236}">
                    <a16:creationId xmlns:a16="http://schemas.microsoft.com/office/drawing/2014/main" id="{470A586D-5AB5-43DF-9CE3-6F2B751DE2B7}"/>
                  </a:ext>
                </a:extLst>
              </p:cNvPr>
              <p:cNvSpPr>
                <a:spLocks noChangeShapeType="1"/>
              </p:cNvSpPr>
              <p:nvPr/>
            </p:nvSpPr>
            <p:spPr bwMode="auto">
              <a:xfrm>
                <a:off x="111556800" y="108813600"/>
                <a:ext cx="0" cy="2286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5" name="Line 72">
                <a:extLst>
                  <a:ext uri="{FF2B5EF4-FFF2-40B4-BE49-F238E27FC236}">
                    <a16:creationId xmlns:a16="http://schemas.microsoft.com/office/drawing/2014/main" id="{45FF820C-AB20-4BBB-A4C3-9577F7075960}"/>
                  </a:ext>
                </a:extLst>
              </p:cNvPr>
              <p:cNvSpPr>
                <a:spLocks noChangeShapeType="1"/>
              </p:cNvSpPr>
              <p:nvPr/>
            </p:nvSpPr>
            <p:spPr bwMode="auto">
              <a:xfrm flipV="1">
                <a:off x="111556800" y="108785025"/>
                <a:ext cx="28575"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6" name="Line 73">
                <a:extLst>
                  <a:ext uri="{FF2B5EF4-FFF2-40B4-BE49-F238E27FC236}">
                    <a16:creationId xmlns:a16="http://schemas.microsoft.com/office/drawing/2014/main" id="{6F18BA52-924F-432B-9E8B-87B1B07CB905}"/>
                  </a:ext>
                </a:extLst>
              </p:cNvPr>
              <p:cNvSpPr>
                <a:spLocks noChangeShapeType="1"/>
              </p:cNvSpPr>
              <p:nvPr/>
            </p:nvSpPr>
            <p:spPr bwMode="auto">
              <a:xfrm flipV="1">
                <a:off x="111556800" y="108927900"/>
                <a:ext cx="200025" cy="1143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7" name="Line 74">
                <a:extLst>
                  <a:ext uri="{FF2B5EF4-FFF2-40B4-BE49-F238E27FC236}">
                    <a16:creationId xmlns:a16="http://schemas.microsoft.com/office/drawing/2014/main" id="{DDB989CE-2B72-46AE-A241-72B52097A36F}"/>
                  </a:ext>
                </a:extLst>
              </p:cNvPr>
              <p:cNvSpPr>
                <a:spLocks noChangeShapeType="1"/>
              </p:cNvSpPr>
              <p:nvPr/>
            </p:nvSpPr>
            <p:spPr bwMode="auto">
              <a:xfrm>
                <a:off x="111585375" y="108785025"/>
                <a:ext cx="0" cy="20002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8" name="Line 75">
                <a:extLst>
                  <a:ext uri="{FF2B5EF4-FFF2-40B4-BE49-F238E27FC236}">
                    <a16:creationId xmlns:a16="http://schemas.microsoft.com/office/drawing/2014/main" id="{38687712-4FB9-407D-9DDA-97153140AF9D}"/>
                  </a:ext>
                </a:extLst>
              </p:cNvPr>
              <p:cNvSpPr>
                <a:spLocks noChangeShapeType="1"/>
              </p:cNvSpPr>
              <p:nvPr/>
            </p:nvSpPr>
            <p:spPr bwMode="auto">
              <a:xfrm flipV="1">
                <a:off x="111585375" y="108870750"/>
                <a:ext cx="17145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9" name="Line 76">
                <a:extLst>
                  <a:ext uri="{FF2B5EF4-FFF2-40B4-BE49-F238E27FC236}">
                    <a16:creationId xmlns:a16="http://schemas.microsoft.com/office/drawing/2014/main" id="{86EF91ED-60A6-48FA-98DA-43DF504323C0}"/>
                  </a:ext>
                </a:extLst>
              </p:cNvPr>
              <p:cNvSpPr>
                <a:spLocks noChangeShapeType="1"/>
              </p:cNvSpPr>
              <p:nvPr/>
            </p:nvSpPr>
            <p:spPr bwMode="auto">
              <a:xfrm>
                <a:off x="111756825" y="108870750"/>
                <a:ext cx="0" cy="5715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0" name="Line 77">
                <a:extLst>
                  <a:ext uri="{FF2B5EF4-FFF2-40B4-BE49-F238E27FC236}">
                    <a16:creationId xmlns:a16="http://schemas.microsoft.com/office/drawing/2014/main" id="{26A461ED-8BA7-423A-8913-712DF289B1FC}"/>
                  </a:ext>
                </a:extLst>
              </p:cNvPr>
              <p:cNvSpPr>
                <a:spLocks noChangeShapeType="1"/>
              </p:cNvSpPr>
              <p:nvPr/>
            </p:nvSpPr>
            <p:spPr bwMode="auto">
              <a:xfrm>
                <a:off x="111213900" y="108356400"/>
                <a:ext cx="28575"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1" name="Line 78">
                <a:extLst>
                  <a:ext uri="{FF2B5EF4-FFF2-40B4-BE49-F238E27FC236}">
                    <a16:creationId xmlns:a16="http://schemas.microsoft.com/office/drawing/2014/main" id="{C4B3ED02-99BD-44BD-A404-06708523413D}"/>
                  </a:ext>
                </a:extLst>
              </p:cNvPr>
              <p:cNvSpPr>
                <a:spLocks noChangeShapeType="1"/>
              </p:cNvSpPr>
              <p:nvPr/>
            </p:nvSpPr>
            <p:spPr bwMode="auto">
              <a:xfrm>
                <a:off x="111156750" y="108442125"/>
                <a:ext cx="85725" cy="5715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 name="Line 79">
                <a:extLst>
                  <a:ext uri="{FF2B5EF4-FFF2-40B4-BE49-F238E27FC236}">
                    <a16:creationId xmlns:a16="http://schemas.microsoft.com/office/drawing/2014/main" id="{707C09F0-A198-41C7-846C-096EE98ECD8D}"/>
                  </a:ext>
                </a:extLst>
              </p:cNvPr>
              <p:cNvSpPr>
                <a:spLocks noChangeShapeType="1"/>
              </p:cNvSpPr>
              <p:nvPr/>
            </p:nvSpPr>
            <p:spPr bwMode="auto">
              <a:xfrm flipH="1">
                <a:off x="111213900" y="108499275"/>
                <a:ext cx="28575"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3" name="Line 80">
                <a:extLst>
                  <a:ext uri="{FF2B5EF4-FFF2-40B4-BE49-F238E27FC236}">
                    <a16:creationId xmlns:a16="http://schemas.microsoft.com/office/drawing/2014/main" id="{2FD3A995-72CD-4ED4-95F4-5FD7E52EB0A4}"/>
                  </a:ext>
                </a:extLst>
              </p:cNvPr>
              <p:cNvSpPr>
                <a:spLocks noChangeShapeType="1"/>
              </p:cNvSpPr>
              <p:nvPr/>
            </p:nvSpPr>
            <p:spPr bwMode="auto">
              <a:xfrm>
                <a:off x="110928150" y="108356400"/>
                <a:ext cx="657225" cy="428625"/>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4" name="Line 81">
                <a:extLst>
                  <a:ext uri="{FF2B5EF4-FFF2-40B4-BE49-F238E27FC236}">
                    <a16:creationId xmlns:a16="http://schemas.microsoft.com/office/drawing/2014/main" id="{33C7691C-7869-418B-BFC1-8BDA414E39FA}"/>
                  </a:ext>
                </a:extLst>
              </p:cNvPr>
              <p:cNvSpPr>
                <a:spLocks noChangeShapeType="1"/>
              </p:cNvSpPr>
              <p:nvPr/>
            </p:nvSpPr>
            <p:spPr bwMode="auto">
              <a:xfrm flipV="1">
                <a:off x="110928150" y="107927775"/>
                <a:ext cx="657225" cy="428625"/>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5" name="Line 82">
                <a:extLst>
                  <a:ext uri="{FF2B5EF4-FFF2-40B4-BE49-F238E27FC236}">
                    <a16:creationId xmlns:a16="http://schemas.microsoft.com/office/drawing/2014/main" id="{28873B0F-A0EE-4D69-9283-385696C28B99}"/>
                  </a:ext>
                </a:extLst>
              </p:cNvPr>
              <p:cNvSpPr>
                <a:spLocks noChangeShapeType="1"/>
              </p:cNvSpPr>
              <p:nvPr/>
            </p:nvSpPr>
            <p:spPr bwMode="auto">
              <a:xfrm>
                <a:off x="111556800" y="107899200"/>
                <a:ext cx="28575"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6" name="Line 83">
                <a:extLst>
                  <a:ext uri="{FF2B5EF4-FFF2-40B4-BE49-F238E27FC236}">
                    <a16:creationId xmlns:a16="http://schemas.microsoft.com/office/drawing/2014/main" id="{14B228F1-1AF9-466F-AC87-3379ACCF18F1}"/>
                  </a:ext>
                </a:extLst>
              </p:cNvPr>
              <p:cNvSpPr>
                <a:spLocks noChangeShapeType="1"/>
              </p:cNvSpPr>
              <p:nvPr/>
            </p:nvSpPr>
            <p:spPr bwMode="auto">
              <a:xfrm>
                <a:off x="111585375" y="108013500"/>
                <a:ext cx="85725" cy="5715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7" name="Line 84">
                <a:extLst>
                  <a:ext uri="{FF2B5EF4-FFF2-40B4-BE49-F238E27FC236}">
                    <a16:creationId xmlns:a16="http://schemas.microsoft.com/office/drawing/2014/main" id="{315010E5-C5B6-415D-BB1B-40E221E8A3DC}"/>
                  </a:ext>
                </a:extLst>
              </p:cNvPr>
              <p:cNvSpPr>
                <a:spLocks noChangeShapeType="1"/>
              </p:cNvSpPr>
              <p:nvPr/>
            </p:nvSpPr>
            <p:spPr bwMode="auto">
              <a:xfrm>
                <a:off x="111671100" y="108070650"/>
                <a:ext cx="0"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8" name="Line 85">
                <a:extLst>
                  <a:ext uri="{FF2B5EF4-FFF2-40B4-BE49-F238E27FC236}">
                    <a16:creationId xmlns:a16="http://schemas.microsoft.com/office/drawing/2014/main" id="{9CA82101-EC10-4315-A3FE-AFFE2869AFF3}"/>
                  </a:ext>
                </a:extLst>
              </p:cNvPr>
              <p:cNvSpPr>
                <a:spLocks noChangeShapeType="1"/>
              </p:cNvSpPr>
              <p:nvPr/>
            </p:nvSpPr>
            <p:spPr bwMode="auto">
              <a:xfrm flipV="1">
                <a:off x="111242475" y="108099225"/>
                <a:ext cx="428625" cy="28575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9" name="Line 86">
                <a:extLst>
                  <a:ext uri="{FF2B5EF4-FFF2-40B4-BE49-F238E27FC236}">
                    <a16:creationId xmlns:a16="http://schemas.microsoft.com/office/drawing/2014/main" id="{0BB4FC6B-EC93-4780-8A76-6CB80E1162F0}"/>
                  </a:ext>
                </a:extLst>
              </p:cNvPr>
              <p:cNvSpPr>
                <a:spLocks noChangeShapeType="1"/>
              </p:cNvSpPr>
              <p:nvPr/>
            </p:nvSpPr>
            <p:spPr bwMode="auto">
              <a:xfrm>
                <a:off x="111242475" y="108384975"/>
                <a:ext cx="0" cy="1428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0" name="Line 87">
                <a:extLst>
                  <a:ext uri="{FF2B5EF4-FFF2-40B4-BE49-F238E27FC236}">
                    <a16:creationId xmlns:a16="http://schemas.microsoft.com/office/drawing/2014/main" id="{986B3EED-C4AF-40E4-A24E-D2D9C9DA7BCA}"/>
                  </a:ext>
                </a:extLst>
              </p:cNvPr>
              <p:cNvSpPr>
                <a:spLocks noChangeShapeType="1"/>
              </p:cNvSpPr>
              <p:nvPr/>
            </p:nvSpPr>
            <p:spPr bwMode="auto">
              <a:xfrm>
                <a:off x="111099600" y="109356525"/>
                <a:ext cx="142875" cy="8572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1" name="Line 88">
                <a:extLst>
                  <a:ext uri="{FF2B5EF4-FFF2-40B4-BE49-F238E27FC236}">
                    <a16:creationId xmlns:a16="http://schemas.microsoft.com/office/drawing/2014/main" id="{D65F984A-6C95-40BB-A831-C3BBEA8415F1}"/>
                  </a:ext>
                </a:extLst>
              </p:cNvPr>
              <p:cNvSpPr>
                <a:spLocks noChangeShapeType="1"/>
              </p:cNvSpPr>
              <p:nvPr/>
            </p:nvSpPr>
            <p:spPr bwMode="auto">
              <a:xfrm flipV="1">
                <a:off x="111242475" y="109413675"/>
                <a:ext cx="28575"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2" name="Line 89">
                <a:extLst>
                  <a:ext uri="{FF2B5EF4-FFF2-40B4-BE49-F238E27FC236}">
                    <a16:creationId xmlns:a16="http://schemas.microsoft.com/office/drawing/2014/main" id="{5A08E46B-5D45-4CE0-88FD-21B631CD1A0A}"/>
                  </a:ext>
                </a:extLst>
              </p:cNvPr>
              <p:cNvSpPr>
                <a:spLocks noChangeShapeType="1"/>
              </p:cNvSpPr>
              <p:nvPr/>
            </p:nvSpPr>
            <p:spPr bwMode="auto">
              <a:xfrm>
                <a:off x="111271050" y="108842175"/>
                <a:ext cx="0" cy="5715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3" name="Line 90">
                <a:extLst>
                  <a:ext uri="{FF2B5EF4-FFF2-40B4-BE49-F238E27FC236}">
                    <a16:creationId xmlns:a16="http://schemas.microsoft.com/office/drawing/2014/main" id="{9D34D8A2-C73B-4BBD-8F0E-AB779C9A1A1E}"/>
                  </a:ext>
                </a:extLst>
              </p:cNvPr>
              <p:cNvSpPr>
                <a:spLocks noChangeShapeType="1"/>
              </p:cNvSpPr>
              <p:nvPr/>
            </p:nvSpPr>
            <p:spPr bwMode="auto">
              <a:xfrm flipH="1" flipV="1">
                <a:off x="111013875" y="108413550"/>
                <a:ext cx="85725"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4" name="Line 91">
                <a:extLst>
                  <a:ext uri="{FF2B5EF4-FFF2-40B4-BE49-F238E27FC236}">
                    <a16:creationId xmlns:a16="http://schemas.microsoft.com/office/drawing/2014/main" id="{F7B23FB7-4F8B-4722-BD41-0E6E162709EB}"/>
                  </a:ext>
                </a:extLst>
              </p:cNvPr>
              <p:cNvSpPr>
                <a:spLocks noChangeShapeType="1"/>
              </p:cNvSpPr>
              <p:nvPr/>
            </p:nvSpPr>
            <p:spPr bwMode="auto">
              <a:xfrm flipH="1">
                <a:off x="111156750" y="108242100"/>
                <a:ext cx="457200" cy="171450"/>
              </a:xfrm>
              <a:prstGeom prst="line">
                <a:avLst/>
              </a:prstGeom>
              <a:noFill/>
              <a:ln w="9525">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95" name="Line 92">
                <a:extLst>
                  <a:ext uri="{FF2B5EF4-FFF2-40B4-BE49-F238E27FC236}">
                    <a16:creationId xmlns:a16="http://schemas.microsoft.com/office/drawing/2014/main" id="{89EBCDA2-785F-4DBA-9C76-26FA18DF7678}"/>
                  </a:ext>
                </a:extLst>
              </p:cNvPr>
              <p:cNvSpPr>
                <a:spLocks noChangeShapeType="1"/>
              </p:cNvSpPr>
              <p:nvPr/>
            </p:nvSpPr>
            <p:spPr bwMode="auto">
              <a:xfrm>
                <a:off x="111613950" y="108242100"/>
                <a:ext cx="108585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6" name="Line 93">
                <a:extLst>
                  <a:ext uri="{FF2B5EF4-FFF2-40B4-BE49-F238E27FC236}">
                    <a16:creationId xmlns:a16="http://schemas.microsoft.com/office/drawing/2014/main" id="{BDCDF47D-4F4D-4035-8A23-AD0E2FD0C875}"/>
                  </a:ext>
                </a:extLst>
              </p:cNvPr>
              <p:cNvSpPr>
                <a:spLocks noChangeShapeType="1"/>
              </p:cNvSpPr>
              <p:nvPr/>
            </p:nvSpPr>
            <p:spPr bwMode="auto">
              <a:xfrm>
                <a:off x="112128300" y="108242100"/>
                <a:ext cx="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7" name="Line 94">
                <a:extLst>
                  <a:ext uri="{FF2B5EF4-FFF2-40B4-BE49-F238E27FC236}">
                    <a16:creationId xmlns:a16="http://schemas.microsoft.com/office/drawing/2014/main" id="{4E8C3B1F-6DF3-426F-9495-C16888DA897A}"/>
                  </a:ext>
                </a:extLst>
              </p:cNvPr>
              <p:cNvSpPr>
                <a:spLocks noChangeShapeType="1"/>
              </p:cNvSpPr>
              <p:nvPr/>
            </p:nvSpPr>
            <p:spPr bwMode="auto">
              <a:xfrm>
                <a:off x="112185450" y="108242100"/>
                <a:ext cx="0" cy="1143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8" name="Oval 95">
                <a:extLst>
                  <a:ext uri="{FF2B5EF4-FFF2-40B4-BE49-F238E27FC236}">
                    <a16:creationId xmlns:a16="http://schemas.microsoft.com/office/drawing/2014/main" id="{FBFAC751-D061-439E-8910-83A038758D20}"/>
                  </a:ext>
                </a:extLst>
              </p:cNvPr>
              <p:cNvSpPr>
                <a:spLocks noChangeArrowheads="1"/>
              </p:cNvSpPr>
              <p:nvPr/>
            </p:nvSpPr>
            <p:spPr bwMode="auto">
              <a:xfrm>
                <a:off x="110642400" y="107670600"/>
                <a:ext cx="2286000" cy="2057400"/>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29" name="Line 96">
              <a:extLst>
                <a:ext uri="{FF2B5EF4-FFF2-40B4-BE49-F238E27FC236}">
                  <a16:creationId xmlns:a16="http://schemas.microsoft.com/office/drawing/2014/main" id="{8AB88A7B-0BF8-4235-BA8E-4C425EE8BAC3}"/>
                </a:ext>
              </a:extLst>
            </p:cNvPr>
            <p:cNvSpPr>
              <a:spLocks noChangeShapeType="1"/>
            </p:cNvSpPr>
            <p:nvPr/>
          </p:nvSpPr>
          <p:spPr bwMode="auto">
            <a:xfrm>
              <a:off x="112928400" y="107899200"/>
              <a:ext cx="0" cy="13716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0" name="Line 97">
              <a:extLst>
                <a:ext uri="{FF2B5EF4-FFF2-40B4-BE49-F238E27FC236}">
                  <a16:creationId xmlns:a16="http://schemas.microsoft.com/office/drawing/2014/main" id="{BE6C3C74-8359-455A-A895-D0CF8AC74BEA}"/>
                </a:ext>
              </a:extLst>
            </p:cNvPr>
            <p:cNvSpPr>
              <a:spLocks noChangeShapeType="1"/>
            </p:cNvSpPr>
            <p:nvPr/>
          </p:nvSpPr>
          <p:spPr bwMode="auto">
            <a:xfrm flipV="1">
              <a:off x="113185575" y="107984925"/>
              <a:ext cx="685800" cy="4572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1" name="Line 98">
              <a:extLst>
                <a:ext uri="{FF2B5EF4-FFF2-40B4-BE49-F238E27FC236}">
                  <a16:creationId xmlns:a16="http://schemas.microsoft.com/office/drawing/2014/main" id="{3E7FFD69-5060-4187-926E-CA68BB31A4E4}"/>
                </a:ext>
              </a:extLst>
            </p:cNvPr>
            <p:cNvSpPr>
              <a:spLocks noChangeShapeType="1"/>
            </p:cNvSpPr>
            <p:nvPr/>
          </p:nvSpPr>
          <p:spPr bwMode="auto">
            <a:xfrm>
              <a:off x="113185575" y="108585000"/>
              <a:ext cx="742950" cy="4572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Line 99">
              <a:extLst>
                <a:ext uri="{FF2B5EF4-FFF2-40B4-BE49-F238E27FC236}">
                  <a16:creationId xmlns:a16="http://schemas.microsoft.com/office/drawing/2014/main" id="{6C1162CF-AD3B-4DB8-B122-474B06A99482}"/>
                </a:ext>
              </a:extLst>
            </p:cNvPr>
            <p:cNvSpPr>
              <a:spLocks noChangeShapeType="1"/>
            </p:cNvSpPr>
            <p:nvPr/>
          </p:nvSpPr>
          <p:spPr bwMode="auto">
            <a:xfrm>
              <a:off x="113155809" y="107752761"/>
              <a:ext cx="28575"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Line 100">
              <a:extLst>
                <a:ext uri="{FF2B5EF4-FFF2-40B4-BE49-F238E27FC236}">
                  <a16:creationId xmlns:a16="http://schemas.microsoft.com/office/drawing/2014/main" id="{07B0E5C9-540E-4DF5-8657-99A5D9A50945}"/>
                </a:ext>
              </a:extLst>
            </p:cNvPr>
            <p:cNvSpPr>
              <a:spLocks noChangeShapeType="1"/>
            </p:cNvSpPr>
            <p:nvPr/>
          </p:nvSpPr>
          <p:spPr bwMode="auto">
            <a:xfrm flipV="1">
              <a:off x="113157000" y="108013500"/>
              <a:ext cx="28575"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4" name="Line 101">
              <a:extLst>
                <a:ext uri="{FF2B5EF4-FFF2-40B4-BE49-F238E27FC236}">
                  <a16:creationId xmlns:a16="http://schemas.microsoft.com/office/drawing/2014/main" id="{6807288B-A29A-4503-92BD-EA9205245C72}"/>
                </a:ext>
              </a:extLst>
            </p:cNvPr>
            <p:cNvSpPr>
              <a:spLocks noChangeShapeType="1"/>
            </p:cNvSpPr>
            <p:nvPr/>
          </p:nvSpPr>
          <p:spPr bwMode="auto">
            <a:xfrm flipV="1">
              <a:off x="113014125" y="107784900"/>
              <a:ext cx="171450" cy="1143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 name="Line 102">
              <a:extLst>
                <a:ext uri="{FF2B5EF4-FFF2-40B4-BE49-F238E27FC236}">
                  <a16:creationId xmlns:a16="http://schemas.microsoft.com/office/drawing/2014/main" id="{2D084C90-046C-4DD6-A06F-251DFEDBA83B}"/>
                </a:ext>
              </a:extLst>
            </p:cNvPr>
            <p:cNvSpPr>
              <a:spLocks noChangeShapeType="1"/>
            </p:cNvSpPr>
            <p:nvPr/>
          </p:nvSpPr>
          <p:spPr bwMode="auto">
            <a:xfrm>
              <a:off x="113014125" y="107899200"/>
              <a:ext cx="171450" cy="1143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6" name="Line 103">
              <a:extLst>
                <a:ext uri="{FF2B5EF4-FFF2-40B4-BE49-F238E27FC236}">
                  <a16:creationId xmlns:a16="http://schemas.microsoft.com/office/drawing/2014/main" id="{EDA83ED0-9B49-4710-ADD1-987443F47DD1}"/>
                </a:ext>
              </a:extLst>
            </p:cNvPr>
            <p:cNvSpPr>
              <a:spLocks noChangeShapeType="1"/>
            </p:cNvSpPr>
            <p:nvPr/>
          </p:nvSpPr>
          <p:spPr bwMode="auto">
            <a:xfrm>
              <a:off x="112928400" y="107899200"/>
              <a:ext cx="228600" cy="1428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Line 104">
              <a:extLst>
                <a:ext uri="{FF2B5EF4-FFF2-40B4-BE49-F238E27FC236}">
                  <a16:creationId xmlns:a16="http://schemas.microsoft.com/office/drawing/2014/main" id="{67D74025-1F1C-4957-AD5D-D8600D1A9565}"/>
                </a:ext>
              </a:extLst>
            </p:cNvPr>
            <p:cNvSpPr>
              <a:spLocks noChangeShapeType="1"/>
            </p:cNvSpPr>
            <p:nvPr/>
          </p:nvSpPr>
          <p:spPr bwMode="auto">
            <a:xfrm flipH="1">
              <a:off x="112928400" y="107756325"/>
              <a:ext cx="228600" cy="1428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8" name="Line 105">
              <a:extLst>
                <a:ext uri="{FF2B5EF4-FFF2-40B4-BE49-F238E27FC236}">
                  <a16:creationId xmlns:a16="http://schemas.microsoft.com/office/drawing/2014/main" id="{942E7825-F809-4E82-AE9C-7E17ACEA7B20}"/>
                </a:ext>
              </a:extLst>
            </p:cNvPr>
            <p:cNvSpPr>
              <a:spLocks noChangeShapeType="1"/>
            </p:cNvSpPr>
            <p:nvPr/>
          </p:nvSpPr>
          <p:spPr bwMode="auto">
            <a:xfrm>
              <a:off x="113157000" y="108042075"/>
              <a:ext cx="0" cy="13716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9" name="Line 106">
              <a:extLst>
                <a:ext uri="{FF2B5EF4-FFF2-40B4-BE49-F238E27FC236}">
                  <a16:creationId xmlns:a16="http://schemas.microsoft.com/office/drawing/2014/main" id="{0CDD5F76-448D-43AC-A6B3-40ADE3C9C85D}"/>
                </a:ext>
              </a:extLst>
            </p:cNvPr>
            <p:cNvSpPr>
              <a:spLocks noChangeShapeType="1"/>
            </p:cNvSpPr>
            <p:nvPr/>
          </p:nvSpPr>
          <p:spPr bwMode="auto">
            <a:xfrm>
              <a:off x="113185575" y="107784900"/>
              <a:ext cx="0" cy="13716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0" name="Line 107">
              <a:extLst>
                <a:ext uri="{FF2B5EF4-FFF2-40B4-BE49-F238E27FC236}">
                  <a16:creationId xmlns:a16="http://schemas.microsoft.com/office/drawing/2014/main" id="{BF3CF32F-E1D2-4C10-AFD8-438D1F919601}"/>
                </a:ext>
              </a:extLst>
            </p:cNvPr>
            <p:cNvSpPr>
              <a:spLocks noChangeShapeType="1"/>
            </p:cNvSpPr>
            <p:nvPr/>
          </p:nvSpPr>
          <p:spPr bwMode="auto">
            <a:xfrm>
              <a:off x="113185575" y="108813600"/>
              <a:ext cx="742950" cy="4572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1" name="Line 108">
              <a:extLst>
                <a:ext uri="{FF2B5EF4-FFF2-40B4-BE49-F238E27FC236}">
                  <a16:creationId xmlns:a16="http://schemas.microsoft.com/office/drawing/2014/main" id="{418813A8-DD2E-4E31-A981-F5D407928770}"/>
                </a:ext>
              </a:extLst>
            </p:cNvPr>
            <p:cNvSpPr>
              <a:spLocks noChangeShapeType="1"/>
            </p:cNvSpPr>
            <p:nvPr/>
          </p:nvSpPr>
          <p:spPr bwMode="auto">
            <a:xfrm flipV="1">
              <a:off x="113928525" y="108927900"/>
              <a:ext cx="17145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2" name="Line 109">
              <a:extLst>
                <a:ext uri="{FF2B5EF4-FFF2-40B4-BE49-F238E27FC236}">
                  <a16:creationId xmlns:a16="http://schemas.microsoft.com/office/drawing/2014/main" id="{A43916AE-AD70-4F51-A049-F64479201DAF}"/>
                </a:ext>
              </a:extLst>
            </p:cNvPr>
            <p:cNvSpPr>
              <a:spLocks noChangeShapeType="1"/>
            </p:cNvSpPr>
            <p:nvPr/>
          </p:nvSpPr>
          <p:spPr bwMode="auto">
            <a:xfrm>
              <a:off x="113928525" y="109042200"/>
              <a:ext cx="0" cy="2286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3" name="Line 110">
              <a:extLst>
                <a:ext uri="{FF2B5EF4-FFF2-40B4-BE49-F238E27FC236}">
                  <a16:creationId xmlns:a16="http://schemas.microsoft.com/office/drawing/2014/main" id="{23AEFB64-034C-4C07-8AFA-4F59AD8AAF65}"/>
                </a:ext>
              </a:extLst>
            </p:cNvPr>
            <p:cNvSpPr>
              <a:spLocks noChangeShapeType="1"/>
            </p:cNvSpPr>
            <p:nvPr/>
          </p:nvSpPr>
          <p:spPr bwMode="auto">
            <a:xfrm flipV="1">
              <a:off x="113928525" y="109242225"/>
              <a:ext cx="57150" cy="2857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4" name="Line 111">
              <a:extLst>
                <a:ext uri="{FF2B5EF4-FFF2-40B4-BE49-F238E27FC236}">
                  <a16:creationId xmlns:a16="http://schemas.microsoft.com/office/drawing/2014/main" id="{E4F53AAD-C451-4E5C-833D-7FF4DDD225A4}"/>
                </a:ext>
              </a:extLst>
            </p:cNvPr>
            <p:cNvSpPr>
              <a:spLocks noChangeShapeType="1"/>
            </p:cNvSpPr>
            <p:nvPr/>
          </p:nvSpPr>
          <p:spPr bwMode="auto">
            <a:xfrm flipV="1">
              <a:off x="113985675" y="109070775"/>
              <a:ext cx="0" cy="17145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5" name="Line 112">
              <a:extLst>
                <a:ext uri="{FF2B5EF4-FFF2-40B4-BE49-F238E27FC236}">
                  <a16:creationId xmlns:a16="http://schemas.microsoft.com/office/drawing/2014/main" id="{CF1D6B75-C2EF-468A-9A47-FB082910F8CD}"/>
                </a:ext>
              </a:extLst>
            </p:cNvPr>
            <p:cNvSpPr>
              <a:spLocks noChangeShapeType="1"/>
            </p:cNvSpPr>
            <p:nvPr/>
          </p:nvSpPr>
          <p:spPr bwMode="auto">
            <a:xfrm flipV="1">
              <a:off x="113985675" y="108985050"/>
              <a:ext cx="114300" cy="85725"/>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6" name="Line 113">
              <a:extLst>
                <a:ext uri="{FF2B5EF4-FFF2-40B4-BE49-F238E27FC236}">
                  <a16:creationId xmlns:a16="http://schemas.microsoft.com/office/drawing/2014/main" id="{FF212577-1947-4C52-9C87-8A29DD0DAEFB}"/>
                </a:ext>
              </a:extLst>
            </p:cNvPr>
            <p:cNvSpPr>
              <a:spLocks noChangeShapeType="1"/>
            </p:cNvSpPr>
            <p:nvPr/>
          </p:nvSpPr>
          <p:spPr bwMode="auto">
            <a:xfrm>
              <a:off x="114099975" y="108927900"/>
              <a:ext cx="0" cy="5715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7" name="Line 114">
              <a:extLst>
                <a:ext uri="{FF2B5EF4-FFF2-40B4-BE49-F238E27FC236}">
                  <a16:creationId xmlns:a16="http://schemas.microsoft.com/office/drawing/2014/main" id="{1D7EDC41-1804-49B6-9F79-F284BD1FD652}"/>
                </a:ext>
              </a:extLst>
            </p:cNvPr>
            <p:cNvSpPr>
              <a:spLocks noChangeShapeType="1"/>
            </p:cNvSpPr>
            <p:nvPr/>
          </p:nvSpPr>
          <p:spPr bwMode="auto">
            <a:xfrm>
              <a:off x="113385600" y="108499275"/>
              <a:ext cx="714375" cy="428625"/>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8" name="Line 115">
              <a:extLst>
                <a:ext uri="{FF2B5EF4-FFF2-40B4-BE49-F238E27FC236}">
                  <a16:creationId xmlns:a16="http://schemas.microsoft.com/office/drawing/2014/main" id="{FB3EA54B-7F9B-42EA-8D16-294880561D8A}"/>
                </a:ext>
              </a:extLst>
            </p:cNvPr>
            <p:cNvSpPr>
              <a:spLocks noChangeShapeType="1"/>
            </p:cNvSpPr>
            <p:nvPr/>
          </p:nvSpPr>
          <p:spPr bwMode="auto">
            <a:xfrm flipV="1">
              <a:off x="113385600" y="108042075"/>
              <a:ext cx="685800" cy="4572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9" name="Line 116">
              <a:extLst>
                <a:ext uri="{FF2B5EF4-FFF2-40B4-BE49-F238E27FC236}">
                  <a16:creationId xmlns:a16="http://schemas.microsoft.com/office/drawing/2014/main" id="{1D0A85E5-7A3B-40C6-A7BE-096AE5A771A0}"/>
                </a:ext>
              </a:extLst>
            </p:cNvPr>
            <p:cNvSpPr>
              <a:spLocks noChangeShapeType="1"/>
            </p:cNvSpPr>
            <p:nvPr/>
          </p:nvSpPr>
          <p:spPr bwMode="auto">
            <a:xfrm>
              <a:off x="114071400" y="108042075"/>
              <a:ext cx="0" cy="5715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0" name="Line 117">
              <a:extLst>
                <a:ext uri="{FF2B5EF4-FFF2-40B4-BE49-F238E27FC236}">
                  <a16:creationId xmlns:a16="http://schemas.microsoft.com/office/drawing/2014/main" id="{18C2E775-3316-4FC3-BF89-8988214C57F3}"/>
                </a:ext>
              </a:extLst>
            </p:cNvPr>
            <p:cNvSpPr>
              <a:spLocks noChangeShapeType="1"/>
            </p:cNvSpPr>
            <p:nvPr/>
          </p:nvSpPr>
          <p:spPr bwMode="auto">
            <a:xfrm flipV="1">
              <a:off x="113442750" y="108099225"/>
              <a:ext cx="628650" cy="428625"/>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1" name="Line 118">
              <a:extLst>
                <a:ext uri="{FF2B5EF4-FFF2-40B4-BE49-F238E27FC236}">
                  <a16:creationId xmlns:a16="http://schemas.microsoft.com/office/drawing/2014/main" id="{FDED9CB5-9067-405D-A3BB-29DB7B29BABC}"/>
                </a:ext>
              </a:extLst>
            </p:cNvPr>
            <p:cNvSpPr>
              <a:spLocks noChangeShapeType="1"/>
            </p:cNvSpPr>
            <p:nvPr/>
          </p:nvSpPr>
          <p:spPr bwMode="auto">
            <a:xfrm>
              <a:off x="113871375" y="107984925"/>
              <a:ext cx="200025" cy="5715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2" name="Line 119">
              <a:extLst>
                <a:ext uri="{FF2B5EF4-FFF2-40B4-BE49-F238E27FC236}">
                  <a16:creationId xmlns:a16="http://schemas.microsoft.com/office/drawing/2014/main" id="{0BED4988-F4F0-4A78-8160-E5235A79003A}"/>
                </a:ext>
              </a:extLst>
            </p:cNvPr>
            <p:cNvSpPr>
              <a:spLocks noChangeShapeType="1"/>
            </p:cNvSpPr>
            <p:nvPr/>
          </p:nvSpPr>
          <p:spPr bwMode="auto">
            <a:xfrm flipV="1">
              <a:off x="113214150" y="108327825"/>
              <a:ext cx="657225" cy="228600"/>
            </a:xfrm>
            <a:prstGeom prst="line">
              <a:avLst/>
            </a:prstGeom>
            <a:noFill/>
            <a:ln w="9525">
              <a:solidFill>
                <a:srgbClr val="000000"/>
              </a:solidFill>
              <a:round/>
              <a:headEnd type="triangle" w="med" len="med"/>
              <a:tailEnd/>
            </a:ln>
            <a:effectLst/>
          </p:spPr>
          <p:txBody>
            <a:bodyPr vert="horz" wrap="square" lIns="36576" tIns="36576" rIns="36576" bIns="36576" numCol="1" anchor="t" anchorCtr="0" compatLnSpc="1">
              <a:prstTxWarp prst="textNoShape">
                <a:avLst/>
              </a:prstTxWarp>
            </a:bodyPr>
            <a:lstStyle/>
            <a:p>
              <a:endParaRPr lang="en-US"/>
            </a:p>
          </p:txBody>
        </p:sp>
        <p:sp>
          <p:nvSpPr>
            <p:cNvPr id="53" name="Line 120">
              <a:extLst>
                <a:ext uri="{FF2B5EF4-FFF2-40B4-BE49-F238E27FC236}">
                  <a16:creationId xmlns:a16="http://schemas.microsoft.com/office/drawing/2014/main" id="{D7EF2BDA-9830-4F8F-9AC7-3477989466F1}"/>
                </a:ext>
              </a:extLst>
            </p:cNvPr>
            <p:cNvSpPr>
              <a:spLocks noChangeShapeType="1"/>
            </p:cNvSpPr>
            <p:nvPr/>
          </p:nvSpPr>
          <p:spPr bwMode="auto">
            <a:xfrm>
              <a:off x="113871375" y="108327825"/>
              <a:ext cx="885825"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4" name="Line 121">
              <a:extLst>
                <a:ext uri="{FF2B5EF4-FFF2-40B4-BE49-F238E27FC236}">
                  <a16:creationId xmlns:a16="http://schemas.microsoft.com/office/drawing/2014/main" id="{75917EBD-07CB-4C44-9C1D-3F9E224C9F84}"/>
                </a:ext>
              </a:extLst>
            </p:cNvPr>
            <p:cNvSpPr>
              <a:spLocks noChangeShapeType="1"/>
            </p:cNvSpPr>
            <p:nvPr/>
          </p:nvSpPr>
          <p:spPr bwMode="auto">
            <a:xfrm>
              <a:off x="114214275" y="108327825"/>
              <a:ext cx="0"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5" name="Line 122">
              <a:extLst>
                <a:ext uri="{FF2B5EF4-FFF2-40B4-BE49-F238E27FC236}">
                  <a16:creationId xmlns:a16="http://schemas.microsoft.com/office/drawing/2014/main" id="{F144AB81-60F9-4F59-84F4-9A6D6EB23152}"/>
                </a:ext>
              </a:extLst>
            </p:cNvPr>
            <p:cNvSpPr>
              <a:spLocks noChangeShapeType="1"/>
            </p:cNvSpPr>
            <p:nvPr/>
          </p:nvSpPr>
          <p:spPr bwMode="auto">
            <a:xfrm flipV="1">
              <a:off x="114214275" y="108327825"/>
              <a:ext cx="142875" cy="1143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6" name="Oval 123">
              <a:extLst>
                <a:ext uri="{FF2B5EF4-FFF2-40B4-BE49-F238E27FC236}">
                  <a16:creationId xmlns:a16="http://schemas.microsoft.com/office/drawing/2014/main" id="{E4C30AE2-AA15-41E8-B32B-57F108DC4F90}"/>
                </a:ext>
              </a:extLst>
            </p:cNvPr>
            <p:cNvSpPr>
              <a:spLocks noChangeArrowheads="1"/>
            </p:cNvSpPr>
            <p:nvPr/>
          </p:nvSpPr>
          <p:spPr bwMode="auto">
            <a:xfrm>
              <a:off x="112585500" y="107442000"/>
              <a:ext cx="2343150" cy="2286000"/>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7" name="Line 124">
              <a:extLst>
                <a:ext uri="{FF2B5EF4-FFF2-40B4-BE49-F238E27FC236}">
                  <a16:creationId xmlns:a16="http://schemas.microsoft.com/office/drawing/2014/main" id="{E84D79B5-C883-4B23-8EAF-DE18D0D0D503}"/>
                </a:ext>
              </a:extLst>
            </p:cNvPr>
            <p:cNvSpPr>
              <a:spLocks noChangeShapeType="1"/>
            </p:cNvSpPr>
            <p:nvPr/>
          </p:nvSpPr>
          <p:spPr bwMode="auto">
            <a:xfrm flipV="1">
              <a:off x="111785400" y="108356400"/>
              <a:ext cx="228600" cy="18288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8" name="Line 125">
              <a:extLst>
                <a:ext uri="{FF2B5EF4-FFF2-40B4-BE49-F238E27FC236}">
                  <a16:creationId xmlns:a16="http://schemas.microsoft.com/office/drawing/2014/main" id="{DD1C887F-63F0-4156-959C-BD4D5380189A}"/>
                </a:ext>
              </a:extLst>
            </p:cNvPr>
            <p:cNvSpPr>
              <a:spLocks noChangeShapeType="1"/>
            </p:cNvSpPr>
            <p:nvPr/>
          </p:nvSpPr>
          <p:spPr bwMode="auto">
            <a:xfrm flipH="1" flipV="1">
              <a:off x="109842300" y="108699300"/>
              <a:ext cx="1371600" cy="17145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9" name="Oval 126">
              <a:extLst>
                <a:ext uri="{FF2B5EF4-FFF2-40B4-BE49-F238E27FC236}">
                  <a16:creationId xmlns:a16="http://schemas.microsoft.com/office/drawing/2014/main" id="{741302D4-3A27-4A7A-B13F-93552530CDF8}"/>
                </a:ext>
              </a:extLst>
            </p:cNvPr>
            <p:cNvSpPr>
              <a:spLocks noChangeArrowheads="1"/>
            </p:cNvSpPr>
            <p:nvPr/>
          </p:nvSpPr>
          <p:spPr bwMode="auto">
            <a:xfrm>
              <a:off x="111213900" y="111785400"/>
              <a:ext cx="685800" cy="685800"/>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0" name="Line 127">
              <a:extLst>
                <a:ext uri="{FF2B5EF4-FFF2-40B4-BE49-F238E27FC236}">
                  <a16:creationId xmlns:a16="http://schemas.microsoft.com/office/drawing/2014/main" id="{B9F49B76-62AE-4445-8A84-95855712C7A0}"/>
                </a:ext>
              </a:extLst>
            </p:cNvPr>
            <p:cNvSpPr>
              <a:spLocks noChangeShapeType="1"/>
            </p:cNvSpPr>
            <p:nvPr/>
          </p:nvSpPr>
          <p:spPr bwMode="auto">
            <a:xfrm flipV="1">
              <a:off x="111213900" y="108356400"/>
              <a:ext cx="1371600" cy="36576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1" name="Line 128">
              <a:extLst>
                <a:ext uri="{FF2B5EF4-FFF2-40B4-BE49-F238E27FC236}">
                  <a16:creationId xmlns:a16="http://schemas.microsoft.com/office/drawing/2014/main" id="{FA7F6067-9669-418F-B25E-31E95CE1E1F8}"/>
                </a:ext>
              </a:extLst>
            </p:cNvPr>
            <p:cNvSpPr>
              <a:spLocks noChangeShapeType="1"/>
            </p:cNvSpPr>
            <p:nvPr/>
          </p:nvSpPr>
          <p:spPr bwMode="auto">
            <a:xfrm flipV="1">
              <a:off x="111785400" y="109156500"/>
              <a:ext cx="2971800" cy="32004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cxnSp>
        <p:nvCxnSpPr>
          <p:cNvPr id="131" name="Straight Arrow Connector 130">
            <a:extLst>
              <a:ext uri="{FF2B5EF4-FFF2-40B4-BE49-F238E27FC236}">
                <a16:creationId xmlns:a16="http://schemas.microsoft.com/office/drawing/2014/main" id="{5E10D027-2F55-4E04-BCF1-E81EF6A8F9F1}"/>
              </a:ext>
            </a:extLst>
          </p:cNvPr>
          <p:cNvCxnSpPr/>
          <p:nvPr/>
        </p:nvCxnSpPr>
        <p:spPr>
          <a:xfrm flipH="1">
            <a:off x="1828800" y="2362200"/>
            <a:ext cx="381000" cy="533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69BB8C7C-CA0C-4171-AB8D-659B8DCBE1D5}"/>
              </a:ext>
            </a:extLst>
          </p:cNvPr>
          <p:cNvCxnSpPr/>
          <p:nvPr/>
        </p:nvCxnSpPr>
        <p:spPr>
          <a:xfrm>
            <a:off x="2209800" y="2362200"/>
            <a:ext cx="9906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23424E71-E786-4425-9E37-4D6C25BB8FB4}"/>
              </a:ext>
            </a:extLst>
          </p:cNvPr>
          <p:cNvCxnSpPr/>
          <p:nvPr/>
        </p:nvCxnSpPr>
        <p:spPr>
          <a:xfrm flipH="1">
            <a:off x="2514600" y="2362200"/>
            <a:ext cx="76200" cy="762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AE1272AC-10FD-48A0-8AA8-E8E4EA106FE1}"/>
              </a:ext>
            </a:extLst>
          </p:cNvPr>
          <p:cNvCxnSpPr/>
          <p:nvPr/>
        </p:nvCxnSpPr>
        <p:spPr>
          <a:xfrm>
            <a:off x="2590800" y="2362200"/>
            <a:ext cx="76200" cy="76200"/>
          </a:xfrm>
          <a:prstGeom prst="line">
            <a:avLst/>
          </a:prstGeom>
          <a:ln w="28575"/>
        </p:spPr>
        <p:style>
          <a:lnRef idx="1">
            <a:schemeClr val="dk1"/>
          </a:lnRef>
          <a:fillRef idx="0">
            <a:schemeClr val="dk1"/>
          </a:fillRef>
          <a:effectRef idx="0">
            <a:schemeClr val="dk1"/>
          </a:effectRef>
          <a:fontRef idx="minor">
            <a:schemeClr val="tx1"/>
          </a:fontRef>
        </p:style>
      </p:cxnSp>
      <p:pic>
        <p:nvPicPr>
          <p:cNvPr id="135" name="Picture 134" descr="C:\Users\mkb0009\Pictures\butt weld.jpg">
            <a:extLst>
              <a:ext uri="{FF2B5EF4-FFF2-40B4-BE49-F238E27FC236}">
                <a16:creationId xmlns:a16="http://schemas.microsoft.com/office/drawing/2014/main" id="{7EE6FF5D-BBD5-4B3A-AB6A-99FDF26EA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7142"/>
            <a:ext cx="2286000"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9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Plan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marL="0" lvl="1" indent="0">
              <a:buNone/>
            </a:pPr>
            <a:endParaRPr lang="en-US" dirty="0"/>
          </a:p>
          <a:p>
            <a:pPr lvl="1"/>
            <a:endParaRPr lang="en-US" dirty="0"/>
          </a:p>
        </p:txBody>
      </p:sp>
      <p:pic>
        <p:nvPicPr>
          <p:cNvPr id="4" name="Content Placeholder 6" descr="Drafting4.jpg">
            <a:extLst>
              <a:ext uri="{FF2B5EF4-FFF2-40B4-BE49-F238E27FC236}">
                <a16:creationId xmlns:a16="http://schemas.microsoft.com/office/drawing/2014/main" id="{0A49917B-01A6-46C5-8EE6-167BF728BB6D}"/>
              </a:ext>
            </a:extLst>
          </p:cNvPr>
          <p:cNvPicPr>
            <a:picLocks noChangeAspect="1"/>
          </p:cNvPicPr>
          <p:nvPr/>
        </p:nvPicPr>
        <p:blipFill>
          <a:blip r:embed="rId2" cstate="print"/>
          <a:stretch>
            <a:fillRect/>
          </a:stretch>
        </p:blipFill>
        <p:spPr>
          <a:xfrm>
            <a:off x="6733010" y="1681579"/>
            <a:ext cx="3234690" cy="2171863"/>
          </a:xfrm>
          <a:prstGeom prst="rect">
            <a:avLst/>
          </a:prstGeom>
        </p:spPr>
      </p:pic>
      <p:pic>
        <p:nvPicPr>
          <p:cNvPr id="5" name="Picture 2" descr="C:\Users\Don\AppData\Local\Microsoft\Windows\Temporary Internet Files\Content.IE5\6AOM7CG6\MC900155823[1].wmf">
            <a:extLst>
              <a:ext uri="{FF2B5EF4-FFF2-40B4-BE49-F238E27FC236}">
                <a16:creationId xmlns:a16="http://schemas.microsoft.com/office/drawing/2014/main" id="{5E83D155-D1D2-450A-AA0F-EAD72C8010BD}"/>
              </a:ext>
            </a:extLst>
          </p:cNvPr>
          <p:cNvPicPr>
            <a:picLocks noChangeAspect="1" noChangeArrowheads="1"/>
          </p:cNvPicPr>
          <p:nvPr/>
        </p:nvPicPr>
        <p:blipFill>
          <a:blip r:embed="rId3" cstate="print"/>
          <a:srcRect/>
          <a:stretch>
            <a:fillRect/>
          </a:stretch>
        </p:blipFill>
        <p:spPr bwMode="auto">
          <a:xfrm>
            <a:off x="3963140" y="3053179"/>
            <a:ext cx="2414321" cy="2939368"/>
          </a:xfrm>
          <a:prstGeom prst="rect">
            <a:avLst/>
          </a:prstGeom>
          <a:noFill/>
        </p:spPr>
      </p:pic>
      <p:pic>
        <p:nvPicPr>
          <p:cNvPr id="6" name="Picture 4" descr="C:\Users\Don\AppData\Local\Microsoft\Windows\Temporary Internet Files\Content.IE5\BWRTY1MC\MC900034409[1].wmf">
            <a:extLst>
              <a:ext uri="{FF2B5EF4-FFF2-40B4-BE49-F238E27FC236}">
                <a16:creationId xmlns:a16="http://schemas.microsoft.com/office/drawing/2014/main" id="{70A2499A-E0A6-423E-B990-0A426825BAD1}"/>
              </a:ext>
            </a:extLst>
          </p:cNvPr>
          <p:cNvPicPr>
            <a:picLocks noChangeAspect="1" noChangeArrowheads="1"/>
          </p:cNvPicPr>
          <p:nvPr/>
        </p:nvPicPr>
        <p:blipFill>
          <a:blip r:embed="rId4" cstate="print"/>
          <a:srcRect/>
          <a:stretch>
            <a:fillRect/>
          </a:stretch>
        </p:blipFill>
        <p:spPr bwMode="auto">
          <a:xfrm>
            <a:off x="1905740" y="1507701"/>
            <a:ext cx="2186137" cy="1584356"/>
          </a:xfrm>
          <a:prstGeom prst="rect">
            <a:avLst/>
          </a:prstGeom>
          <a:noFill/>
        </p:spPr>
      </p:pic>
    </p:spTree>
    <p:extLst>
      <p:ext uri="{BB962C8B-B14F-4D97-AF65-F5344CB8AC3E}">
        <p14:creationId xmlns:p14="http://schemas.microsoft.com/office/powerpoint/2010/main" val="362547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a Plan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Only necessary views are drawn.</a:t>
            </a:r>
          </a:p>
          <a:p>
            <a:pPr lvl="1"/>
            <a:r>
              <a:rPr lang="en-US" dirty="0"/>
              <a:t>They show shape, location and size.</a:t>
            </a:r>
          </a:p>
          <a:p>
            <a:pPr lvl="1"/>
            <a:r>
              <a:rPr lang="en-US" dirty="0"/>
              <a:t>The front view shows the most detail.</a:t>
            </a:r>
          </a:p>
          <a:p>
            <a:pPr lvl="1"/>
            <a:r>
              <a:rPr lang="en-US" dirty="0"/>
              <a:t>Dimensions are in between views if possible.</a:t>
            </a:r>
          </a:p>
          <a:p>
            <a:pPr lvl="1"/>
            <a:r>
              <a:rPr lang="en-US" dirty="0"/>
              <a:t>Other views may be added for clarification.</a:t>
            </a:r>
          </a:p>
          <a:p>
            <a:pPr lvl="1"/>
            <a:endParaRPr lang="en-US" dirty="0"/>
          </a:p>
        </p:txBody>
      </p:sp>
    </p:spTree>
    <p:extLst>
      <p:ext uri="{BB962C8B-B14F-4D97-AF65-F5344CB8AC3E}">
        <p14:creationId xmlns:p14="http://schemas.microsoft.com/office/powerpoint/2010/main" val="428497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Drawing Projection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0059452" cy="4734318"/>
          </a:xfrm>
        </p:spPr>
        <p:txBody>
          <a:bodyPr/>
          <a:lstStyle/>
          <a:p>
            <a:pPr marL="0" lvl="1" indent="0">
              <a:buNone/>
            </a:pPr>
            <a:endParaRPr lang="en-US" dirty="0"/>
          </a:p>
          <a:p>
            <a:pPr lvl="1"/>
            <a:endParaRPr lang="en-US" dirty="0"/>
          </a:p>
        </p:txBody>
      </p:sp>
      <p:pic>
        <p:nvPicPr>
          <p:cNvPr id="4" name="Content Placeholder 5" descr="Drafting18.jpg">
            <a:extLst>
              <a:ext uri="{FF2B5EF4-FFF2-40B4-BE49-F238E27FC236}">
                <a16:creationId xmlns:a16="http://schemas.microsoft.com/office/drawing/2014/main" id="{5D712EF8-9869-4508-8C55-11736EA2DF88}"/>
              </a:ext>
            </a:extLst>
          </p:cNvPr>
          <p:cNvPicPr>
            <a:picLocks noChangeAspect="1"/>
          </p:cNvPicPr>
          <p:nvPr/>
        </p:nvPicPr>
        <p:blipFill>
          <a:blip r:embed="rId2" cstate="print"/>
          <a:srcRect/>
          <a:stretch>
            <a:fillRect/>
          </a:stretch>
        </p:blipFill>
        <p:spPr>
          <a:xfrm>
            <a:off x="1666783" y="1483310"/>
            <a:ext cx="3467100" cy="4445000"/>
          </a:xfrm>
          <a:prstGeom prst="rect">
            <a:avLst/>
          </a:prstGeom>
        </p:spPr>
      </p:pic>
      <p:pic>
        <p:nvPicPr>
          <p:cNvPr id="5" name="Picture 6" descr="Drafting3.jpg">
            <a:extLst>
              <a:ext uri="{FF2B5EF4-FFF2-40B4-BE49-F238E27FC236}">
                <a16:creationId xmlns:a16="http://schemas.microsoft.com/office/drawing/2014/main" id="{479B1442-1665-4B6C-AED0-5894A46E2FDF}"/>
              </a:ext>
            </a:extLst>
          </p:cNvPr>
          <p:cNvPicPr>
            <a:picLocks noChangeAspect="1"/>
          </p:cNvPicPr>
          <p:nvPr/>
        </p:nvPicPr>
        <p:blipFill>
          <a:blip r:embed="rId3" cstate="print"/>
          <a:srcRect/>
          <a:stretch>
            <a:fillRect/>
          </a:stretch>
        </p:blipFill>
        <p:spPr bwMode="auto">
          <a:xfrm>
            <a:off x="5254533" y="1483310"/>
            <a:ext cx="4895850" cy="4419600"/>
          </a:xfrm>
          <a:prstGeom prst="rect">
            <a:avLst/>
          </a:prstGeom>
          <a:noFill/>
          <a:ln w="9525">
            <a:noFill/>
            <a:miter lim="800000"/>
            <a:headEnd/>
            <a:tailEnd/>
          </a:ln>
        </p:spPr>
      </p:pic>
      <p:sp>
        <p:nvSpPr>
          <p:cNvPr id="6" name="TextBox 5">
            <a:extLst>
              <a:ext uri="{FF2B5EF4-FFF2-40B4-BE49-F238E27FC236}">
                <a16:creationId xmlns:a16="http://schemas.microsoft.com/office/drawing/2014/main" id="{E8D3267B-80B5-4CA6-97F8-343BD77F752D}"/>
              </a:ext>
            </a:extLst>
          </p:cNvPr>
          <p:cNvSpPr txBox="1"/>
          <p:nvPr/>
        </p:nvSpPr>
        <p:spPr>
          <a:xfrm>
            <a:off x="2047783" y="5674310"/>
            <a:ext cx="2971800" cy="246221"/>
          </a:xfrm>
          <a:prstGeom prst="rect">
            <a:avLst/>
          </a:prstGeom>
          <a:solidFill>
            <a:schemeClr val="bg1"/>
          </a:solidFill>
        </p:spPr>
        <p:txBody>
          <a:bodyPr wrap="square" rtlCol="0">
            <a:spAutoFit/>
          </a:bodyPr>
          <a:lstStyle/>
          <a:p>
            <a:r>
              <a:rPr lang="en-US" sz="1000" dirty="0"/>
              <a:t>Fig. 256 Revolution of the Planes of Projections.</a:t>
            </a:r>
          </a:p>
        </p:txBody>
      </p:sp>
      <p:sp>
        <p:nvSpPr>
          <p:cNvPr id="7" name="TextBox 6">
            <a:extLst>
              <a:ext uri="{FF2B5EF4-FFF2-40B4-BE49-F238E27FC236}">
                <a16:creationId xmlns:a16="http://schemas.microsoft.com/office/drawing/2014/main" id="{F1DF97ED-F7B5-4ED1-AD5A-6AE45B69523C}"/>
              </a:ext>
            </a:extLst>
          </p:cNvPr>
          <p:cNvSpPr txBox="1"/>
          <p:nvPr/>
        </p:nvSpPr>
        <p:spPr>
          <a:xfrm>
            <a:off x="5324383" y="5598110"/>
            <a:ext cx="4648200" cy="246221"/>
          </a:xfrm>
          <a:prstGeom prst="rect">
            <a:avLst/>
          </a:prstGeom>
          <a:solidFill>
            <a:schemeClr val="bg1"/>
          </a:solidFill>
        </p:spPr>
        <p:txBody>
          <a:bodyPr wrap="square" rtlCol="0">
            <a:spAutoFit/>
          </a:bodyPr>
          <a:lstStyle/>
          <a:p>
            <a:r>
              <a:rPr lang="en-US" sz="1000" dirty="0"/>
              <a:t>Fig. 257  All Planes Are Revolved until they Coincide with the Front Plane</a:t>
            </a:r>
          </a:p>
        </p:txBody>
      </p:sp>
    </p:spTree>
    <p:extLst>
      <p:ext uri="{BB962C8B-B14F-4D97-AF65-F5344CB8AC3E}">
        <p14:creationId xmlns:p14="http://schemas.microsoft.com/office/powerpoint/2010/main" val="413083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Six Views of an Object</a:t>
            </a:r>
          </a:p>
        </p:txBody>
      </p:sp>
      <p:pic>
        <p:nvPicPr>
          <p:cNvPr id="5" name="Content Placeholder 4">
            <a:extLst>
              <a:ext uri="{FF2B5EF4-FFF2-40B4-BE49-F238E27FC236}">
                <a16:creationId xmlns:a16="http://schemas.microsoft.com/office/drawing/2014/main" id="{6D1E997B-5F26-4A77-B214-91976ABB81CA}"/>
              </a:ext>
            </a:extLst>
          </p:cNvPr>
          <p:cNvPicPr>
            <a:picLocks noGrp="1" noChangeAspect="1"/>
          </p:cNvPicPr>
          <p:nvPr>
            <p:ph sz="half" idx="1"/>
          </p:nvPr>
        </p:nvPicPr>
        <p:blipFill>
          <a:blip r:embed="rId2"/>
          <a:stretch>
            <a:fillRect/>
          </a:stretch>
        </p:blipFill>
        <p:spPr>
          <a:xfrm>
            <a:off x="3376084" y="1420813"/>
            <a:ext cx="4729229" cy="3869369"/>
          </a:xfrm>
          <a:prstGeom prst="rect">
            <a:avLst/>
          </a:prstGeom>
        </p:spPr>
      </p:pic>
    </p:spTree>
    <p:extLst>
      <p:ext uri="{BB962C8B-B14F-4D97-AF65-F5344CB8AC3E}">
        <p14:creationId xmlns:p14="http://schemas.microsoft.com/office/powerpoint/2010/main" val="91136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Necessary Views of a Drawing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980380"/>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The three views in black are the necessary views: front, top, and right side.</a:t>
            </a:r>
          </a:p>
          <a:p>
            <a:pPr lvl="1"/>
            <a:r>
              <a:rPr lang="en-US" dirty="0"/>
              <a:t>The three views in red are mirror images of the black views and show the details as hidden lines. </a:t>
            </a:r>
          </a:p>
        </p:txBody>
      </p:sp>
      <p:pic>
        <p:nvPicPr>
          <p:cNvPr id="44" name="Picture 43">
            <a:extLst>
              <a:ext uri="{FF2B5EF4-FFF2-40B4-BE49-F238E27FC236}">
                <a16:creationId xmlns:a16="http://schemas.microsoft.com/office/drawing/2014/main" id="{F271D3B6-F652-4A9C-AA32-783D11809A81}"/>
              </a:ext>
            </a:extLst>
          </p:cNvPr>
          <p:cNvPicPr>
            <a:picLocks noChangeAspect="1"/>
          </p:cNvPicPr>
          <p:nvPr/>
        </p:nvPicPr>
        <p:blipFill>
          <a:blip r:embed="rId2"/>
          <a:stretch>
            <a:fillRect/>
          </a:stretch>
        </p:blipFill>
        <p:spPr>
          <a:xfrm>
            <a:off x="2852741" y="1420420"/>
            <a:ext cx="6087073" cy="3005588"/>
          </a:xfrm>
          <a:prstGeom prst="rect">
            <a:avLst/>
          </a:prstGeom>
        </p:spPr>
      </p:pic>
    </p:spTree>
    <p:extLst>
      <p:ext uri="{BB962C8B-B14F-4D97-AF65-F5344CB8AC3E}">
        <p14:creationId xmlns:p14="http://schemas.microsoft.com/office/powerpoint/2010/main" val="352506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Dimensions on a Drawing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37881" y="1420420"/>
            <a:ext cx="4473311" cy="4734318"/>
          </a:xfrm>
        </p:spPr>
        <p:txBody>
          <a:bodyPr/>
          <a:lstStyle/>
          <a:p>
            <a:pPr lvl="1"/>
            <a:r>
              <a:rPr lang="en-US" dirty="0"/>
              <a:t>Dimensioning each view makes the drawing too difficult to understand.</a:t>
            </a:r>
          </a:p>
          <a:p>
            <a:pPr marL="0" lvl="1" indent="0">
              <a:buNone/>
            </a:pPr>
            <a:endParaRPr lang="en-US" dirty="0"/>
          </a:p>
          <a:p>
            <a:pPr lvl="1"/>
            <a:r>
              <a:rPr lang="en-US" dirty="0"/>
              <a:t>The dimensions are placed on the drawing only once.</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90" name="Picture 89">
            <a:extLst>
              <a:ext uri="{FF2B5EF4-FFF2-40B4-BE49-F238E27FC236}">
                <a16:creationId xmlns:a16="http://schemas.microsoft.com/office/drawing/2014/main" id="{0E497239-C4EC-4AD1-BA74-FE053FA3DDD8}"/>
              </a:ext>
            </a:extLst>
          </p:cNvPr>
          <p:cNvPicPr>
            <a:picLocks noChangeAspect="1"/>
          </p:cNvPicPr>
          <p:nvPr/>
        </p:nvPicPr>
        <p:blipFill>
          <a:blip r:embed="rId2"/>
          <a:stretch>
            <a:fillRect/>
          </a:stretch>
        </p:blipFill>
        <p:spPr>
          <a:xfrm>
            <a:off x="6013789" y="1599308"/>
            <a:ext cx="5340559" cy="4200508"/>
          </a:xfrm>
          <a:prstGeom prst="rect">
            <a:avLst/>
          </a:prstGeom>
        </p:spPr>
      </p:pic>
    </p:spTree>
    <p:extLst>
      <p:ext uri="{BB962C8B-B14F-4D97-AF65-F5344CB8AC3E}">
        <p14:creationId xmlns:p14="http://schemas.microsoft.com/office/powerpoint/2010/main" val="3225988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Correct Placement of Dimensions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60" name="Picture 59">
            <a:extLst>
              <a:ext uri="{FF2B5EF4-FFF2-40B4-BE49-F238E27FC236}">
                <a16:creationId xmlns:a16="http://schemas.microsoft.com/office/drawing/2014/main" id="{844627B0-6AE7-4DDC-9F44-96EDDD40308E}"/>
              </a:ext>
            </a:extLst>
          </p:cNvPr>
          <p:cNvPicPr>
            <a:picLocks noChangeAspect="1"/>
          </p:cNvPicPr>
          <p:nvPr/>
        </p:nvPicPr>
        <p:blipFill>
          <a:blip r:embed="rId2"/>
          <a:stretch>
            <a:fillRect/>
          </a:stretch>
        </p:blipFill>
        <p:spPr>
          <a:xfrm>
            <a:off x="3223467" y="1558654"/>
            <a:ext cx="5816088" cy="4060288"/>
          </a:xfrm>
          <a:prstGeom prst="rect">
            <a:avLst/>
          </a:prstGeom>
        </p:spPr>
      </p:pic>
    </p:spTree>
    <p:extLst>
      <p:ext uri="{BB962C8B-B14F-4D97-AF65-F5344CB8AC3E}">
        <p14:creationId xmlns:p14="http://schemas.microsoft.com/office/powerpoint/2010/main" val="132495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Lines on a Blueprint</a:t>
            </a:r>
          </a:p>
        </p:txBody>
      </p:sp>
      <p:pic>
        <p:nvPicPr>
          <p:cNvPr id="9" name="Content Placeholder 8">
            <a:extLst>
              <a:ext uri="{FF2B5EF4-FFF2-40B4-BE49-F238E27FC236}">
                <a16:creationId xmlns:a16="http://schemas.microsoft.com/office/drawing/2014/main" id="{5C1D7BE5-0DBB-4BE2-8101-B94878BE538F}"/>
              </a:ext>
            </a:extLst>
          </p:cNvPr>
          <p:cNvPicPr>
            <a:picLocks noGrp="1" noChangeAspect="1"/>
          </p:cNvPicPr>
          <p:nvPr>
            <p:ph sz="half" idx="1"/>
          </p:nvPr>
        </p:nvPicPr>
        <p:blipFill>
          <a:blip r:embed="rId2"/>
          <a:stretch>
            <a:fillRect/>
          </a:stretch>
        </p:blipFill>
        <p:spPr>
          <a:xfrm>
            <a:off x="2522125" y="1488315"/>
            <a:ext cx="6925656" cy="4669941"/>
          </a:xfrm>
          <a:prstGeom prst="rect">
            <a:avLst/>
          </a:prstGeom>
        </p:spPr>
      </p:pic>
    </p:spTree>
    <p:extLst>
      <p:ext uri="{BB962C8B-B14F-4D97-AF65-F5344CB8AC3E}">
        <p14:creationId xmlns:p14="http://schemas.microsoft.com/office/powerpoint/2010/main" val="1107633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207363"/>
            <a:ext cx="11055750" cy="4947375"/>
          </a:xfrm>
        </p:spPr>
        <p:txBody>
          <a:bodyPr/>
          <a:lstStyle/>
          <a:p>
            <a:pPr marL="0" lvl="1" indent="0">
              <a:buNone/>
            </a:pPr>
            <a:endParaRPr lang="en-US" dirty="0"/>
          </a:p>
          <a:p>
            <a:pPr lvl="1"/>
            <a:endParaRPr lang="en-US" dirty="0"/>
          </a:p>
        </p:txBody>
      </p:sp>
      <p:pic>
        <p:nvPicPr>
          <p:cNvPr id="5" name="Picture 4">
            <a:extLst>
              <a:ext uri="{FF2B5EF4-FFF2-40B4-BE49-F238E27FC236}">
                <a16:creationId xmlns:a16="http://schemas.microsoft.com/office/drawing/2014/main" id="{D6A51B38-C531-4348-A31D-521B04A21931}"/>
              </a:ext>
            </a:extLst>
          </p:cNvPr>
          <p:cNvPicPr>
            <a:picLocks noChangeAspect="1"/>
          </p:cNvPicPr>
          <p:nvPr/>
        </p:nvPicPr>
        <p:blipFill>
          <a:blip r:embed="rId2"/>
          <a:stretch>
            <a:fillRect/>
          </a:stretch>
        </p:blipFill>
        <p:spPr>
          <a:xfrm>
            <a:off x="1770513" y="475232"/>
            <a:ext cx="8650974" cy="5907536"/>
          </a:xfrm>
          <a:prstGeom prst="rect">
            <a:avLst/>
          </a:prstGeom>
        </p:spPr>
      </p:pic>
    </p:spTree>
    <p:extLst>
      <p:ext uri="{BB962C8B-B14F-4D97-AF65-F5344CB8AC3E}">
        <p14:creationId xmlns:p14="http://schemas.microsoft.com/office/powerpoint/2010/main" val="91242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Plan Dimensions</a:t>
            </a:r>
          </a:p>
        </p:txBody>
      </p:sp>
      <p:sp>
        <p:nvSpPr>
          <p:cNvPr id="4" name="Content Placeholder 6">
            <a:extLst>
              <a:ext uri="{FF2B5EF4-FFF2-40B4-BE49-F238E27FC236}">
                <a16:creationId xmlns:a16="http://schemas.microsoft.com/office/drawing/2014/main" id="{A777A06D-62E0-4207-8192-081A99671D94}"/>
              </a:ext>
            </a:extLst>
          </p:cNvPr>
          <p:cNvSpPr>
            <a:spLocks noGrp="1"/>
          </p:cNvSpPr>
          <p:nvPr>
            <p:ph sz="half" idx="1"/>
          </p:nvPr>
        </p:nvSpPr>
        <p:spPr>
          <a:xfrm>
            <a:off x="577049" y="1420420"/>
            <a:ext cx="11219365" cy="4734318"/>
          </a:xfrm>
        </p:spPr>
        <p:txBody>
          <a:bodyPr/>
          <a:lstStyle/>
          <a:p>
            <a:pPr lvl="1"/>
            <a:r>
              <a:rPr lang="en-US" dirty="0"/>
              <a:t>Measurements are in inches or mm.</a:t>
            </a:r>
          </a:p>
          <a:p>
            <a:pPr lvl="1"/>
            <a:r>
              <a:rPr lang="en-US" dirty="0"/>
              <a:t>Dimensions have three parts: extension lines, arrows and the number.</a:t>
            </a:r>
          </a:p>
          <a:p>
            <a:pPr lvl="1">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lvl="1"/>
            <a:r>
              <a:rPr lang="en-US" dirty="0"/>
              <a:t>The largest measurements are on the outside of the set of dimensions.</a:t>
            </a:r>
          </a:p>
        </p:txBody>
      </p:sp>
      <p:pic>
        <p:nvPicPr>
          <p:cNvPr id="158" name="Picture 157">
            <a:extLst>
              <a:ext uri="{FF2B5EF4-FFF2-40B4-BE49-F238E27FC236}">
                <a16:creationId xmlns:a16="http://schemas.microsoft.com/office/drawing/2014/main" id="{84C95A63-7382-47C8-A1D8-B63426E26CF1}"/>
              </a:ext>
            </a:extLst>
          </p:cNvPr>
          <p:cNvPicPr>
            <a:picLocks noChangeAspect="1"/>
          </p:cNvPicPr>
          <p:nvPr/>
        </p:nvPicPr>
        <p:blipFill>
          <a:blip r:embed="rId2"/>
          <a:stretch>
            <a:fillRect/>
          </a:stretch>
        </p:blipFill>
        <p:spPr>
          <a:xfrm>
            <a:off x="2336673" y="3337170"/>
            <a:ext cx="6559865" cy="1560711"/>
          </a:xfrm>
          <a:prstGeom prst="rect">
            <a:avLst/>
          </a:prstGeom>
        </p:spPr>
      </p:pic>
    </p:spTree>
    <p:extLst>
      <p:ext uri="{BB962C8B-B14F-4D97-AF65-F5344CB8AC3E}">
        <p14:creationId xmlns:p14="http://schemas.microsoft.com/office/powerpoint/2010/main" val="142621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Examples of Plans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marL="0" lvl="1" indent="0">
              <a:buNone/>
            </a:pPr>
            <a:endParaRPr lang="en-US" dirty="0"/>
          </a:p>
          <a:p>
            <a:pPr lvl="1"/>
            <a:endParaRPr lang="en-US" dirty="0"/>
          </a:p>
        </p:txBody>
      </p:sp>
      <p:pic>
        <p:nvPicPr>
          <p:cNvPr id="5" name="Picture 4">
            <a:extLst>
              <a:ext uri="{FF2B5EF4-FFF2-40B4-BE49-F238E27FC236}">
                <a16:creationId xmlns:a16="http://schemas.microsoft.com/office/drawing/2014/main" id="{27C4FADB-8A04-4C8C-A115-746C45BC4FA3}"/>
              </a:ext>
            </a:extLst>
          </p:cNvPr>
          <p:cNvPicPr>
            <a:picLocks noChangeAspect="1"/>
          </p:cNvPicPr>
          <p:nvPr/>
        </p:nvPicPr>
        <p:blipFill>
          <a:blip r:embed="rId2"/>
          <a:stretch>
            <a:fillRect/>
          </a:stretch>
        </p:blipFill>
        <p:spPr>
          <a:xfrm>
            <a:off x="2904120" y="1793289"/>
            <a:ext cx="5760803" cy="4145872"/>
          </a:xfrm>
          <a:prstGeom prst="rect">
            <a:avLst/>
          </a:prstGeom>
        </p:spPr>
      </p:pic>
    </p:spTree>
    <p:extLst>
      <p:ext uri="{BB962C8B-B14F-4D97-AF65-F5344CB8AC3E}">
        <p14:creationId xmlns:p14="http://schemas.microsoft.com/office/powerpoint/2010/main" val="374196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Worm Saddle Plans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marL="0" lvl="1" indent="0">
              <a:buNone/>
            </a:pPr>
            <a:endParaRPr lang="en-US" dirty="0"/>
          </a:p>
          <a:p>
            <a:pPr lvl="1"/>
            <a:endParaRPr lang="en-US" dirty="0"/>
          </a:p>
        </p:txBody>
      </p:sp>
      <p:pic>
        <p:nvPicPr>
          <p:cNvPr id="129" name="Picture 128">
            <a:extLst>
              <a:ext uri="{FF2B5EF4-FFF2-40B4-BE49-F238E27FC236}">
                <a16:creationId xmlns:a16="http://schemas.microsoft.com/office/drawing/2014/main" id="{3F075346-B962-4EF6-B184-12664C039C23}"/>
              </a:ext>
            </a:extLst>
          </p:cNvPr>
          <p:cNvPicPr>
            <a:picLocks noChangeAspect="1"/>
          </p:cNvPicPr>
          <p:nvPr/>
        </p:nvPicPr>
        <p:blipFill>
          <a:blip r:embed="rId2"/>
          <a:stretch>
            <a:fillRect/>
          </a:stretch>
        </p:blipFill>
        <p:spPr>
          <a:xfrm>
            <a:off x="1966452" y="1283509"/>
            <a:ext cx="7797460" cy="5127180"/>
          </a:xfrm>
          <a:prstGeom prst="rect">
            <a:avLst/>
          </a:prstGeom>
        </p:spPr>
      </p:pic>
    </p:spTree>
    <p:extLst>
      <p:ext uri="{BB962C8B-B14F-4D97-AF65-F5344CB8AC3E}">
        <p14:creationId xmlns:p14="http://schemas.microsoft.com/office/powerpoint/2010/main" val="159932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Reading a Basic Drawing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161" name="Picture 160">
            <a:extLst>
              <a:ext uri="{FF2B5EF4-FFF2-40B4-BE49-F238E27FC236}">
                <a16:creationId xmlns:a16="http://schemas.microsoft.com/office/drawing/2014/main" id="{A5E9D656-E8B4-4747-9FE2-6130094C3998}"/>
              </a:ext>
            </a:extLst>
          </p:cNvPr>
          <p:cNvPicPr>
            <a:picLocks noChangeAspect="1"/>
          </p:cNvPicPr>
          <p:nvPr/>
        </p:nvPicPr>
        <p:blipFill>
          <a:blip r:embed="rId2"/>
          <a:stretch>
            <a:fillRect/>
          </a:stretch>
        </p:blipFill>
        <p:spPr>
          <a:xfrm>
            <a:off x="3515557" y="1526959"/>
            <a:ext cx="8192285" cy="4695796"/>
          </a:xfrm>
          <a:prstGeom prst="rect">
            <a:avLst/>
          </a:prstGeom>
        </p:spPr>
      </p:pic>
      <p:sp>
        <p:nvSpPr>
          <p:cNvPr id="164" name="TextBox 163">
            <a:extLst>
              <a:ext uri="{FF2B5EF4-FFF2-40B4-BE49-F238E27FC236}">
                <a16:creationId xmlns:a16="http://schemas.microsoft.com/office/drawing/2014/main" id="{39D53186-7700-4F43-95E3-76092BC22AEF}"/>
              </a:ext>
            </a:extLst>
          </p:cNvPr>
          <p:cNvSpPr txBox="1"/>
          <p:nvPr/>
        </p:nvSpPr>
        <p:spPr>
          <a:xfrm>
            <a:off x="497150" y="1420420"/>
            <a:ext cx="2610035" cy="4524315"/>
          </a:xfrm>
          <a:prstGeom prst="rect">
            <a:avLst/>
          </a:prstGeom>
          <a:noFill/>
        </p:spPr>
        <p:txBody>
          <a:bodyPr wrap="square" rtlCol="0">
            <a:spAutoFit/>
          </a:bodyPr>
          <a:lstStyle/>
          <a:p>
            <a:pPr marL="457200" indent="-457200">
              <a:buAutoNum type="arabicPeriod"/>
            </a:pPr>
            <a:r>
              <a:rPr lang="en-US" sz="2400" dirty="0">
                <a:latin typeface="Open Sans"/>
              </a:rPr>
              <a:t>What is the total length of the part?</a:t>
            </a:r>
          </a:p>
          <a:p>
            <a:endParaRPr lang="en-US" sz="2400" dirty="0">
              <a:latin typeface="Open Sans"/>
            </a:endParaRPr>
          </a:p>
          <a:p>
            <a:pPr marL="457200" indent="-457200">
              <a:buAutoNum type="arabicPeriod" startAt="2"/>
            </a:pPr>
            <a:r>
              <a:rPr lang="en-US" sz="2400" dirty="0">
                <a:latin typeface="Open Sans"/>
              </a:rPr>
              <a:t>What is the total height of the part?</a:t>
            </a:r>
          </a:p>
          <a:p>
            <a:endParaRPr lang="en-US" sz="2400" dirty="0">
              <a:latin typeface="Open Sans"/>
            </a:endParaRPr>
          </a:p>
          <a:p>
            <a:pPr marL="457200" indent="-457200">
              <a:buAutoNum type="arabicPeriod" startAt="3"/>
            </a:pPr>
            <a:r>
              <a:rPr lang="en-US" sz="2400" dirty="0">
                <a:latin typeface="Open Sans"/>
              </a:rPr>
              <a:t>Explain the dashed lines on the drawing.</a:t>
            </a:r>
          </a:p>
          <a:p>
            <a:pPr marL="457200" indent="-457200">
              <a:buAutoNum type="arabicPeriod" startAt="3"/>
            </a:pPr>
            <a:endParaRPr lang="en-US" sz="2400" dirty="0">
              <a:latin typeface="Open Sans"/>
            </a:endParaRPr>
          </a:p>
        </p:txBody>
      </p:sp>
    </p:spTree>
    <p:extLst>
      <p:ext uri="{BB962C8B-B14F-4D97-AF65-F5344CB8AC3E}">
        <p14:creationId xmlns:p14="http://schemas.microsoft.com/office/powerpoint/2010/main" val="2576719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Hammer Drawings</a:t>
            </a:r>
          </a:p>
        </p:txBody>
      </p:sp>
      <p:pic>
        <p:nvPicPr>
          <p:cNvPr id="233" name="Content Placeholder 232">
            <a:extLst>
              <a:ext uri="{FF2B5EF4-FFF2-40B4-BE49-F238E27FC236}">
                <a16:creationId xmlns:a16="http://schemas.microsoft.com/office/drawing/2014/main" id="{CBAF7407-A053-48AF-A7C8-476A9380391E}"/>
              </a:ext>
            </a:extLst>
          </p:cNvPr>
          <p:cNvPicPr>
            <a:picLocks noGrp="1" noChangeAspect="1"/>
          </p:cNvPicPr>
          <p:nvPr>
            <p:ph sz="half" idx="1"/>
          </p:nvPr>
        </p:nvPicPr>
        <p:blipFill>
          <a:blip r:embed="rId2"/>
          <a:stretch>
            <a:fillRect/>
          </a:stretch>
        </p:blipFill>
        <p:spPr>
          <a:xfrm>
            <a:off x="1977107" y="1983222"/>
            <a:ext cx="7998645" cy="3170195"/>
          </a:xfrm>
          <a:prstGeom prst="rect">
            <a:avLst/>
          </a:prstGeom>
        </p:spPr>
      </p:pic>
    </p:spTree>
    <p:extLst>
      <p:ext uri="{BB962C8B-B14F-4D97-AF65-F5344CB8AC3E}">
        <p14:creationId xmlns:p14="http://schemas.microsoft.com/office/powerpoint/2010/main" val="3181503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Exploded View of Hammer</a:t>
            </a:r>
          </a:p>
        </p:txBody>
      </p:sp>
      <p:pic>
        <p:nvPicPr>
          <p:cNvPr id="118" name="Picture 117">
            <a:extLst>
              <a:ext uri="{FF2B5EF4-FFF2-40B4-BE49-F238E27FC236}">
                <a16:creationId xmlns:a16="http://schemas.microsoft.com/office/drawing/2014/main" id="{89C8AB95-6ACC-44B5-83F8-C1CB76398C85}"/>
              </a:ext>
            </a:extLst>
          </p:cNvPr>
          <p:cNvPicPr>
            <a:picLocks noChangeAspect="1"/>
          </p:cNvPicPr>
          <p:nvPr/>
        </p:nvPicPr>
        <p:blipFill>
          <a:blip r:embed="rId2"/>
          <a:stretch>
            <a:fillRect/>
          </a:stretch>
        </p:blipFill>
        <p:spPr>
          <a:xfrm>
            <a:off x="1526704" y="1475062"/>
            <a:ext cx="8596053" cy="4171136"/>
          </a:xfrm>
          <a:prstGeom prst="rect">
            <a:avLst/>
          </a:prstGeom>
        </p:spPr>
      </p:pic>
    </p:spTree>
    <p:extLst>
      <p:ext uri="{BB962C8B-B14F-4D97-AF65-F5344CB8AC3E}">
        <p14:creationId xmlns:p14="http://schemas.microsoft.com/office/powerpoint/2010/main" val="100169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Development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10" name="Picture 9">
            <a:extLst>
              <a:ext uri="{FF2B5EF4-FFF2-40B4-BE49-F238E27FC236}">
                <a16:creationId xmlns:a16="http://schemas.microsoft.com/office/drawing/2014/main" id="{61955135-B268-4599-AAF4-0CC3C0FA7616}"/>
              </a:ext>
            </a:extLst>
          </p:cNvPr>
          <p:cNvPicPr>
            <a:picLocks noChangeAspect="1"/>
          </p:cNvPicPr>
          <p:nvPr/>
        </p:nvPicPr>
        <p:blipFill>
          <a:blip r:embed="rId2"/>
          <a:stretch>
            <a:fillRect/>
          </a:stretch>
        </p:blipFill>
        <p:spPr>
          <a:xfrm>
            <a:off x="2254275" y="1420420"/>
            <a:ext cx="7541406" cy="5041829"/>
          </a:xfrm>
          <a:prstGeom prst="rect">
            <a:avLst/>
          </a:prstGeom>
        </p:spPr>
      </p:pic>
    </p:spTree>
    <p:extLst>
      <p:ext uri="{BB962C8B-B14F-4D97-AF65-F5344CB8AC3E}">
        <p14:creationId xmlns:p14="http://schemas.microsoft.com/office/powerpoint/2010/main" val="2424504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Layout Drawings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layout is a flat drawing with cut and fold lines drawn.</a:t>
            </a:r>
          </a:p>
          <a:p>
            <a:pPr lvl="1"/>
            <a:r>
              <a:rPr lang="en-US" dirty="0"/>
              <a:t>These lines are used to form (develop) the 3D shape.</a:t>
            </a:r>
          </a:p>
          <a:p>
            <a:pPr lvl="1"/>
            <a:r>
              <a:rPr lang="en-US" dirty="0"/>
              <a:t>Drawings have tabs, folds, and hems shown.</a:t>
            </a:r>
          </a:p>
          <a:p>
            <a:pPr lvl="1"/>
            <a:endParaRPr lang="en-US" dirty="0"/>
          </a:p>
        </p:txBody>
      </p:sp>
    </p:spTree>
    <p:extLst>
      <p:ext uri="{BB962C8B-B14F-4D97-AF65-F5344CB8AC3E}">
        <p14:creationId xmlns:p14="http://schemas.microsoft.com/office/powerpoint/2010/main" val="88357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Why Have a Plan or Blueprint?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different types of plans or blueprints to allow the viewer different visual clues for producing the products.</a:t>
            </a:r>
          </a:p>
          <a:p>
            <a:pPr lvl="1"/>
            <a:r>
              <a:rPr lang="en-US" dirty="0"/>
              <a:t>Drawings are used to make the parts.</a:t>
            </a:r>
          </a:p>
          <a:p>
            <a:pPr lvl="1"/>
            <a:r>
              <a:rPr lang="en-US" dirty="0"/>
              <a:t>The drawing standards have been set for ease of understanding and producing the part.</a:t>
            </a:r>
          </a:p>
          <a:p>
            <a:pPr lvl="1"/>
            <a:r>
              <a:rPr lang="en-US" dirty="0"/>
              <a:t>There are different types of lines used to draw a blueprint or a plan.</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Box Plans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111" name="Picture 110">
            <a:extLst>
              <a:ext uri="{FF2B5EF4-FFF2-40B4-BE49-F238E27FC236}">
                <a16:creationId xmlns:a16="http://schemas.microsoft.com/office/drawing/2014/main" id="{C1789DF0-0B7A-4DBD-9FCE-87C457613AD1}"/>
              </a:ext>
            </a:extLst>
          </p:cNvPr>
          <p:cNvPicPr>
            <a:picLocks noChangeAspect="1"/>
          </p:cNvPicPr>
          <p:nvPr/>
        </p:nvPicPr>
        <p:blipFill>
          <a:blip r:embed="rId2"/>
          <a:stretch>
            <a:fillRect/>
          </a:stretch>
        </p:blipFill>
        <p:spPr>
          <a:xfrm>
            <a:off x="1878271" y="1420420"/>
            <a:ext cx="8364437" cy="5090601"/>
          </a:xfrm>
          <a:prstGeom prst="rect">
            <a:avLst/>
          </a:prstGeom>
        </p:spPr>
      </p:pic>
    </p:spTree>
    <p:extLst>
      <p:ext uri="{BB962C8B-B14F-4D97-AF65-F5344CB8AC3E}">
        <p14:creationId xmlns:p14="http://schemas.microsoft.com/office/powerpoint/2010/main" val="406679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Layout Plans</a:t>
            </a:r>
          </a:p>
        </p:txBody>
      </p:sp>
      <p:pic>
        <p:nvPicPr>
          <p:cNvPr id="58" name="Picture 57">
            <a:extLst>
              <a:ext uri="{FF2B5EF4-FFF2-40B4-BE49-F238E27FC236}">
                <a16:creationId xmlns:a16="http://schemas.microsoft.com/office/drawing/2014/main" id="{E515AFF8-6F0E-4AD0-85F4-A6E49E518A94}"/>
              </a:ext>
            </a:extLst>
          </p:cNvPr>
          <p:cNvPicPr>
            <a:picLocks noChangeAspect="1"/>
          </p:cNvPicPr>
          <p:nvPr/>
        </p:nvPicPr>
        <p:blipFill>
          <a:blip r:embed="rId2"/>
          <a:stretch>
            <a:fillRect/>
          </a:stretch>
        </p:blipFill>
        <p:spPr>
          <a:xfrm>
            <a:off x="2007209" y="1712042"/>
            <a:ext cx="8248603" cy="4499238"/>
          </a:xfrm>
          <a:prstGeom prst="rect">
            <a:avLst/>
          </a:prstGeom>
        </p:spPr>
      </p:pic>
    </p:spTree>
    <p:extLst>
      <p:ext uri="{BB962C8B-B14F-4D97-AF65-F5344CB8AC3E}">
        <p14:creationId xmlns:p14="http://schemas.microsoft.com/office/powerpoint/2010/main" val="1948645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 Layout Plans Or Development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145" name="Picture 144">
            <a:extLst>
              <a:ext uri="{FF2B5EF4-FFF2-40B4-BE49-F238E27FC236}">
                <a16:creationId xmlns:a16="http://schemas.microsoft.com/office/drawing/2014/main" id="{37D35C03-E4D1-43B1-8B88-85387D56FCFE}"/>
              </a:ext>
            </a:extLst>
          </p:cNvPr>
          <p:cNvPicPr>
            <a:picLocks noChangeAspect="1"/>
          </p:cNvPicPr>
          <p:nvPr/>
        </p:nvPicPr>
        <p:blipFill>
          <a:blip r:embed="rId2"/>
          <a:stretch>
            <a:fillRect/>
          </a:stretch>
        </p:blipFill>
        <p:spPr>
          <a:xfrm>
            <a:off x="2986770" y="1844492"/>
            <a:ext cx="6218459" cy="4310246"/>
          </a:xfrm>
          <a:prstGeom prst="rect">
            <a:avLst/>
          </a:prstGeom>
        </p:spPr>
      </p:pic>
    </p:spTree>
    <p:extLst>
      <p:ext uri="{BB962C8B-B14F-4D97-AF65-F5344CB8AC3E}">
        <p14:creationId xmlns:p14="http://schemas.microsoft.com/office/powerpoint/2010/main" val="410310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Machined Toy Top</a:t>
            </a:r>
          </a:p>
        </p:txBody>
      </p:sp>
      <p:pic>
        <p:nvPicPr>
          <p:cNvPr id="34" name="Content Placeholder 33">
            <a:extLst>
              <a:ext uri="{FF2B5EF4-FFF2-40B4-BE49-F238E27FC236}">
                <a16:creationId xmlns:a16="http://schemas.microsoft.com/office/drawing/2014/main" id="{16844A9A-2FEA-4A2B-B1E5-355CC609D3C1}"/>
              </a:ext>
            </a:extLst>
          </p:cNvPr>
          <p:cNvPicPr>
            <a:picLocks noGrp="1" noChangeAspect="1"/>
          </p:cNvPicPr>
          <p:nvPr>
            <p:ph sz="half" idx="1"/>
          </p:nvPr>
        </p:nvPicPr>
        <p:blipFill>
          <a:blip r:embed="rId2"/>
          <a:stretch>
            <a:fillRect/>
          </a:stretch>
        </p:blipFill>
        <p:spPr>
          <a:xfrm>
            <a:off x="1645230" y="1959413"/>
            <a:ext cx="8004742" cy="4224894"/>
          </a:xfrm>
          <a:prstGeom prst="rect">
            <a:avLst/>
          </a:prstGeom>
        </p:spPr>
      </p:pic>
      <p:pic>
        <p:nvPicPr>
          <p:cNvPr id="35" name="Picture 34">
            <a:extLst>
              <a:ext uri="{FF2B5EF4-FFF2-40B4-BE49-F238E27FC236}">
                <a16:creationId xmlns:a16="http://schemas.microsoft.com/office/drawing/2014/main" id="{B5F4ADC4-3592-4E45-BE2F-A746DD8C165B}"/>
              </a:ext>
            </a:extLst>
          </p:cNvPr>
          <p:cNvPicPr>
            <a:picLocks noChangeAspect="1"/>
          </p:cNvPicPr>
          <p:nvPr/>
        </p:nvPicPr>
        <p:blipFill>
          <a:blip r:embed="rId3"/>
          <a:stretch>
            <a:fillRect/>
          </a:stretch>
        </p:blipFill>
        <p:spPr>
          <a:xfrm>
            <a:off x="9431898" y="909908"/>
            <a:ext cx="2170364" cy="187773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Drawings</a:t>
            </a:r>
          </a:p>
        </p:txBody>
      </p:sp>
      <p:pic>
        <p:nvPicPr>
          <p:cNvPr id="4" name="Content Placeholder 3">
            <a:extLst>
              <a:ext uri="{FF2B5EF4-FFF2-40B4-BE49-F238E27FC236}">
                <a16:creationId xmlns:a16="http://schemas.microsoft.com/office/drawing/2014/main" id="{A59953E3-B279-4D1A-80B9-32D5F22F98F4}"/>
              </a:ext>
            </a:extLst>
          </p:cNvPr>
          <p:cNvPicPr>
            <a:picLocks noGrp="1" noChangeAspect="1"/>
          </p:cNvPicPr>
          <p:nvPr>
            <p:ph sz="half" idx="1"/>
          </p:nvPr>
        </p:nvPicPr>
        <p:blipFill>
          <a:blip r:embed="rId2"/>
          <a:stretch>
            <a:fillRect/>
          </a:stretch>
        </p:blipFill>
        <p:spPr>
          <a:xfrm>
            <a:off x="1006994" y="2078830"/>
            <a:ext cx="2191649" cy="966211"/>
          </a:xfrm>
          <a:prstGeom prst="rect">
            <a:avLst/>
          </a:prstGeom>
        </p:spPr>
      </p:pic>
      <p:pic>
        <p:nvPicPr>
          <p:cNvPr id="5" name="Picture 4">
            <a:extLst>
              <a:ext uri="{FF2B5EF4-FFF2-40B4-BE49-F238E27FC236}">
                <a16:creationId xmlns:a16="http://schemas.microsoft.com/office/drawing/2014/main" id="{0D9E9214-ABDC-4BB4-BC23-1452D5A92151}"/>
              </a:ext>
            </a:extLst>
          </p:cNvPr>
          <p:cNvPicPr>
            <a:picLocks noChangeAspect="1"/>
          </p:cNvPicPr>
          <p:nvPr/>
        </p:nvPicPr>
        <p:blipFill>
          <a:blip r:embed="rId3"/>
          <a:stretch>
            <a:fillRect/>
          </a:stretch>
        </p:blipFill>
        <p:spPr>
          <a:xfrm>
            <a:off x="4291427" y="2182260"/>
            <a:ext cx="3609145" cy="2493480"/>
          </a:xfrm>
          <a:prstGeom prst="rect">
            <a:avLst/>
          </a:prstGeom>
        </p:spPr>
      </p:pic>
      <p:pic>
        <p:nvPicPr>
          <p:cNvPr id="6" name="Picture 5">
            <a:extLst>
              <a:ext uri="{FF2B5EF4-FFF2-40B4-BE49-F238E27FC236}">
                <a16:creationId xmlns:a16="http://schemas.microsoft.com/office/drawing/2014/main" id="{37EF7880-3053-4A58-AED4-BEE0EB6C6AEA}"/>
              </a:ext>
            </a:extLst>
          </p:cNvPr>
          <p:cNvPicPr>
            <a:picLocks noChangeAspect="1"/>
          </p:cNvPicPr>
          <p:nvPr/>
        </p:nvPicPr>
        <p:blipFill>
          <a:blip r:embed="rId4"/>
          <a:stretch>
            <a:fillRect/>
          </a:stretch>
        </p:blipFill>
        <p:spPr>
          <a:xfrm>
            <a:off x="8626213" y="1672816"/>
            <a:ext cx="1615580" cy="1585097"/>
          </a:xfrm>
          <a:prstGeom prst="rect">
            <a:avLst/>
          </a:prstGeom>
        </p:spPr>
      </p:pic>
      <p:pic>
        <p:nvPicPr>
          <p:cNvPr id="7" name="Picture 6">
            <a:extLst>
              <a:ext uri="{FF2B5EF4-FFF2-40B4-BE49-F238E27FC236}">
                <a16:creationId xmlns:a16="http://schemas.microsoft.com/office/drawing/2014/main" id="{939F1403-FCBA-4B87-8CBB-88CF9B5B8C3B}"/>
              </a:ext>
            </a:extLst>
          </p:cNvPr>
          <p:cNvPicPr>
            <a:picLocks noChangeAspect="1"/>
          </p:cNvPicPr>
          <p:nvPr/>
        </p:nvPicPr>
        <p:blipFill>
          <a:blip r:embed="rId5"/>
          <a:stretch>
            <a:fillRect/>
          </a:stretch>
        </p:blipFill>
        <p:spPr>
          <a:xfrm>
            <a:off x="8196898" y="4551451"/>
            <a:ext cx="2603218" cy="951058"/>
          </a:xfrm>
          <a:prstGeom prst="rect">
            <a:avLst/>
          </a:prstGeom>
        </p:spPr>
      </p:pic>
      <p:pic>
        <p:nvPicPr>
          <p:cNvPr id="8" name="Picture 7">
            <a:extLst>
              <a:ext uri="{FF2B5EF4-FFF2-40B4-BE49-F238E27FC236}">
                <a16:creationId xmlns:a16="http://schemas.microsoft.com/office/drawing/2014/main" id="{2BA180CB-93E5-4076-8CC8-25242C6733C1}"/>
              </a:ext>
            </a:extLst>
          </p:cNvPr>
          <p:cNvPicPr>
            <a:picLocks noChangeAspect="1"/>
          </p:cNvPicPr>
          <p:nvPr/>
        </p:nvPicPr>
        <p:blipFill>
          <a:blip r:embed="rId6"/>
          <a:stretch>
            <a:fillRect/>
          </a:stretch>
        </p:blipFill>
        <p:spPr>
          <a:xfrm>
            <a:off x="1453046" y="4123940"/>
            <a:ext cx="1835055" cy="1450974"/>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Three View Drawing or Working Drawing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marL="0" lvl="1" indent="0">
              <a:buNone/>
            </a:pPr>
            <a:endParaRPr lang="en-US" dirty="0"/>
          </a:p>
          <a:p>
            <a:pPr lvl="1"/>
            <a:endParaRPr lang="en-US" dirty="0"/>
          </a:p>
        </p:txBody>
      </p:sp>
      <p:pic>
        <p:nvPicPr>
          <p:cNvPr id="4" name="Picture 3">
            <a:extLst>
              <a:ext uri="{FF2B5EF4-FFF2-40B4-BE49-F238E27FC236}">
                <a16:creationId xmlns:a16="http://schemas.microsoft.com/office/drawing/2014/main" id="{85C14F47-0CF9-4987-90E8-83445AB550D1}"/>
              </a:ext>
            </a:extLst>
          </p:cNvPr>
          <p:cNvPicPr>
            <a:picLocks noChangeAspect="1"/>
          </p:cNvPicPr>
          <p:nvPr/>
        </p:nvPicPr>
        <p:blipFill>
          <a:blip r:embed="rId2"/>
          <a:stretch>
            <a:fillRect/>
          </a:stretch>
        </p:blipFill>
        <p:spPr>
          <a:xfrm>
            <a:off x="1563544" y="5112232"/>
            <a:ext cx="8638781" cy="1042506"/>
          </a:xfrm>
          <a:prstGeom prst="rect">
            <a:avLst/>
          </a:prstGeom>
        </p:spPr>
      </p:pic>
      <p:pic>
        <p:nvPicPr>
          <p:cNvPr id="8" name="Picture 7">
            <a:extLst>
              <a:ext uri="{FF2B5EF4-FFF2-40B4-BE49-F238E27FC236}">
                <a16:creationId xmlns:a16="http://schemas.microsoft.com/office/drawing/2014/main" id="{BB7B2AA5-D3AB-44F9-B224-21C176BC84FF}"/>
              </a:ext>
            </a:extLst>
          </p:cNvPr>
          <p:cNvPicPr>
            <a:picLocks noChangeAspect="1"/>
          </p:cNvPicPr>
          <p:nvPr/>
        </p:nvPicPr>
        <p:blipFill>
          <a:blip r:embed="rId3"/>
          <a:stretch>
            <a:fillRect/>
          </a:stretch>
        </p:blipFill>
        <p:spPr>
          <a:xfrm>
            <a:off x="4330909" y="2058575"/>
            <a:ext cx="3462828" cy="2773920"/>
          </a:xfrm>
          <a:prstGeom prst="rect">
            <a:avLst/>
          </a:prstGeom>
        </p:spPr>
      </p:pic>
      <p:cxnSp>
        <p:nvCxnSpPr>
          <p:cNvPr id="9" name="Straight Arrow Connector 8">
            <a:extLst>
              <a:ext uri="{FF2B5EF4-FFF2-40B4-BE49-F238E27FC236}">
                <a16:creationId xmlns:a16="http://schemas.microsoft.com/office/drawing/2014/main" id="{521A471A-0EED-4B55-941C-3E7C4EC5DBEA}"/>
              </a:ext>
            </a:extLst>
          </p:cNvPr>
          <p:cNvCxnSpPr/>
          <p:nvPr/>
        </p:nvCxnSpPr>
        <p:spPr>
          <a:xfrm flipH="1">
            <a:off x="4330909" y="29718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99C0454D-FD71-4B18-8A23-0913253CCD8B}"/>
              </a:ext>
            </a:extLst>
          </p:cNvPr>
          <p:cNvSpPr/>
          <p:nvPr/>
        </p:nvSpPr>
        <p:spPr>
          <a:xfrm>
            <a:off x="4576352" y="3120187"/>
            <a:ext cx="487634" cy="261610"/>
          </a:xfrm>
          <a:prstGeom prst="rect">
            <a:avLst/>
          </a:prstGeom>
        </p:spPr>
        <p:txBody>
          <a:bodyPr wrap="none">
            <a:spAutoFit/>
          </a:bodyPr>
          <a:lstStyle/>
          <a:p>
            <a:r>
              <a:rPr lang="en-US" sz="1050" dirty="0"/>
              <a:t>1 1/2</a:t>
            </a:r>
          </a:p>
        </p:txBody>
      </p:sp>
      <p:cxnSp>
        <p:nvCxnSpPr>
          <p:cNvPr id="12" name="Straight Arrow Connector 11">
            <a:extLst>
              <a:ext uri="{FF2B5EF4-FFF2-40B4-BE49-F238E27FC236}">
                <a16:creationId xmlns:a16="http://schemas.microsoft.com/office/drawing/2014/main" id="{6324BC18-3A5C-4B1B-99A0-13901AB142A0}"/>
              </a:ext>
            </a:extLst>
          </p:cNvPr>
          <p:cNvCxnSpPr>
            <a:cxnSpLocks/>
          </p:cNvCxnSpPr>
          <p:nvPr/>
        </p:nvCxnSpPr>
        <p:spPr>
          <a:xfrm flipV="1">
            <a:off x="6533595" y="3440642"/>
            <a:ext cx="0" cy="2401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90E79D4-BF7C-4D86-937E-9582EB9566C7}"/>
              </a:ext>
            </a:extLst>
          </p:cNvPr>
          <p:cNvCxnSpPr/>
          <p:nvPr/>
        </p:nvCxnSpPr>
        <p:spPr>
          <a:xfrm>
            <a:off x="4989493" y="3250992"/>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524F8097-0EB8-42A3-B005-31EE9DA5F7EB}"/>
              </a:ext>
            </a:extLst>
          </p:cNvPr>
          <p:cNvCxnSpPr>
            <a:cxnSpLocks/>
          </p:cNvCxnSpPr>
          <p:nvPr/>
        </p:nvCxnSpPr>
        <p:spPr>
          <a:xfrm flipH="1">
            <a:off x="4343400" y="3250992"/>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A61659E-3025-4C3B-8372-290D6255D646}"/>
              </a:ext>
            </a:extLst>
          </p:cNvPr>
          <p:cNvSpPr txBox="1"/>
          <p:nvPr/>
        </p:nvSpPr>
        <p:spPr>
          <a:xfrm>
            <a:off x="5294293" y="2815103"/>
            <a:ext cx="381000" cy="261610"/>
          </a:xfrm>
          <a:prstGeom prst="rect">
            <a:avLst/>
          </a:prstGeom>
          <a:noFill/>
        </p:spPr>
        <p:txBody>
          <a:bodyPr wrap="square" rtlCol="0">
            <a:spAutoFit/>
          </a:bodyPr>
          <a:lstStyle/>
          <a:p>
            <a:r>
              <a:rPr lang="en-US" sz="1100" dirty="0"/>
              <a:t>3</a:t>
            </a:r>
          </a:p>
        </p:txBody>
      </p:sp>
      <p:cxnSp>
        <p:nvCxnSpPr>
          <p:cNvPr id="16" name="Straight Arrow Connector 15">
            <a:extLst>
              <a:ext uri="{FF2B5EF4-FFF2-40B4-BE49-F238E27FC236}">
                <a16:creationId xmlns:a16="http://schemas.microsoft.com/office/drawing/2014/main" id="{24971B5E-ECEB-40A5-8EC3-0EA5F16A698E}"/>
              </a:ext>
            </a:extLst>
          </p:cNvPr>
          <p:cNvCxnSpPr>
            <a:cxnSpLocks/>
          </p:cNvCxnSpPr>
          <p:nvPr/>
        </p:nvCxnSpPr>
        <p:spPr>
          <a:xfrm>
            <a:off x="5604740" y="2945908"/>
            <a:ext cx="7752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CB69486-B70A-4939-8D0B-91CADB007BE6}"/>
              </a:ext>
            </a:extLst>
          </p:cNvPr>
          <p:cNvCxnSpPr>
            <a:cxnSpLocks/>
          </p:cNvCxnSpPr>
          <p:nvPr/>
        </p:nvCxnSpPr>
        <p:spPr>
          <a:xfrm>
            <a:off x="4330909" y="2985771"/>
            <a:ext cx="12491" cy="26522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0B8E6B8-868C-4C0B-B569-4E455B6DFBA3}"/>
              </a:ext>
            </a:extLst>
          </p:cNvPr>
          <p:cNvCxnSpPr/>
          <p:nvPr/>
        </p:nvCxnSpPr>
        <p:spPr>
          <a:xfrm flipH="1">
            <a:off x="6533595" y="3440642"/>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7F52434-5B94-4041-BB1B-B77A513A8232}"/>
              </a:ext>
            </a:extLst>
          </p:cNvPr>
          <p:cNvCxnSpPr/>
          <p:nvPr/>
        </p:nvCxnSpPr>
        <p:spPr>
          <a:xfrm>
            <a:off x="6533595" y="3841895"/>
            <a:ext cx="0" cy="990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EE3E049-BD00-431D-858E-5A369D32087A}"/>
              </a:ext>
            </a:extLst>
          </p:cNvPr>
          <p:cNvSpPr txBox="1"/>
          <p:nvPr/>
        </p:nvSpPr>
        <p:spPr>
          <a:xfrm>
            <a:off x="6687639" y="4273718"/>
            <a:ext cx="533400" cy="246221"/>
          </a:xfrm>
          <a:prstGeom prst="rect">
            <a:avLst/>
          </a:prstGeom>
          <a:noFill/>
        </p:spPr>
        <p:txBody>
          <a:bodyPr wrap="square" rtlCol="0">
            <a:spAutoFit/>
          </a:bodyPr>
          <a:lstStyle/>
          <a:p>
            <a:r>
              <a:rPr lang="en-US" sz="1000" dirty="0"/>
              <a:t>1 3/4</a:t>
            </a:r>
          </a:p>
        </p:txBody>
      </p:sp>
      <p:sp>
        <p:nvSpPr>
          <p:cNvPr id="26" name="TextBox 25">
            <a:extLst>
              <a:ext uri="{FF2B5EF4-FFF2-40B4-BE49-F238E27FC236}">
                <a16:creationId xmlns:a16="http://schemas.microsoft.com/office/drawing/2014/main" id="{B8691D57-AA43-4023-8C76-D6EBCD07C0AC}"/>
              </a:ext>
            </a:extLst>
          </p:cNvPr>
          <p:cNvSpPr txBox="1"/>
          <p:nvPr/>
        </p:nvSpPr>
        <p:spPr>
          <a:xfrm>
            <a:off x="7294486" y="2819400"/>
            <a:ext cx="304800" cy="261610"/>
          </a:xfrm>
          <a:prstGeom prst="rect">
            <a:avLst/>
          </a:prstGeom>
          <a:noFill/>
        </p:spPr>
        <p:txBody>
          <a:bodyPr wrap="square" rtlCol="0">
            <a:spAutoFit/>
          </a:bodyPr>
          <a:lstStyle/>
          <a:p>
            <a:r>
              <a:rPr lang="en-US" sz="1100" dirty="0"/>
              <a:t>1</a:t>
            </a:r>
          </a:p>
        </p:txBody>
      </p:sp>
      <p:cxnSp>
        <p:nvCxnSpPr>
          <p:cNvPr id="27" name="Straight Arrow Connector 26">
            <a:extLst>
              <a:ext uri="{FF2B5EF4-FFF2-40B4-BE49-F238E27FC236}">
                <a16:creationId xmlns:a16="http://schemas.microsoft.com/office/drawing/2014/main" id="{CF15783B-5AEF-46A4-9472-23BD12CD6E88}"/>
              </a:ext>
            </a:extLst>
          </p:cNvPr>
          <p:cNvCxnSpPr/>
          <p:nvPr/>
        </p:nvCxnSpPr>
        <p:spPr>
          <a:xfrm>
            <a:off x="7502742" y="29718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E0C71913-2937-4FED-93F3-5DAF7FBA8EF8}"/>
              </a:ext>
            </a:extLst>
          </p:cNvPr>
          <p:cNvCxnSpPr/>
          <p:nvPr/>
        </p:nvCxnSpPr>
        <p:spPr>
          <a:xfrm flipH="1">
            <a:off x="7109536" y="29718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229B3177-3E4F-4721-9121-DFC3F805CFB3}"/>
              </a:ext>
            </a:extLst>
          </p:cNvPr>
          <p:cNvCxnSpPr>
            <a:cxnSpLocks/>
          </p:cNvCxnSpPr>
          <p:nvPr/>
        </p:nvCxnSpPr>
        <p:spPr>
          <a:xfrm>
            <a:off x="7090300" y="2980678"/>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17C69FE-AFB4-4382-92B9-45C6B46739D9}"/>
              </a:ext>
            </a:extLst>
          </p:cNvPr>
          <p:cNvCxnSpPr/>
          <p:nvPr/>
        </p:nvCxnSpPr>
        <p:spPr>
          <a:xfrm>
            <a:off x="7765153" y="3000797"/>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E73D321-857D-4E7E-9CE9-DF4B28876DD6}"/>
              </a:ext>
            </a:extLst>
          </p:cNvPr>
          <p:cNvCxnSpPr>
            <a:cxnSpLocks/>
          </p:cNvCxnSpPr>
          <p:nvPr/>
        </p:nvCxnSpPr>
        <p:spPr>
          <a:xfrm>
            <a:off x="5396145" y="3019517"/>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C610313A-2BAE-4B94-813A-BE50B65DDD12}"/>
              </a:ext>
            </a:extLst>
          </p:cNvPr>
          <p:cNvCxnSpPr>
            <a:cxnSpLocks/>
          </p:cNvCxnSpPr>
          <p:nvPr/>
        </p:nvCxnSpPr>
        <p:spPr>
          <a:xfrm>
            <a:off x="6990795" y="4611950"/>
            <a:ext cx="0" cy="188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835F6D61-6C54-4D10-90F7-BA5BA6CA3614}"/>
              </a:ext>
            </a:extLst>
          </p:cNvPr>
          <p:cNvCxnSpPr>
            <a:cxnSpLocks/>
          </p:cNvCxnSpPr>
          <p:nvPr/>
        </p:nvCxnSpPr>
        <p:spPr>
          <a:xfrm flipV="1">
            <a:off x="6990795" y="4000500"/>
            <a:ext cx="0" cy="1979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846E5E6-7DD4-4452-8037-B6AD5CFABB87}"/>
              </a:ext>
            </a:extLst>
          </p:cNvPr>
          <p:cNvCxnSpPr>
            <a:cxnSpLocks/>
          </p:cNvCxnSpPr>
          <p:nvPr/>
        </p:nvCxnSpPr>
        <p:spPr>
          <a:xfrm flipH="1">
            <a:off x="6762195" y="3983365"/>
            <a:ext cx="265960"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39A9412E-EF16-43FA-A45E-693CDB8A8700}"/>
              </a:ext>
            </a:extLst>
          </p:cNvPr>
          <p:cNvCxnSpPr>
            <a:cxnSpLocks/>
          </p:cNvCxnSpPr>
          <p:nvPr/>
        </p:nvCxnSpPr>
        <p:spPr>
          <a:xfrm>
            <a:off x="6379991" y="2815103"/>
            <a:ext cx="0" cy="10267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Oblique Drawing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349406"/>
            <a:ext cx="11055750" cy="4805332"/>
          </a:xfrm>
        </p:spPr>
        <p:txBody>
          <a:bodyPr/>
          <a:lstStyle/>
          <a:p>
            <a:pPr marL="0" lvl="1" indent="0">
              <a:buNone/>
            </a:pPr>
            <a:endParaRPr lang="en-US" dirty="0"/>
          </a:p>
          <a:p>
            <a:pPr lvl="1"/>
            <a:endParaRPr lang="en-US" dirty="0"/>
          </a:p>
          <a:p>
            <a:pPr lvl="1"/>
            <a:endParaRPr lang="en-US" dirty="0"/>
          </a:p>
          <a:p>
            <a:pPr lvl="1"/>
            <a:endParaRPr lang="en-US" dirty="0"/>
          </a:p>
          <a:p>
            <a:pPr marL="0" lvl="1" indent="0">
              <a:buNone/>
            </a:pPr>
            <a:endParaRPr lang="en-US" dirty="0"/>
          </a:p>
          <a:p>
            <a:pPr lvl="1"/>
            <a:r>
              <a:rPr lang="en-US" dirty="0"/>
              <a:t>The oblique drawing is a pictorial drawing showing the shape of the object.</a:t>
            </a:r>
          </a:p>
          <a:p>
            <a:pPr lvl="1"/>
            <a:r>
              <a:rPr lang="en-US" dirty="0"/>
              <a:t>The drawing is drawn as a front view, then the depth is projected from the corners at an angle.</a:t>
            </a:r>
          </a:p>
          <a:p>
            <a:pPr lvl="1"/>
            <a:r>
              <a:rPr lang="en-US" dirty="0"/>
              <a:t>There are no dimensions or hidden lines on an oblique drawing.</a:t>
            </a:r>
          </a:p>
          <a:p>
            <a:pPr lvl="1"/>
            <a:endParaRPr lang="en-US" dirty="0"/>
          </a:p>
        </p:txBody>
      </p:sp>
      <p:pic>
        <p:nvPicPr>
          <p:cNvPr id="4" name="Picture 3">
            <a:extLst>
              <a:ext uri="{FF2B5EF4-FFF2-40B4-BE49-F238E27FC236}">
                <a16:creationId xmlns:a16="http://schemas.microsoft.com/office/drawing/2014/main" id="{7700DD7D-08DE-47B2-9B59-4AF5D8A2CF78}"/>
              </a:ext>
            </a:extLst>
          </p:cNvPr>
          <p:cNvPicPr>
            <a:picLocks noChangeAspect="1"/>
          </p:cNvPicPr>
          <p:nvPr/>
        </p:nvPicPr>
        <p:blipFill>
          <a:blip r:embed="rId2"/>
          <a:stretch>
            <a:fillRect/>
          </a:stretch>
        </p:blipFill>
        <p:spPr>
          <a:xfrm>
            <a:off x="4378005" y="1420420"/>
            <a:ext cx="3151905" cy="2542252"/>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Isometric Drawing</a:t>
            </a:r>
          </a:p>
        </p:txBody>
      </p:sp>
      <p:sp>
        <p:nvSpPr>
          <p:cNvPr id="9" name="Content Placeholder 8">
            <a:extLst>
              <a:ext uri="{FF2B5EF4-FFF2-40B4-BE49-F238E27FC236}">
                <a16:creationId xmlns:a16="http://schemas.microsoft.com/office/drawing/2014/main" id="{737121CB-B66A-4C9C-B52F-491CEA76D89D}"/>
              </a:ext>
            </a:extLst>
          </p:cNvPr>
          <p:cNvSpPr>
            <a:spLocks noGrp="1"/>
          </p:cNvSpPr>
          <p:nvPr>
            <p:ph sz="half" idx="1"/>
          </p:nvPr>
        </p:nvSpPr>
        <p:spPr>
          <a:xfrm>
            <a:off x="740664" y="1376038"/>
            <a:ext cx="11055750" cy="5024761"/>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The isometric drawing is drawn at a 30degree angle for the front and the side.</a:t>
            </a:r>
          </a:p>
          <a:p>
            <a:pPr lvl="1"/>
            <a:r>
              <a:rPr lang="en-US" dirty="0"/>
              <a:t>This gives a 3D effect to the drawing.</a:t>
            </a:r>
          </a:p>
          <a:p>
            <a:pPr lvl="1"/>
            <a:r>
              <a:rPr lang="en-US" dirty="0"/>
              <a:t>There are no dimensions or hidden lines on an isometric drawing.</a:t>
            </a:r>
          </a:p>
          <a:p>
            <a:endParaRPr lang="en-US" dirty="0"/>
          </a:p>
        </p:txBody>
      </p:sp>
      <p:grpSp>
        <p:nvGrpSpPr>
          <p:cNvPr id="26" name="Group 2">
            <a:extLst>
              <a:ext uri="{FF2B5EF4-FFF2-40B4-BE49-F238E27FC236}">
                <a16:creationId xmlns:a16="http://schemas.microsoft.com/office/drawing/2014/main" id="{A86DA65D-C381-42BF-AEA8-0FA562EEA036}"/>
              </a:ext>
            </a:extLst>
          </p:cNvPr>
          <p:cNvGrpSpPr>
            <a:grpSpLocks/>
          </p:cNvGrpSpPr>
          <p:nvPr/>
        </p:nvGrpSpPr>
        <p:grpSpPr bwMode="auto">
          <a:xfrm>
            <a:off x="4109622" y="1478133"/>
            <a:ext cx="2971800" cy="2743200"/>
            <a:chOff x="107442000" y="107899200"/>
            <a:chExt cx="3657600" cy="3886200"/>
          </a:xfrm>
        </p:grpSpPr>
        <p:sp>
          <p:nvSpPr>
            <p:cNvPr id="27" name="Line 3">
              <a:extLst>
                <a:ext uri="{FF2B5EF4-FFF2-40B4-BE49-F238E27FC236}">
                  <a16:creationId xmlns:a16="http://schemas.microsoft.com/office/drawing/2014/main" id="{40753980-98B2-4D00-BCAD-F4099A4FBF5B}"/>
                </a:ext>
              </a:extLst>
            </p:cNvPr>
            <p:cNvSpPr>
              <a:spLocks noChangeShapeType="1"/>
            </p:cNvSpPr>
            <p:nvPr/>
          </p:nvSpPr>
          <p:spPr bwMode="auto">
            <a:xfrm>
              <a:off x="107442000" y="110413800"/>
              <a:ext cx="2743200" cy="1371600"/>
            </a:xfrm>
            <a:prstGeom prst="line">
              <a:avLst/>
            </a:prstGeom>
            <a:noFill/>
            <a:ln w="28575">
              <a:solidFill>
                <a:srgbClr val="000000"/>
              </a:solidFill>
              <a:round/>
              <a:headEnd/>
              <a:tailEnd/>
            </a:ln>
          </p:spPr>
          <p:txBody>
            <a:bodyPr lIns="36576" tIns="36576" rIns="36576" bIns="36576"/>
            <a:lstStyle/>
            <a:p>
              <a:endParaRPr lang="en-US"/>
            </a:p>
          </p:txBody>
        </p:sp>
        <p:sp>
          <p:nvSpPr>
            <p:cNvPr id="28" name="Line 4">
              <a:extLst>
                <a:ext uri="{FF2B5EF4-FFF2-40B4-BE49-F238E27FC236}">
                  <a16:creationId xmlns:a16="http://schemas.microsoft.com/office/drawing/2014/main" id="{ABAF3E72-D81B-4917-99BF-391EC6596A8F}"/>
                </a:ext>
              </a:extLst>
            </p:cNvPr>
            <p:cNvSpPr>
              <a:spLocks noChangeShapeType="1"/>
            </p:cNvSpPr>
            <p:nvPr/>
          </p:nvSpPr>
          <p:spPr bwMode="auto">
            <a:xfrm flipV="1">
              <a:off x="110185200" y="111328200"/>
              <a:ext cx="914400" cy="457200"/>
            </a:xfrm>
            <a:prstGeom prst="line">
              <a:avLst/>
            </a:prstGeom>
            <a:noFill/>
            <a:ln w="28575">
              <a:solidFill>
                <a:srgbClr val="000000"/>
              </a:solidFill>
              <a:round/>
              <a:headEnd/>
              <a:tailEnd/>
            </a:ln>
          </p:spPr>
          <p:txBody>
            <a:bodyPr lIns="36576" tIns="36576" rIns="36576" bIns="36576"/>
            <a:lstStyle/>
            <a:p>
              <a:endParaRPr lang="en-US"/>
            </a:p>
          </p:txBody>
        </p:sp>
        <p:sp>
          <p:nvSpPr>
            <p:cNvPr id="29" name="Line 5">
              <a:extLst>
                <a:ext uri="{FF2B5EF4-FFF2-40B4-BE49-F238E27FC236}">
                  <a16:creationId xmlns:a16="http://schemas.microsoft.com/office/drawing/2014/main" id="{D15F95B3-9C5F-48D8-99A3-7139FF1FE528}"/>
                </a:ext>
              </a:extLst>
            </p:cNvPr>
            <p:cNvSpPr>
              <a:spLocks noChangeShapeType="1"/>
            </p:cNvSpPr>
            <p:nvPr/>
          </p:nvSpPr>
          <p:spPr bwMode="auto">
            <a:xfrm flipV="1">
              <a:off x="107442000" y="108356400"/>
              <a:ext cx="0" cy="2057400"/>
            </a:xfrm>
            <a:prstGeom prst="line">
              <a:avLst/>
            </a:prstGeom>
            <a:noFill/>
            <a:ln w="28575">
              <a:solidFill>
                <a:srgbClr val="000000"/>
              </a:solidFill>
              <a:round/>
              <a:headEnd/>
              <a:tailEnd/>
            </a:ln>
          </p:spPr>
          <p:txBody>
            <a:bodyPr lIns="36576" tIns="36576" rIns="36576" bIns="36576"/>
            <a:lstStyle/>
            <a:p>
              <a:endParaRPr lang="en-US"/>
            </a:p>
          </p:txBody>
        </p:sp>
        <p:sp>
          <p:nvSpPr>
            <p:cNvPr id="30" name="Line 6">
              <a:extLst>
                <a:ext uri="{FF2B5EF4-FFF2-40B4-BE49-F238E27FC236}">
                  <a16:creationId xmlns:a16="http://schemas.microsoft.com/office/drawing/2014/main" id="{95D6151E-8DDF-4568-AFC5-66E322BD0262}"/>
                </a:ext>
              </a:extLst>
            </p:cNvPr>
            <p:cNvSpPr>
              <a:spLocks noChangeShapeType="1"/>
            </p:cNvSpPr>
            <p:nvPr/>
          </p:nvSpPr>
          <p:spPr bwMode="auto">
            <a:xfrm>
              <a:off x="107442000" y="108356400"/>
              <a:ext cx="1371600" cy="685800"/>
            </a:xfrm>
            <a:prstGeom prst="line">
              <a:avLst/>
            </a:prstGeom>
            <a:noFill/>
            <a:ln w="28575">
              <a:solidFill>
                <a:srgbClr val="000000"/>
              </a:solidFill>
              <a:round/>
              <a:headEnd/>
              <a:tailEnd/>
            </a:ln>
          </p:spPr>
          <p:txBody>
            <a:bodyPr lIns="36576" tIns="36576" rIns="36576" bIns="36576"/>
            <a:lstStyle/>
            <a:p>
              <a:endParaRPr lang="en-US"/>
            </a:p>
          </p:txBody>
        </p:sp>
        <p:sp>
          <p:nvSpPr>
            <p:cNvPr id="31" name="Line 7">
              <a:extLst>
                <a:ext uri="{FF2B5EF4-FFF2-40B4-BE49-F238E27FC236}">
                  <a16:creationId xmlns:a16="http://schemas.microsoft.com/office/drawing/2014/main" id="{89A8B823-AB8B-443C-920E-806DF16DA498}"/>
                </a:ext>
              </a:extLst>
            </p:cNvPr>
            <p:cNvSpPr>
              <a:spLocks noChangeShapeType="1"/>
            </p:cNvSpPr>
            <p:nvPr/>
          </p:nvSpPr>
          <p:spPr bwMode="auto">
            <a:xfrm>
              <a:off x="108813600" y="109042200"/>
              <a:ext cx="0" cy="685800"/>
            </a:xfrm>
            <a:prstGeom prst="line">
              <a:avLst/>
            </a:prstGeom>
            <a:noFill/>
            <a:ln w="28575">
              <a:solidFill>
                <a:srgbClr val="000000"/>
              </a:solidFill>
              <a:round/>
              <a:headEnd/>
              <a:tailEnd/>
            </a:ln>
          </p:spPr>
          <p:txBody>
            <a:bodyPr lIns="36576" tIns="36576" rIns="36576" bIns="36576"/>
            <a:lstStyle/>
            <a:p>
              <a:endParaRPr lang="en-US"/>
            </a:p>
          </p:txBody>
        </p:sp>
        <p:sp>
          <p:nvSpPr>
            <p:cNvPr id="32" name="Line 8">
              <a:extLst>
                <a:ext uri="{FF2B5EF4-FFF2-40B4-BE49-F238E27FC236}">
                  <a16:creationId xmlns:a16="http://schemas.microsoft.com/office/drawing/2014/main" id="{EA9CF986-F1F0-4171-821F-4FA8666B050E}"/>
                </a:ext>
              </a:extLst>
            </p:cNvPr>
            <p:cNvSpPr>
              <a:spLocks noChangeShapeType="1"/>
            </p:cNvSpPr>
            <p:nvPr/>
          </p:nvSpPr>
          <p:spPr bwMode="auto">
            <a:xfrm>
              <a:off x="108813600" y="109728000"/>
              <a:ext cx="1371600" cy="685800"/>
            </a:xfrm>
            <a:prstGeom prst="line">
              <a:avLst/>
            </a:prstGeom>
            <a:noFill/>
            <a:ln w="28575">
              <a:solidFill>
                <a:srgbClr val="000000"/>
              </a:solidFill>
              <a:round/>
              <a:headEnd/>
              <a:tailEnd/>
            </a:ln>
          </p:spPr>
          <p:txBody>
            <a:bodyPr lIns="36576" tIns="36576" rIns="36576" bIns="36576"/>
            <a:lstStyle/>
            <a:p>
              <a:endParaRPr lang="en-US"/>
            </a:p>
          </p:txBody>
        </p:sp>
        <p:sp>
          <p:nvSpPr>
            <p:cNvPr id="33" name="Line 9">
              <a:extLst>
                <a:ext uri="{FF2B5EF4-FFF2-40B4-BE49-F238E27FC236}">
                  <a16:creationId xmlns:a16="http://schemas.microsoft.com/office/drawing/2014/main" id="{87929902-727E-409C-9B17-71CB94F2FD81}"/>
                </a:ext>
              </a:extLst>
            </p:cNvPr>
            <p:cNvSpPr>
              <a:spLocks noChangeShapeType="1"/>
            </p:cNvSpPr>
            <p:nvPr/>
          </p:nvSpPr>
          <p:spPr bwMode="auto">
            <a:xfrm>
              <a:off x="110185200" y="110413800"/>
              <a:ext cx="0" cy="1371600"/>
            </a:xfrm>
            <a:prstGeom prst="line">
              <a:avLst/>
            </a:prstGeom>
            <a:noFill/>
            <a:ln w="28575">
              <a:solidFill>
                <a:srgbClr val="000000"/>
              </a:solidFill>
              <a:round/>
              <a:headEnd/>
              <a:tailEnd/>
            </a:ln>
          </p:spPr>
          <p:txBody>
            <a:bodyPr lIns="36576" tIns="36576" rIns="36576" bIns="36576"/>
            <a:lstStyle/>
            <a:p>
              <a:endParaRPr lang="en-US"/>
            </a:p>
          </p:txBody>
        </p:sp>
        <p:sp>
          <p:nvSpPr>
            <p:cNvPr id="34" name="Line 10">
              <a:extLst>
                <a:ext uri="{FF2B5EF4-FFF2-40B4-BE49-F238E27FC236}">
                  <a16:creationId xmlns:a16="http://schemas.microsoft.com/office/drawing/2014/main" id="{9767C644-F796-402C-A6B5-974D59752573}"/>
                </a:ext>
              </a:extLst>
            </p:cNvPr>
            <p:cNvSpPr>
              <a:spLocks noChangeShapeType="1"/>
            </p:cNvSpPr>
            <p:nvPr/>
          </p:nvSpPr>
          <p:spPr bwMode="auto">
            <a:xfrm>
              <a:off x="111099600" y="109956600"/>
              <a:ext cx="0" cy="1371600"/>
            </a:xfrm>
            <a:prstGeom prst="line">
              <a:avLst/>
            </a:prstGeom>
            <a:noFill/>
            <a:ln w="28575" algn="ctr">
              <a:solidFill>
                <a:srgbClr val="000000"/>
              </a:solidFill>
              <a:round/>
              <a:headEnd/>
              <a:tailEnd/>
            </a:ln>
          </p:spPr>
          <p:txBody>
            <a:bodyPr lIns="36576" tIns="36576" rIns="36576" bIns="36576"/>
            <a:lstStyle/>
            <a:p>
              <a:endParaRPr lang="en-US"/>
            </a:p>
          </p:txBody>
        </p:sp>
        <p:sp>
          <p:nvSpPr>
            <p:cNvPr id="35" name="Line 11">
              <a:extLst>
                <a:ext uri="{FF2B5EF4-FFF2-40B4-BE49-F238E27FC236}">
                  <a16:creationId xmlns:a16="http://schemas.microsoft.com/office/drawing/2014/main" id="{BE8A55AB-BDFF-485F-B252-E8A674E5AB7A}"/>
                </a:ext>
              </a:extLst>
            </p:cNvPr>
            <p:cNvSpPr>
              <a:spLocks noChangeShapeType="1"/>
            </p:cNvSpPr>
            <p:nvPr/>
          </p:nvSpPr>
          <p:spPr bwMode="auto">
            <a:xfrm flipV="1">
              <a:off x="107442000" y="107899200"/>
              <a:ext cx="914400" cy="457200"/>
            </a:xfrm>
            <a:prstGeom prst="line">
              <a:avLst/>
            </a:prstGeom>
            <a:noFill/>
            <a:ln w="28575" algn="ctr">
              <a:solidFill>
                <a:srgbClr val="000000"/>
              </a:solidFill>
              <a:round/>
              <a:headEnd/>
              <a:tailEnd/>
            </a:ln>
          </p:spPr>
          <p:txBody>
            <a:bodyPr lIns="36576" tIns="36576" rIns="36576" bIns="36576"/>
            <a:lstStyle/>
            <a:p>
              <a:endParaRPr lang="en-US"/>
            </a:p>
          </p:txBody>
        </p:sp>
        <p:sp>
          <p:nvSpPr>
            <p:cNvPr id="36" name="Line 12">
              <a:extLst>
                <a:ext uri="{FF2B5EF4-FFF2-40B4-BE49-F238E27FC236}">
                  <a16:creationId xmlns:a16="http://schemas.microsoft.com/office/drawing/2014/main" id="{5046A5E7-512E-40E2-8D37-735ACEC74863}"/>
                </a:ext>
              </a:extLst>
            </p:cNvPr>
            <p:cNvSpPr>
              <a:spLocks noChangeShapeType="1"/>
            </p:cNvSpPr>
            <p:nvPr/>
          </p:nvSpPr>
          <p:spPr bwMode="auto">
            <a:xfrm flipV="1">
              <a:off x="108813600" y="108585000"/>
              <a:ext cx="914400" cy="457200"/>
            </a:xfrm>
            <a:prstGeom prst="line">
              <a:avLst/>
            </a:prstGeom>
            <a:noFill/>
            <a:ln w="28575" algn="ctr">
              <a:solidFill>
                <a:srgbClr val="000000"/>
              </a:solidFill>
              <a:round/>
              <a:headEnd/>
              <a:tailEnd/>
            </a:ln>
          </p:spPr>
          <p:txBody>
            <a:bodyPr lIns="36576" tIns="36576" rIns="36576" bIns="36576"/>
            <a:lstStyle/>
            <a:p>
              <a:endParaRPr lang="en-US"/>
            </a:p>
          </p:txBody>
        </p:sp>
        <p:sp>
          <p:nvSpPr>
            <p:cNvPr id="37" name="Line 13">
              <a:extLst>
                <a:ext uri="{FF2B5EF4-FFF2-40B4-BE49-F238E27FC236}">
                  <a16:creationId xmlns:a16="http://schemas.microsoft.com/office/drawing/2014/main" id="{0D5C9478-5E2C-4298-B3E5-E08B9B51D572}"/>
                </a:ext>
              </a:extLst>
            </p:cNvPr>
            <p:cNvSpPr>
              <a:spLocks noChangeShapeType="1"/>
            </p:cNvSpPr>
            <p:nvPr/>
          </p:nvSpPr>
          <p:spPr bwMode="auto">
            <a:xfrm flipV="1">
              <a:off x="108813600" y="109270800"/>
              <a:ext cx="914400" cy="457200"/>
            </a:xfrm>
            <a:prstGeom prst="line">
              <a:avLst/>
            </a:prstGeom>
            <a:noFill/>
            <a:ln w="28575" algn="ctr">
              <a:solidFill>
                <a:srgbClr val="000000"/>
              </a:solidFill>
              <a:round/>
              <a:headEnd/>
              <a:tailEnd/>
            </a:ln>
          </p:spPr>
          <p:txBody>
            <a:bodyPr lIns="36576" tIns="36576" rIns="36576" bIns="36576"/>
            <a:lstStyle/>
            <a:p>
              <a:endParaRPr lang="en-US"/>
            </a:p>
          </p:txBody>
        </p:sp>
        <p:sp>
          <p:nvSpPr>
            <p:cNvPr id="38" name="Line 14">
              <a:extLst>
                <a:ext uri="{FF2B5EF4-FFF2-40B4-BE49-F238E27FC236}">
                  <a16:creationId xmlns:a16="http://schemas.microsoft.com/office/drawing/2014/main" id="{DF860CA7-E7FF-423F-893A-C597B3831AFD}"/>
                </a:ext>
              </a:extLst>
            </p:cNvPr>
            <p:cNvSpPr>
              <a:spLocks noChangeShapeType="1"/>
            </p:cNvSpPr>
            <p:nvPr/>
          </p:nvSpPr>
          <p:spPr bwMode="auto">
            <a:xfrm flipV="1">
              <a:off x="110185200" y="109956600"/>
              <a:ext cx="914400" cy="457200"/>
            </a:xfrm>
            <a:prstGeom prst="line">
              <a:avLst/>
            </a:prstGeom>
            <a:noFill/>
            <a:ln w="28575" algn="ctr">
              <a:solidFill>
                <a:srgbClr val="000000"/>
              </a:solidFill>
              <a:round/>
              <a:headEnd/>
              <a:tailEnd/>
            </a:ln>
          </p:spPr>
          <p:txBody>
            <a:bodyPr lIns="36576" tIns="36576" rIns="36576" bIns="36576"/>
            <a:lstStyle/>
            <a:p>
              <a:endParaRPr lang="en-US"/>
            </a:p>
          </p:txBody>
        </p:sp>
        <p:sp>
          <p:nvSpPr>
            <p:cNvPr id="39" name="Line 15">
              <a:extLst>
                <a:ext uri="{FF2B5EF4-FFF2-40B4-BE49-F238E27FC236}">
                  <a16:creationId xmlns:a16="http://schemas.microsoft.com/office/drawing/2014/main" id="{603AF1BD-320F-4582-9713-039D58818F0D}"/>
                </a:ext>
              </a:extLst>
            </p:cNvPr>
            <p:cNvSpPr>
              <a:spLocks noChangeShapeType="1"/>
            </p:cNvSpPr>
            <p:nvPr/>
          </p:nvSpPr>
          <p:spPr bwMode="auto">
            <a:xfrm>
              <a:off x="108356400" y="107899200"/>
              <a:ext cx="1371600" cy="685800"/>
            </a:xfrm>
            <a:prstGeom prst="line">
              <a:avLst/>
            </a:prstGeom>
            <a:noFill/>
            <a:ln w="28575" algn="ctr">
              <a:solidFill>
                <a:srgbClr val="000000"/>
              </a:solidFill>
              <a:round/>
              <a:headEnd/>
              <a:tailEnd/>
            </a:ln>
          </p:spPr>
          <p:txBody>
            <a:bodyPr lIns="36576" tIns="36576" rIns="36576" bIns="36576"/>
            <a:lstStyle/>
            <a:p>
              <a:endParaRPr lang="en-US"/>
            </a:p>
          </p:txBody>
        </p:sp>
        <p:sp>
          <p:nvSpPr>
            <p:cNvPr id="40" name="Line 16">
              <a:extLst>
                <a:ext uri="{FF2B5EF4-FFF2-40B4-BE49-F238E27FC236}">
                  <a16:creationId xmlns:a16="http://schemas.microsoft.com/office/drawing/2014/main" id="{EF04B059-31AD-4B62-9535-C48A19D497F9}"/>
                </a:ext>
              </a:extLst>
            </p:cNvPr>
            <p:cNvSpPr>
              <a:spLocks noChangeShapeType="1"/>
            </p:cNvSpPr>
            <p:nvPr/>
          </p:nvSpPr>
          <p:spPr bwMode="auto">
            <a:xfrm>
              <a:off x="109728000" y="108585000"/>
              <a:ext cx="0" cy="685800"/>
            </a:xfrm>
            <a:prstGeom prst="line">
              <a:avLst/>
            </a:prstGeom>
            <a:noFill/>
            <a:ln w="28575" algn="ctr">
              <a:solidFill>
                <a:srgbClr val="000000"/>
              </a:solidFill>
              <a:round/>
              <a:headEnd/>
              <a:tailEnd/>
            </a:ln>
          </p:spPr>
          <p:txBody>
            <a:bodyPr lIns="36576" tIns="36576" rIns="36576" bIns="36576"/>
            <a:lstStyle/>
            <a:p>
              <a:endParaRPr lang="en-US"/>
            </a:p>
          </p:txBody>
        </p:sp>
        <p:sp>
          <p:nvSpPr>
            <p:cNvPr id="41" name="Line 17">
              <a:extLst>
                <a:ext uri="{FF2B5EF4-FFF2-40B4-BE49-F238E27FC236}">
                  <a16:creationId xmlns:a16="http://schemas.microsoft.com/office/drawing/2014/main" id="{00A9B467-55F4-4816-BB2F-A4748C38D455}"/>
                </a:ext>
              </a:extLst>
            </p:cNvPr>
            <p:cNvSpPr>
              <a:spLocks noChangeShapeType="1"/>
            </p:cNvSpPr>
            <p:nvPr/>
          </p:nvSpPr>
          <p:spPr bwMode="auto">
            <a:xfrm>
              <a:off x="109728000" y="109270800"/>
              <a:ext cx="1371600" cy="685800"/>
            </a:xfrm>
            <a:prstGeom prst="line">
              <a:avLst/>
            </a:prstGeom>
            <a:noFill/>
            <a:ln w="28575" algn="ctr">
              <a:solidFill>
                <a:srgbClr val="000000"/>
              </a:solidFill>
              <a:round/>
              <a:headEnd/>
              <a:tailEnd/>
            </a:ln>
          </p:spPr>
          <p:txBody>
            <a:bodyPr lIns="36576" tIns="36576" rIns="36576" bIns="36576"/>
            <a:lstStyle/>
            <a:p>
              <a:endParaRPr lang="en-US"/>
            </a:p>
          </p:txBody>
        </p:sp>
      </p:gr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05058" y="414192"/>
            <a:ext cx="10059452" cy="876300"/>
          </a:xfrm>
        </p:spPr>
        <p:txBody>
          <a:bodyPr/>
          <a:lstStyle/>
          <a:p>
            <a:r>
              <a:rPr lang="en-US" dirty="0"/>
              <a:t>Exploded View Drawing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318"/>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lvl="1" indent="0">
              <a:buNone/>
            </a:pPr>
            <a:endParaRPr lang="en-US" dirty="0"/>
          </a:p>
          <a:p>
            <a:pPr lvl="1"/>
            <a:r>
              <a:rPr lang="en-US" dirty="0"/>
              <a:t>This drawing shows how parts in an assembly fit together.</a:t>
            </a:r>
          </a:p>
          <a:p>
            <a:pPr lvl="1"/>
            <a:endParaRPr lang="en-US" dirty="0"/>
          </a:p>
        </p:txBody>
      </p:sp>
      <p:pic>
        <p:nvPicPr>
          <p:cNvPr id="4" name="Picture 3">
            <a:extLst>
              <a:ext uri="{FF2B5EF4-FFF2-40B4-BE49-F238E27FC236}">
                <a16:creationId xmlns:a16="http://schemas.microsoft.com/office/drawing/2014/main" id="{791563C3-367A-44D3-A1FF-98EF7DC24536}"/>
              </a:ext>
            </a:extLst>
          </p:cNvPr>
          <p:cNvPicPr>
            <a:picLocks noChangeAspect="1"/>
          </p:cNvPicPr>
          <p:nvPr/>
        </p:nvPicPr>
        <p:blipFill>
          <a:blip r:embed="rId2"/>
          <a:stretch>
            <a:fillRect/>
          </a:stretch>
        </p:blipFill>
        <p:spPr>
          <a:xfrm>
            <a:off x="3292151" y="1722261"/>
            <a:ext cx="4956478" cy="3426249"/>
          </a:xfrm>
          <a:prstGeom prst="rect">
            <a:avLst/>
          </a:prstGeom>
        </p:spPr>
      </p:pic>
    </p:spTree>
    <p:extLst>
      <p:ext uri="{BB962C8B-B14F-4D97-AF65-F5344CB8AC3E}">
        <p14:creationId xmlns:p14="http://schemas.microsoft.com/office/powerpoint/2010/main" val="69291777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office/2006/metadata/properties"/>
    <ds:schemaRef ds:uri="http://schemas.microsoft.com/office/2006/documentManagement/types"/>
    <ds:schemaRef ds:uri="05d88611-e516-4d1a-b12e-39107e78b3d0"/>
    <ds:schemaRef ds:uri="http://purl.org/dc/dcmitype/"/>
    <ds:schemaRef ds:uri="http://schemas.microsoft.com/office/infopath/2007/PartnerControls"/>
    <ds:schemaRef ds:uri="http://schemas.openxmlformats.org/package/2006/metadata/core-properties"/>
    <ds:schemaRef ds:uri="56ea17bb-c96d-4826-b465-01eec0dd23dd"/>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137</TotalTime>
  <Words>552</Words>
  <Application>Microsoft Office PowerPoint</Application>
  <PresentationFormat>Widescreen</PresentationFormat>
  <Paragraphs>131</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Why Have a Plan or Blueprint?</vt:lpstr>
      <vt:lpstr>Machined Toy Top</vt:lpstr>
      <vt:lpstr>Types of Drawings</vt:lpstr>
      <vt:lpstr>Three View Drawing or Working Drawing</vt:lpstr>
      <vt:lpstr>Oblique Drawing</vt:lpstr>
      <vt:lpstr>Isometric Drawing</vt:lpstr>
      <vt:lpstr>Exploded View Drawing</vt:lpstr>
      <vt:lpstr>Sectional View Drawing </vt:lpstr>
      <vt:lpstr>Sheet Metal Development Drawing</vt:lpstr>
      <vt:lpstr>Welding Plans</vt:lpstr>
      <vt:lpstr>Drawing a Plan</vt:lpstr>
      <vt:lpstr>Drawing a Plan</vt:lpstr>
      <vt:lpstr>Drawing Projection</vt:lpstr>
      <vt:lpstr>Six Views of an Object</vt:lpstr>
      <vt:lpstr>Necessary Views of a Drawing</vt:lpstr>
      <vt:lpstr>Dimensions on a Drawing</vt:lpstr>
      <vt:lpstr>Correct Placement of Dimensions</vt:lpstr>
      <vt:lpstr>Types of Lines on a Blueprint</vt:lpstr>
      <vt:lpstr>PowerPoint Presentation</vt:lpstr>
      <vt:lpstr>Plan Dimensions</vt:lpstr>
      <vt:lpstr>Examples of Plans</vt:lpstr>
      <vt:lpstr>Worm Saddle Plans</vt:lpstr>
      <vt:lpstr>Reading a Basic Drawing</vt:lpstr>
      <vt:lpstr>Hammer Drawings</vt:lpstr>
      <vt:lpstr>Exploded View of Hammer</vt:lpstr>
      <vt:lpstr>Sheet Metal Development</vt:lpstr>
      <vt:lpstr>Sheet Metal Layout Drawings</vt:lpstr>
      <vt:lpstr>Sheet Metal Box Plans</vt:lpstr>
      <vt:lpstr>Sheet Metal Layout Plans</vt:lpstr>
      <vt:lpstr>Sheet Metal Layout Plans Or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29</cp:revision>
  <cp:lastPrinted>2017-07-07T16:17:37Z</cp:lastPrinted>
  <dcterms:created xsi:type="dcterms:W3CDTF">2017-07-11T23:58:30Z</dcterms:created>
  <dcterms:modified xsi:type="dcterms:W3CDTF">2017-07-18T14:34:15Z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