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9"/>
  </p:notesMasterIdLst>
  <p:sldIdLst>
    <p:sldId id="321" r:id="rId6"/>
    <p:sldId id="319" r:id="rId7"/>
    <p:sldId id="323" r:id="rId8"/>
    <p:sldId id="324" r:id="rId9"/>
    <p:sldId id="325" r:id="rId10"/>
    <p:sldId id="326" r:id="rId11"/>
    <p:sldId id="327" r:id="rId12"/>
    <p:sldId id="331" r:id="rId13"/>
    <p:sldId id="332" r:id="rId14"/>
    <p:sldId id="333" r:id="rId15"/>
    <p:sldId id="334" r:id="rId16"/>
    <p:sldId id="335" r:id="rId17"/>
    <p:sldId id="336" r:id="rId18"/>
    <p:sldId id="342" r:id="rId19"/>
    <p:sldId id="337" r:id="rId20"/>
    <p:sldId id="338" r:id="rId21"/>
    <p:sldId id="339" r:id="rId22"/>
    <p:sldId id="340" r:id="rId23"/>
    <p:sldId id="341" r:id="rId24"/>
    <p:sldId id="328" r:id="rId25"/>
    <p:sldId id="329" r:id="rId26"/>
    <p:sldId id="343" r:id="rId27"/>
    <p:sldId id="344"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6800" autoAdjust="0"/>
  </p:normalViewPr>
  <p:slideViewPr>
    <p:cSldViewPr snapToGrid="0">
      <p:cViewPr varScale="1">
        <p:scale>
          <a:sx n="75" d="100"/>
          <a:sy n="75" d="100"/>
        </p:scale>
        <p:origin x="974" y="5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D33225-F110-4400-ABA5-4B51C9DB9C72}" type="doc">
      <dgm:prSet loTypeId="urn:microsoft.com/office/officeart/2005/8/layout/venn1" loCatId="relationship" qsTypeId="urn:microsoft.com/office/officeart/2005/8/quickstyle/simple1#1" qsCatId="simple" csTypeId="urn:microsoft.com/office/officeart/2005/8/colors/accent1_5" csCatId="accent1" phldr="1"/>
      <dgm:spPr/>
      <dgm:t>
        <a:bodyPr/>
        <a:lstStyle/>
        <a:p>
          <a:endParaRPr lang="en-US"/>
        </a:p>
      </dgm:t>
    </dgm:pt>
    <dgm:pt modelId="{EEE45841-B504-4341-8861-962C991A5971}">
      <dgm:prSet custT="1"/>
      <dgm:spPr/>
      <dgm:t>
        <a:bodyPr/>
        <a:lstStyle/>
        <a:p>
          <a:pPr rtl="0"/>
          <a:r>
            <a:rPr lang="en-US" sz="2600" dirty="0">
              <a:solidFill>
                <a:schemeClr val="bg2"/>
              </a:solidFill>
              <a:latin typeface="Open Sans"/>
            </a:rPr>
            <a:t>Conventional</a:t>
          </a:r>
        </a:p>
      </dgm:t>
    </dgm:pt>
    <dgm:pt modelId="{83688416-B462-4A07-8C75-22E96EE5DABD}" type="parTrans" cxnId="{680BD5C8-F4C0-4BF6-86B4-CB931401D455}">
      <dgm:prSet/>
      <dgm:spPr/>
      <dgm:t>
        <a:bodyPr/>
        <a:lstStyle/>
        <a:p>
          <a:endParaRPr lang="en-US" sz="2800"/>
        </a:p>
      </dgm:t>
    </dgm:pt>
    <dgm:pt modelId="{B5748185-3BA3-4D81-AEC8-5A8CD6FC0C50}" type="sibTrans" cxnId="{680BD5C8-F4C0-4BF6-86B4-CB931401D455}">
      <dgm:prSet/>
      <dgm:spPr/>
      <dgm:t>
        <a:bodyPr/>
        <a:lstStyle/>
        <a:p>
          <a:endParaRPr lang="en-US" sz="2800"/>
        </a:p>
      </dgm:t>
    </dgm:pt>
    <dgm:pt modelId="{93BF0399-45BC-4480-9B03-8BE1FBF0FEB6}">
      <dgm:prSet custT="1"/>
      <dgm:spPr/>
      <dgm:t>
        <a:bodyPr/>
        <a:lstStyle/>
        <a:p>
          <a:pPr rtl="0"/>
          <a:r>
            <a:rPr lang="en-US" sz="2600" dirty="0">
              <a:solidFill>
                <a:schemeClr val="bg2"/>
              </a:solidFill>
              <a:latin typeface="Open Sans"/>
            </a:rPr>
            <a:t>FHA</a:t>
          </a:r>
        </a:p>
      </dgm:t>
    </dgm:pt>
    <dgm:pt modelId="{387932F8-41F9-49E7-8B08-F212F54AD741}" type="parTrans" cxnId="{3D472DE4-E5CC-49F2-BD75-9F78FF0E4AD8}">
      <dgm:prSet/>
      <dgm:spPr/>
      <dgm:t>
        <a:bodyPr/>
        <a:lstStyle/>
        <a:p>
          <a:endParaRPr lang="en-US" sz="2800"/>
        </a:p>
      </dgm:t>
    </dgm:pt>
    <dgm:pt modelId="{75A9171B-4838-402F-86F8-9F4DE7AB2662}" type="sibTrans" cxnId="{3D472DE4-E5CC-49F2-BD75-9F78FF0E4AD8}">
      <dgm:prSet/>
      <dgm:spPr/>
      <dgm:t>
        <a:bodyPr/>
        <a:lstStyle/>
        <a:p>
          <a:endParaRPr lang="en-US" sz="2800"/>
        </a:p>
      </dgm:t>
    </dgm:pt>
    <dgm:pt modelId="{63C236EA-4A0B-4D3D-9051-9B5C3583C5E4}">
      <dgm:prSet custT="1"/>
      <dgm:spPr/>
      <dgm:t>
        <a:bodyPr/>
        <a:lstStyle/>
        <a:p>
          <a:pPr rtl="0"/>
          <a:r>
            <a:rPr lang="en-US" sz="2600" dirty="0">
              <a:solidFill>
                <a:schemeClr val="bg2"/>
              </a:solidFill>
              <a:latin typeface="Open Sans"/>
            </a:rPr>
            <a:t>VA</a:t>
          </a:r>
        </a:p>
      </dgm:t>
    </dgm:pt>
    <dgm:pt modelId="{1E9B90ED-66E9-4597-81CE-7CBB72E4B133}" type="parTrans" cxnId="{9ED63075-A7F8-41A4-ABEE-1FA8974EC2AE}">
      <dgm:prSet/>
      <dgm:spPr/>
      <dgm:t>
        <a:bodyPr/>
        <a:lstStyle/>
        <a:p>
          <a:endParaRPr lang="en-US" sz="2800"/>
        </a:p>
      </dgm:t>
    </dgm:pt>
    <dgm:pt modelId="{12FE4299-B4B9-4DCB-928C-3F65C5603B47}" type="sibTrans" cxnId="{9ED63075-A7F8-41A4-ABEE-1FA8974EC2AE}">
      <dgm:prSet/>
      <dgm:spPr/>
      <dgm:t>
        <a:bodyPr/>
        <a:lstStyle/>
        <a:p>
          <a:endParaRPr lang="en-US" sz="2800"/>
        </a:p>
      </dgm:t>
    </dgm:pt>
    <dgm:pt modelId="{1EDED69D-860D-4630-8262-03EEEF050D4E}" type="pres">
      <dgm:prSet presAssocID="{02D33225-F110-4400-ABA5-4B51C9DB9C72}" presName="compositeShape" presStyleCnt="0">
        <dgm:presLayoutVars>
          <dgm:chMax val="7"/>
          <dgm:dir/>
          <dgm:resizeHandles val="exact"/>
        </dgm:presLayoutVars>
      </dgm:prSet>
      <dgm:spPr/>
    </dgm:pt>
    <dgm:pt modelId="{3CB517EC-D49F-4F83-9842-E2977BB02E8F}" type="pres">
      <dgm:prSet presAssocID="{EEE45841-B504-4341-8861-962C991A5971}" presName="circ1" presStyleLbl="vennNode1" presStyleIdx="0" presStyleCnt="3" custScaleX="105213" custScaleY="109667"/>
      <dgm:spPr/>
    </dgm:pt>
    <dgm:pt modelId="{4E0C7EA6-DE2C-4D66-858E-C20EAC2DAE0F}" type="pres">
      <dgm:prSet presAssocID="{EEE45841-B504-4341-8861-962C991A5971}" presName="circ1Tx" presStyleLbl="revTx" presStyleIdx="0" presStyleCnt="0">
        <dgm:presLayoutVars>
          <dgm:chMax val="0"/>
          <dgm:chPref val="0"/>
          <dgm:bulletEnabled val="1"/>
        </dgm:presLayoutVars>
      </dgm:prSet>
      <dgm:spPr/>
    </dgm:pt>
    <dgm:pt modelId="{F948521B-F24E-41FC-985E-8F25900EFEB0}" type="pres">
      <dgm:prSet presAssocID="{93BF0399-45BC-4480-9B03-8BE1FBF0FEB6}" presName="circ2" presStyleLbl="vennNode1" presStyleIdx="1" presStyleCnt="3"/>
      <dgm:spPr/>
    </dgm:pt>
    <dgm:pt modelId="{8FB81424-BB8D-4EBB-81A3-4A15958CD128}" type="pres">
      <dgm:prSet presAssocID="{93BF0399-45BC-4480-9B03-8BE1FBF0FEB6}" presName="circ2Tx" presStyleLbl="revTx" presStyleIdx="0" presStyleCnt="0">
        <dgm:presLayoutVars>
          <dgm:chMax val="0"/>
          <dgm:chPref val="0"/>
          <dgm:bulletEnabled val="1"/>
        </dgm:presLayoutVars>
      </dgm:prSet>
      <dgm:spPr/>
    </dgm:pt>
    <dgm:pt modelId="{482CBD62-C300-46DF-AB69-B42B81AFABB3}" type="pres">
      <dgm:prSet presAssocID="{63C236EA-4A0B-4D3D-9051-9B5C3583C5E4}" presName="circ3" presStyleLbl="vennNode1" presStyleIdx="2" presStyleCnt="3"/>
      <dgm:spPr/>
    </dgm:pt>
    <dgm:pt modelId="{D831873B-C3DF-436E-992A-5DC4C4E9B815}" type="pres">
      <dgm:prSet presAssocID="{63C236EA-4A0B-4D3D-9051-9B5C3583C5E4}" presName="circ3Tx" presStyleLbl="revTx" presStyleIdx="0" presStyleCnt="0">
        <dgm:presLayoutVars>
          <dgm:chMax val="0"/>
          <dgm:chPref val="0"/>
          <dgm:bulletEnabled val="1"/>
        </dgm:presLayoutVars>
      </dgm:prSet>
      <dgm:spPr/>
    </dgm:pt>
  </dgm:ptLst>
  <dgm:cxnLst>
    <dgm:cxn modelId="{B7035530-6846-4175-A25E-A5595293EB36}" type="presOf" srcId="{EEE45841-B504-4341-8861-962C991A5971}" destId="{3CB517EC-D49F-4F83-9842-E2977BB02E8F}" srcOrd="0" destOrd="0" presId="urn:microsoft.com/office/officeart/2005/8/layout/venn1"/>
    <dgm:cxn modelId="{C676393D-CEBF-4C12-A515-8629413F9CAB}" type="presOf" srcId="{EEE45841-B504-4341-8861-962C991A5971}" destId="{4E0C7EA6-DE2C-4D66-858E-C20EAC2DAE0F}" srcOrd="1" destOrd="0" presId="urn:microsoft.com/office/officeart/2005/8/layout/venn1"/>
    <dgm:cxn modelId="{FC8F3871-5A04-448A-A8EE-35C808BE1066}" type="presOf" srcId="{63C236EA-4A0B-4D3D-9051-9B5C3583C5E4}" destId="{482CBD62-C300-46DF-AB69-B42B81AFABB3}" srcOrd="0" destOrd="0" presId="urn:microsoft.com/office/officeart/2005/8/layout/venn1"/>
    <dgm:cxn modelId="{9ED63075-A7F8-41A4-ABEE-1FA8974EC2AE}" srcId="{02D33225-F110-4400-ABA5-4B51C9DB9C72}" destId="{63C236EA-4A0B-4D3D-9051-9B5C3583C5E4}" srcOrd="2" destOrd="0" parTransId="{1E9B90ED-66E9-4597-81CE-7CBB72E4B133}" sibTransId="{12FE4299-B4B9-4DCB-928C-3F65C5603B47}"/>
    <dgm:cxn modelId="{2205B2BD-280C-4A2B-A083-E7A7AA2844CF}" type="presOf" srcId="{93BF0399-45BC-4480-9B03-8BE1FBF0FEB6}" destId="{F948521B-F24E-41FC-985E-8F25900EFEB0}" srcOrd="0" destOrd="0" presId="urn:microsoft.com/office/officeart/2005/8/layout/venn1"/>
    <dgm:cxn modelId="{680BD5C8-F4C0-4BF6-86B4-CB931401D455}" srcId="{02D33225-F110-4400-ABA5-4B51C9DB9C72}" destId="{EEE45841-B504-4341-8861-962C991A5971}" srcOrd="0" destOrd="0" parTransId="{83688416-B462-4A07-8C75-22E96EE5DABD}" sibTransId="{B5748185-3BA3-4D81-AEC8-5A8CD6FC0C50}"/>
    <dgm:cxn modelId="{82D2EFC8-77F5-4E61-9AE5-237014800CC9}" type="presOf" srcId="{02D33225-F110-4400-ABA5-4B51C9DB9C72}" destId="{1EDED69D-860D-4630-8262-03EEEF050D4E}" srcOrd="0" destOrd="0" presId="urn:microsoft.com/office/officeart/2005/8/layout/venn1"/>
    <dgm:cxn modelId="{AF6B15E1-DC09-4712-A28E-159EA0339EF6}" type="presOf" srcId="{93BF0399-45BC-4480-9B03-8BE1FBF0FEB6}" destId="{8FB81424-BB8D-4EBB-81A3-4A15958CD128}" srcOrd="1" destOrd="0" presId="urn:microsoft.com/office/officeart/2005/8/layout/venn1"/>
    <dgm:cxn modelId="{0104D6E2-76AE-4D35-9D15-FA8C9DB72698}" type="presOf" srcId="{63C236EA-4A0B-4D3D-9051-9B5C3583C5E4}" destId="{D831873B-C3DF-436E-992A-5DC4C4E9B815}" srcOrd="1" destOrd="0" presId="urn:microsoft.com/office/officeart/2005/8/layout/venn1"/>
    <dgm:cxn modelId="{3D472DE4-E5CC-49F2-BD75-9F78FF0E4AD8}" srcId="{02D33225-F110-4400-ABA5-4B51C9DB9C72}" destId="{93BF0399-45BC-4480-9B03-8BE1FBF0FEB6}" srcOrd="1" destOrd="0" parTransId="{387932F8-41F9-49E7-8B08-F212F54AD741}" sibTransId="{75A9171B-4838-402F-86F8-9F4DE7AB2662}"/>
    <dgm:cxn modelId="{7F391E21-D86A-4BFF-AB39-38D693B0328F}" type="presParOf" srcId="{1EDED69D-860D-4630-8262-03EEEF050D4E}" destId="{3CB517EC-D49F-4F83-9842-E2977BB02E8F}" srcOrd="0" destOrd="0" presId="urn:microsoft.com/office/officeart/2005/8/layout/venn1"/>
    <dgm:cxn modelId="{716350A6-ABB7-4C1A-926B-E512379662E2}" type="presParOf" srcId="{1EDED69D-860D-4630-8262-03EEEF050D4E}" destId="{4E0C7EA6-DE2C-4D66-858E-C20EAC2DAE0F}" srcOrd="1" destOrd="0" presId="urn:microsoft.com/office/officeart/2005/8/layout/venn1"/>
    <dgm:cxn modelId="{6D6733AF-9D88-458B-8653-F6510BFDA593}" type="presParOf" srcId="{1EDED69D-860D-4630-8262-03EEEF050D4E}" destId="{F948521B-F24E-41FC-985E-8F25900EFEB0}" srcOrd="2" destOrd="0" presId="urn:microsoft.com/office/officeart/2005/8/layout/venn1"/>
    <dgm:cxn modelId="{4A9DCE32-0143-4CEA-B28C-7F10026582F6}" type="presParOf" srcId="{1EDED69D-860D-4630-8262-03EEEF050D4E}" destId="{8FB81424-BB8D-4EBB-81A3-4A15958CD128}" srcOrd="3" destOrd="0" presId="urn:microsoft.com/office/officeart/2005/8/layout/venn1"/>
    <dgm:cxn modelId="{1E08C7F3-5A81-4EA7-A15B-2D203D41122E}" type="presParOf" srcId="{1EDED69D-860D-4630-8262-03EEEF050D4E}" destId="{482CBD62-C300-46DF-AB69-B42B81AFABB3}" srcOrd="4" destOrd="0" presId="urn:microsoft.com/office/officeart/2005/8/layout/venn1"/>
    <dgm:cxn modelId="{05C9C6F2-ADC1-4F78-B365-52D7C0794D1C}" type="presParOf" srcId="{1EDED69D-860D-4630-8262-03EEEF050D4E}" destId="{D831873B-C3DF-436E-992A-5DC4C4E9B81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767D9B-4CFC-44E9-A556-AE23FD414FD5}" type="doc">
      <dgm:prSet loTypeId="urn:microsoft.com/office/officeart/2005/8/layout/hierarchy3" loCatId="list" qsTypeId="urn:microsoft.com/office/officeart/2005/8/quickstyle/simple1#2" qsCatId="simple" csTypeId="urn:microsoft.com/office/officeart/2005/8/colors/accent0_3" csCatId="mainScheme" phldr="1"/>
      <dgm:spPr/>
      <dgm:t>
        <a:bodyPr/>
        <a:lstStyle/>
        <a:p>
          <a:endParaRPr lang="en-US"/>
        </a:p>
      </dgm:t>
    </dgm:pt>
    <dgm:pt modelId="{047640D1-A9EE-4334-94A5-09D7F1D50844}">
      <dgm:prSet phldrT="[Text]"/>
      <dgm:spPr/>
      <dgm:t>
        <a:bodyPr/>
        <a:lstStyle/>
        <a:p>
          <a:r>
            <a:rPr lang="en-US" dirty="0">
              <a:latin typeface="Open Sans"/>
            </a:rPr>
            <a:t>Government-backed</a:t>
          </a:r>
        </a:p>
      </dgm:t>
    </dgm:pt>
    <dgm:pt modelId="{FA7DC149-10A8-4A50-A355-51FE65876667}" type="parTrans" cxnId="{93BDA54C-EC85-49A7-81A5-A368099F42D9}">
      <dgm:prSet/>
      <dgm:spPr/>
      <dgm:t>
        <a:bodyPr/>
        <a:lstStyle/>
        <a:p>
          <a:endParaRPr lang="en-US"/>
        </a:p>
      </dgm:t>
    </dgm:pt>
    <dgm:pt modelId="{DB11EBA4-3EDE-453F-83C3-A0025655C86B}" type="sibTrans" cxnId="{93BDA54C-EC85-49A7-81A5-A368099F42D9}">
      <dgm:prSet/>
      <dgm:spPr/>
      <dgm:t>
        <a:bodyPr/>
        <a:lstStyle/>
        <a:p>
          <a:endParaRPr lang="en-US"/>
        </a:p>
      </dgm:t>
    </dgm:pt>
    <dgm:pt modelId="{111CCC92-5981-4D9C-92F0-1FD8E29B4187}">
      <dgm:prSet phldrT="[Text]"/>
      <dgm:spPr/>
      <dgm:t>
        <a:bodyPr/>
        <a:lstStyle/>
        <a:p>
          <a:r>
            <a:rPr lang="en-US" dirty="0">
              <a:latin typeface="Open Sans"/>
            </a:rPr>
            <a:t>FHA </a:t>
          </a:r>
        </a:p>
      </dgm:t>
    </dgm:pt>
    <dgm:pt modelId="{596C31DB-777E-4DDB-A571-C1CD07F42E69}" type="parTrans" cxnId="{7ABB6892-1A1B-4006-BD04-B530AC6B7625}">
      <dgm:prSet/>
      <dgm:spPr/>
      <dgm:t>
        <a:bodyPr/>
        <a:lstStyle/>
        <a:p>
          <a:endParaRPr lang="en-US"/>
        </a:p>
      </dgm:t>
    </dgm:pt>
    <dgm:pt modelId="{E0A7C4EC-1573-401F-8A81-FD26A8A98AB8}" type="sibTrans" cxnId="{7ABB6892-1A1B-4006-BD04-B530AC6B7625}">
      <dgm:prSet/>
      <dgm:spPr/>
      <dgm:t>
        <a:bodyPr/>
        <a:lstStyle/>
        <a:p>
          <a:endParaRPr lang="en-US"/>
        </a:p>
      </dgm:t>
    </dgm:pt>
    <dgm:pt modelId="{3E78D687-DE19-42A9-A971-C07AFECD38CB}">
      <dgm:prSet phldrT="[Text]"/>
      <dgm:spPr/>
      <dgm:t>
        <a:bodyPr/>
        <a:lstStyle/>
        <a:p>
          <a:r>
            <a:rPr lang="en-US" dirty="0">
              <a:latin typeface="Open Sans"/>
            </a:rPr>
            <a:t>VA</a:t>
          </a:r>
        </a:p>
      </dgm:t>
    </dgm:pt>
    <dgm:pt modelId="{981C212C-665B-459B-9748-3893FB6D23EE}" type="parTrans" cxnId="{A9E0F533-AADA-4358-98B6-64D6FAC29B8F}">
      <dgm:prSet/>
      <dgm:spPr/>
      <dgm:t>
        <a:bodyPr/>
        <a:lstStyle/>
        <a:p>
          <a:endParaRPr lang="en-US"/>
        </a:p>
      </dgm:t>
    </dgm:pt>
    <dgm:pt modelId="{0F46D568-5AAA-48A1-9356-E850BDD0C861}" type="sibTrans" cxnId="{A9E0F533-AADA-4358-98B6-64D6FAC29B8F}">
      <dgm:prSet/>
      <dgm:spPr/>
      <dgm:t>
        <a:bodyPr/>
        <a:lstStyle/>
        <a:p>
          <a:endParaRPr lang="en-US"/>
        </a:p>
      </dgm:t>
    </dgm:pt>
    <dgm:pt modelId="{49F30C96-09A3-4C7A-9B5B-0764E9437002}">
      <dgm:prSet phldrT="[Text]"/>
      <dgm:spPr/>
      <dgm:t>
        <a:bodyPr/>
        <a:lstStyle/>
        <a:p>
          <a:r>
            <a:rPr lang="en-US" dirty="0">
              <a:latin typeface="Open Sans"/>
            </a:rPr>
            <a:t>Government-sponsored</a:t>
          </a:r>
        </a:p>
      </dgm:t>
    </dgm:pt>
    <dgm:pt modelId="{8879048E-E8DA-4D50-B805-A9DFAE128120}" type="parTrans" cxnId="{63C76A39-08F4-46BA-9146-9A5B6DDFA32A}">
      <dgm:prSet/>
      <dgm:spPr/>
      <dgm:t>
        <a:bodyPr/>
        <a:lstStyle/>
        <a:p>
          <a:endParaRPr lang="en-US"/>
        </a:p>
      </dgm:t>
    </dgm:pt>
    <dgm:pt modelId="{41B612E6-B6B8-4D3A-80B6-12EAFBBD5AC5}" type="sibTrans" cxnId="{63C76A39-08F4-46BA-9146-9A5B6DDFA32A}">
      <dgm:prSet/>
      <dgm:spPr/>
      <dgm:t>
        <a:bodyPr/>
        <a:lstStyle/>
        <a:p>
          <a:endParaRPr lang="en-US"/>
        </a:p>
      </dgm:t>
    </dgm:pt>
    <dgm:pt modelId="{910C0606-0E7D-4ACA-98C9-BE74D1E8AF66}">
      <dgm:prSet phldrT="[Text]"/>
      <dgm:spPr/>
      <dgm:t>
        <a:bodyPr/>
        <a:lstStyle/>
        <a:p>
          <a:r>
            <a:rPr lang="en-US" dirty="0">
              <a:latin typeface="Open Sans"/>
            </a:rPr>
            <a:t>Fannie Mae</a:t>
          </a:r>
        </a:p>
      </dgm:t>
    </dgm:pt>
    <dgm:pt modelId="{0884E3B2-5133-4E40-86BD-CBF992C38802}" type="parTrans" cxnId="{6950EAC8-763B-4E69-A240-199B40C68A19}">
      <dgm:prSet/>
      <dgm:spPr/>
      <dgm:t>
        <a:bodyPr/>
        <a:lstStyle/>
        <a:p>
          <a:endParaRPr lang="en-US"/>
        </a:p>
      </dgm:t>
    </dgm:pt>
    <dgm:pt modelId="{EC640A2C-BAC1-48A9-95D7-BE3F6F020D4F}" type="sibTrans" cxnId="{6950EAC8-763B-4E69-A240-199B40C68A19}">
      <dgm:prSet/>
      <dgm:spPr/>
      <dgm:t>
        <a:bodyPr/>
        <a:lstStyle/>
        <a:p>
          <a:endParaRPr lang="en-US"/>
        </a:p>
      </dgm:t>
    </dgm:pt>
    <dgm:pt modelId="{074ED3F8-5D73-47E1-B753-A82CBAD4D852}">
      <dgm:prSet phldrT="[Text]"/>
      <dgm:spPr/>
      <dgm:t>
        <a:bodyPr/>
        <a:lstStyle/>
        <a:p>
          <a:r>
            <a:rPr lang="en-US" dirty="0">
              <a:latin typeface="Open Sans"/>
            </a:rPr>
            <a:t>Freddie Mac</a:t>
          </a:r>
        </a:p>
      </dgm:t>
    </dgm:pt>
    <dgm:pt modelId="{5C85F1EA-9DC9-4B64-9302-B8AA7F6CBF81}" type="parTrans" cxnId="{7891CF14-D902-478E-B39A-A87763ACD477}">
      <dgm:prSet/>
      <dgm:spPr/>
      <dgm:t>
        <a:bodyPr/>
        <a:lstStyle/>
        <a:p>
          <a:endParaRPr lang="en-US"/>
        </a:p>
      </dgm:t>
    </dgm:pt>
    <dgm:pt modelId="{4CE65E72-2A54-4EAC-9F84-0D6677F526FE}" type="sibTrans" cxnId="{7891CF14-D902-478E-B39A-A87763ACD477}">
      <dgm:prSet/>
      <dgm:spPr/>
      <dgm:t>
        <a:bodyPr/>
        <a:lstStyle/>
        <a:p>
          <a:endParaRPr lang="en-US"/>
        </a:p>
      </dgm:t>
    </dgm:pt>
    <dgm:pt modelId="{765B0EB4-B707-4D64-8AD0-D01361B87546}">
      <dgm:prSet/>
      <dgm:spPr/>
      <dgm:t>
        <a:bodyPr/>
        <a:lstStyle/>
        <a:p>
          <a:r>
            <a:rPr lang="en-US" dirty="0" err="1">
              <a:latin typeface="Open Sans"/>
            </a:rPr>
            <a:t>Ginnie</a:t>
          </a:r>
          <a:r>
            <a:rPr lang="en-US" dirty="0">
              <a:latin typeface="Open Sans"/>
            </a:rPr>
            <a:t> Mae</a:t>
          </a:r>
        </a:p>
      </dgm:t>
    </dgm:pt>
    <dgm:pt modelId="{5684555A-C053-45A1-8AC8-023235848954}" type="parTrans" cxnId="{9D82F1E4-4716-47CB-9603-7FAD05C7D4D0}">
      <dgm:prSet/>
      <dgm:spPr/>
      <dgm:t>
        <a:bodyPr/>
        <a:lstStyle/>
        <a:p>
          <a:endParaRPr lang="en-US"/>
        </a:p>
      </dgm:t>
    </dgm:pt>
    <dgm:pt modelId="{058662A0-51E7-4CD7-90F9-6370B323B0BC}" type="sibTrans" cxnId="{9D82F1E4-4716-47CB-9603-7FAD05C7D4D0}">
      <dgm:prSet/>
      <dgm:spPr/>
      <dgm:t>
        <a:bodyPr/>
        <a:lstStyle/>
        <a:p>
          <a:endParaRPr lang="en-US"/>
        </a:p>
      </dgm:t>
    </dgm:pt>
    <dgm:pt modelId="{11277E6A-BDBC-43C8-8E9A-8B84C82875B1}" type="pres">
      <dgm:prSet presAssocID="{5C767D9B-4CFC-44E9-A556-AE23FD414FD5}" presName="diagram" presStyleCnt="0">
        <dgm:presLayoutVars>
          <dgm:chPref val="1"/>
          <dgm:dir/>
          <dgm:animOne val="branch"/>
          <dgm:animLvl val="lvl"/>
          <dgm:resizeHandles/>
        </dgm:presLayoutVars>
      </dgm:prSet>
      <dgm:spPr/>
    </dgm:pt>
    <dgm:pt modelId="{D23F3D41-D14E-4715-BEDA-4DF58EDC9C93}" type="pres">
      <dgm:prSet presAssocID="{047640D1-A9EE-4334-94A5-09D7F1D50844}" presName="root" presStyleCnt="0"/>
      <dgm:spPr/>
    </dgm:pt>
    <dgm:pt modelId="{9261D9A0-C3D7-431F-A0D1-FF4A09B63603}" type="pres">
      <dgm:prSet presAssocID="{047640D1-A9EE-4334-94A5-09D7F1D50844}" presName="rootComposite" presStyleCnt="0"/>
      <dgm:spPr/>
    </dgm:pt>
    <dgm:pt modelId="{91DB59BD-9719-4D43-9C28-307A76728329}" type="pres">
      <dgm:prSet presAssocID="{047640D1-A9EE-4334-94A5-09D7F1D50844}" presName="rootText" presStyleLbl="node1" presStyleIdx="0" presStyleCnt="2"/>
      <dgm:spPr/>
    </dgm:pt>
    <dgm:pt modelId="{41F02735-179C-4A48-9622-90B7D237D024}" type="pres">
      <dgm:prSet presAssocID="{047640D1-A9EE-4334-94A5-09D7F1D50844}" presName="rootConnector" presStyleLbl="node1" presStyleIdx="0" presStyleCnt="2"/>
      <dgm:spPr/>
    </dgm:pt>
    <dgm:pt modelId="{A5A7D965-F57A-496D-AD0C-4C8182F25745}" type="pres">
      <dgm:prSet presAssocID="{047640D1-A9EE-4334-94A5-09D7F1D50844}" presName="childShape" presStyleCnt="0"/>
      <dgm:spPr/>
    </dgm:pt>
    <dgm:pt modelId="{42A0BF83-499B-474C-BE1E-5E560A6225A5}" type="pres">
      <dgm:prSet presAssocID="{596C31DB-777E-4DDB-A571-C1CD07F42E69}" presName="Name13" presStyleLbl="parChTrans1D2" presStyleIdx="0" presStyleCnt="5"/>
      <dgm:spPr/>
    </dgm:pt>
    <dgm:pt modelId="{8CF51E7F-A44F-47E8-B34F-8B8B579FBA62}" type="pres">
      <dgm:prSet presAssocID="{111CCC92-5981-4D9C-92F0-1FD8E29B4187}" presName="childText" presStyleLbl="bgAcc1" presStyleIdx="0" presStyleCnt="5">
        <dgm:presLayoutVars>
          <dgm:bulletEnabled val="1"/>
        </dgm:presLayoutVars>
      </dgm:prSet>
      <dgm:spPr/>
    </dgm:pt>
    <dgm:pt modelId="{74ECADB2-94E5-4ED5-84B1-BE4F68A03100}" type="pres">
      <dgm:prSet presAssocID="{981C212C-665B-459B-9748-3893FB6D23EE}" presName="Name13" presStyleLbl="parChTrans1D2" presStyleIdx="1" presStyleCnt="5"/>
      <dgm:spPr/>
    </dgm:pt>
    <dgm:pt modelId="{DD808EAD-A417-4833-9134-689B6DEA3D61}" type="pres">
      <dgm:prSet presAssocID="{3E78D687-DE19-42A9-A971-C07AFECD38CB}" presName="childText" presStyleLbl="bgAcc1" presStyleIdx="1" presStyleCnt="5">
        <dgm:presLayoutVars>
          <dgm:bulletEnabled val="1"/>
        </dgm:presLayoutVars>
      </dgm:prSet>
      <dgm:spPr/>
    </dgm:pt>
    <dgm:pt modelId="{C023C71C-0581-4000-9750-E36A52A3A160}" type="pres">
      <dgm:prSet presAssocID="{5684555A-C053-45A1-8AC8-023235848954}" presName="Name13" presStyleLbl="parChTrans1D2" presStyleIdx="2" presStyleCnt="5"/>
      <dgm:spPr/>
    </dgm:pt>
    <dgm:pt modelId="{DC73A19B-1D60-4C22-B63D-76EDCE240CDD}" type="pres">
      <dgm:prSet presAssocID="{765B0EB4-B707-4D64-8AD0-D01361B87546}" presName="childText" presStyleLbl="bgAcc1" presStyleIdx="2" presStyleCnt="5">
        <dgm:presLayoutVars>
          <dgm:bulletEnabled val="1"/>
        </dgm:presLayoutVars>
      </dgm:prSet>
      <dgm:spPr/>
    </dgm:pt>
    <dgm:pt modelId="{B9CEED83-5C55-48B0-B2D5-C946F993047F}" type="pres">
      <dgm:prSet presAssocID="{49F30C96-09A3-4C7A-9B5B-0764E9437002}" presName="root" presStyleCnt="0"/>
      <dgm:spPr/>
    </dgm:pt>
    <dgm:pt modelId="{60D5341B-141E-4666-8506-71AFF30AFF84}" type="pres">
      <dgm:prSet presAssocID="{49F30C96-09A3-4C7A-9B5B-0764E9437002}" presName="rootComposite" presStyleCnt="0"/>
      <dgm:spPr/>
    </dgm:pt>
    <dgm:pt modelId="{6C82EC43-526C-4E38-A929-FC5E9764CF33}" type="pres">
      <dgm:prSet presAssocID="{49F30C96-09A3-4C7A-9B5B-0764E9437002}" presName="rootText" presStyleLbl="node1" presStyleIdx="1" presStyleCnt="2"/>
      <dgm:spPr/>
    </dgm:pt>
    <dgm:pt modelId="{EA977E4E-EC33-4D94-A985-1CCE2C29DC26}" type="pres">
      <dgm:prSet presAssocID="{49F30C96-09A3-4C7A-9B5B-0764E9437002}" presName="rootConnector" presStyleLbl="node1" presStyleIdx="1" presStyleCnt="2"/>
      <dgm:spPr/>
    </dgm:pt>
    <dgm:pt modelId="{5886A6DC-4537-43F6-9532-CD514FABE84B}" type="pres">
      <dgm:prSet presAssocID="{49F30C96-09A3-4C7A-9B5B-0764E9437002}" presName="childShape" presStyleCnt="0"/>
      <dgm:spPr/>
    </dgm:pt>
    <dgm:pt modelId="{839D99A7-BB56-4C76-AE32-FA518099FF71}" type="pres">
      <dgm:prSet presAssocID="{0884E3B2-5133-4E40-86BD-CBF992C38802}" presName="Name13" presStyleLbl="parChTrans1D2" presStyleIdx="3" presStyleCnt="5"/>
      <dgm:spPr/>
    </dgm:pt>
    <dgm:pt modelId="{3B64F530-EE32-4772-9215-94C0070F12ED}" type="pres">
      <dgm:prSet presAssocID="{910C0606-0E7D-4ACA-98C9-BE74D1E8AF66}" presName="childText" presStyleLbl="bgAcc1" presStyleIdx="3" presStyleCnt="5">
        <dgm:presLayoutVars>
          <dgm:bulletEnabled val="1"/>
        </dgm:presLayoutVars>
      </dgm:prSet>
      <dgm:spPr/>
    </dgm:pt>
    <dgm:pt modelId="{F0D3DC19-EDF6-4324-9689-A46BDBC11F8E}" type="pres">
      <dgm:prSet presAssocID="{5C85F1EA-9DC9-4B64-9302-B8AA7F6CBF81}" presName="Name13" presStyleLbl="parChTrans1D2" presStyleIdx="4" presStyleCnt="5"/>
      <dgm:spPr/>
    </dgm:pt>
    <dgm:pt modelId="{6C2C7554-0A30-4E3C-A3D6-8238BDAFF42B}" type="pres">
      <dgm:prSet presAssocID="{074ED3F8-5D73-47E1-B753-A82CBAD4D852}" presName="childText" presStyleLbl="bgAcc1" presStyleIdx="4" presStyleCnt="5">
        <dgm:presLayoutVars>
          <dgm:bulletEnabled val="1"/>
        </dgm:presLayoutVars>
      </dgm:prSet>
      <dgm:spPr/>
    </dgm:pt>
  </dgm:ptLst>
  <dgm:cxnLst>
    <dgm:cxn modelId="{7891CF14-D902-478E-B39A-A87763ACD477}" srcId="{49F30C96-09A3-4C7A-9B5B-0764E9437002}" destId="{074ED3F8-5D73-47E1-B753-A82CBAD4D852}" srcOrd="1" destOrd="0" parTransId="{5C85F1EA-9DC9-4B64-9302-B8AA7F6CBF81}" sibTransId="{4CE65E72-2A54-4EAC-9F84-0D6677F526FE}"/>
    <dgm:cxn modelId="{DAD56D15-A0BB-4323-BC94-2B7DEF3395C8}" type="presOf" srcId="{047640D1-A9EE-4334-94A5-09D7F1D50844}" destId="{91DB59BD-9719-4D43-9C28-307A76728329}" srcOrd="0" destOrd="0" presId="urn:microsoft.com/office/officeart/2005/8/layout/hierarchy3"/>
    <dgm:cxn modelId="{A9E0F533-AADA-4358-98B6-64D6FAC29B8F}" srcId="{047640D1-A9EE-4334-94A5-09D7F1D50844}" destId="{3E78D687-DE19-42A9-A971-C07AFECD38CB}" srcOrd="1" destOrd="0" parTransId="{981C212C-665B-459B-9748-3893FB6D23EE}" sibTransId="{0F46D568-5AAA-48A1-9356-E850BDD0C861}"/>
    <dgm:cxn modelId="{63C76A39-08F4-46BA-9146-9A5B6DDFA32A}" srcId="{5C767D9B-4CFC-44E9-A556-AE23FD414FD5}" destId="{49F30C96-09A3-4C7A-9B5B-0764E9437002}" srcOrd="1" destOrd="0" parTransId="{8879048E-E8DA-4D50-B805-A9DFAE128120}" sibTransId="{41B612E6-B6B8-4D3A-80B6-12EAFBBD5AC5}"/>
    <dgm:cxn modelId="{1A61595C-1C9D-49FE-AA33-16544D7EAB67}" type="presOf" srcId="{5C85F1EA-9DC9-4B64-9302-B8AA7F6CBF81}" destId="{F0D3DC19-EDF6-4324-9689-A46BDBC11F8E}" srcOrd="0" destOrd="0" presId="urn:microsoft.com/office/officeart/2005/8/layout/hierarchy3"/>
    <dgm:cxn modelId="{93BDA54C-EC85-49A7-81A5-A368099F42D9}" srcId="{5C767D9B-4CFC-44E9-A556-AE23FD414FD5}" destId="{047640D1-A9EE-4334-94A5-09D7F1D50844}" srcOrd="0" destOrd="0" parTransId="{FA7DC149-10A8-4A50-A355-51FE65876667}" sibTransId="{DB11EBA4-3EDE-453F-83C3-A0025655C86B}"/>
    <dgm:cxn modelId="{6FDB8371-BC0B-4260-86FD-5AD1DFC6207D}" type="presOf" srcId="{3E78D687-DE19-42A9-A971-C07AFECD38CB}" destId="{DD808EAD-A417-4833-9134-689B6DEA3D61}" srcOrd="0" destOrd="0" presId="urn:microsoft.com/office/officeart/2005/8/layout/hierarchy3"/>
    <dgm:cxn modelId="{6CC69477-6513-43E4-B2B6-4C77C4A2EB6D}" type="presOf" srcId="{074ED3F8-5D73-47E1-B753-A82CBAD4D852}" destId="{6C2C7554-0A30-4E3C-A3D6-8238BDAFF42B}" srcOrd="0" destOrd="0" presId="urn:microsoft.com/office/officeart/2005/8/layout/hierarchy3"/>
    <dgm:cxn modelId="{73CF3384-0180-4F6A-AAF8-4B10E53BB73F}" type="presOf" srcId="{047640D1-A9EE-4334-94A5-09D7F1D50844}" destId="{41F02735-179C-4A48-9622-90B7D237D024}" srcOrd="1" destOrd="0" presId="urn:microsoft.com/office/officeart/2005/8/layout/hierarchy3"/>
    <dgm:cxn modelId="{7ABB6892-1A1B-4006-BD04-B530AC6B7625}" srcId="{047640D1-A9EE-4334-94A5-09D7F1D50844}" destId="{111CCC92-5981-4D9C-92F0-1FD8E29B4187}" srcOrd="0" destOrd="0" parTransId="{596C31DB-777E-4DDB-A571-C1CD07F42E69}" sibTransId="{E0A7C4EC-1573-401F-8A81-FD26A8A98AB8}"/>
    <dgm:cxn modelId="{946A289C-A5EE-4FB3-9703-66C33DCF4399}" type="presOf" srcId="{596C31DB-777E-4DDB-A571-C1CD07F42E69}" destId="{42A0BF83-499B-474C-BE1E-5E560A6225A5}" srcOrd="0" destOrd="0" presId="urn:microsoft.com/office/officeart/2005/8/layout/hierarchy3"/>
    <dgm:cxn modelId="{EA0498BB-CB76-42EB-AAB2-62F8B107DE4A}" type="presOf" srcId="{49F30C96-09A3-4C7A-9B5B-0764E9437002}" destId="{EA977E4E-EC33-4D94-A985-1CCE2C29DC26}" srcOrd="1" destOrd="0" presId="urn:microsoft.com/office/officeart/2005/8/layout/hierarchy3"/>
    <dgm:cxn modelId="{B674C1BC-7ABD-419A-B310-71351590B5C1}" type="presOf" srcId="{111CCC92-5981-4D9C-92F0-1FD8E29B4187}" destId="{8CF51E7F-A44F-47E8-B34F-8B8B579FBA62}" srcOrd="0" destOrd="0" presId="urn:microsoft.com/office/officeart/2005/8/layout/hierarchy3"/>
    <dgm:cxn modelId="{6950EAC8-763B-4E69-A240-199B40C68A19}" srcId="{49F30C96-09A3-4C7A-9B5B-0764E9437002}" destId="{910C0606-0E7D-4ACA-98C9-BE74D1E8AF66}" srcOrd="0" destOrd="0" parTransId="{0884E3B2-5133-4E40-86BD-CBF992C38802}" sibTransId="{EC640A2C-BAC1-48A9-95D7-BE3F6F020D4F}"/>
    <dgm:cxn modelId="{B0FB3ACD-02B8-443D-8E6D-97B4FE90D658}" type="presOf" srcId="{0884E3B2-5133-4E40-86BD-CBF992C38802}" destId="{839D99A7-BB56-4C76-AE32-FA518099FF71}" srcOrd="0" destOrd="0" presId="urn:microsoft.com/office/officeart/2005/8/layout/hierarchy3"/>
    <dgm:cxn modelId="{C9A458D0-B90B-4C9D-9198-91DA59848835}" type="presOf" srcId="{765B0EB4-B707-4D64-8AD0-D01361B87546}" destId="{DC73A19B-1D60-4C22-B63D-76EDCE240CDD}" srcOrd="0" destOrd="0" presId="urn:microsoft.com/office/officeart/2005/8/layout/hierarchy3"/>
    <dgm:cxn modelId="{8FB068D1-05DA-47F8-8588-410C6C6F435B}" type="presOf" srcId="{981C212C-665B-459B-9748-3893FB6D23EE}" destId="{74ECADB2-94E5-4ED5-84B1-BE4F68A03100}" srcOrd="0" destOrd="0" presId="urn:microsoft.com/office/officeart/2005/8/layout/hierarchy3"/>
    <dgm:cxn modelId="{9D82F1E4-4716-47CB-9603-7FAD05C7D4D0}" srcId="{047640D1-A9EE-4334-94A5-09D7F1D50844}" destId="{765B0EB4-B707-4D64-8AD0-D01361B87546}" srcOrd="2" destOrd="0" parTransId="{5684555A-C053-45A1-8AC8-023235848954}" sibTransId="{058662A0-51E7-4CD7-90F9-6370B323B0BC}"/>
    <dgm:cxn modelId="{8439C4EA-C141-47CD-8478-9A71C98E3835}" type="presOf" srcId="{49F30C96-09A3-4C7A-9B5B-0764E9437002}" destId="{6C82EC43-526C-4E38-A929-FC5E9764CF33}" srcOrd="0" destOrd="0" presId="urn:microsoft.com/office/officeart/2005/8/layout/hierarchy3"/>
    <dgm:cxn modelId="{8045F9EA-5E44-446C-BDFC-EA8C4BDCD4B5}" type="presOf" srcId="{5C767D9B-4CFC-44E9-A556-AE23FD414FD5}" destId="{11277E6A-BDBC-43C8-8E9A-8B84C82875B1}" srcOrd="0" destOrd="0" presId="urn:microsoft.com/office/officeart/2005/8/layout/hierarchy3"/>
    <dgm:cxn modelId="{CD2954EE-1E70-4C81-82AA-925B70652CBC}" type="presOf" srcId="{910C0606-0E7D-4ACA-98C9-BE74D1E8AF66}" destId="{3B64F530-EE32-4772-9215-94C0070F12ED}" srcOrd="0" destOrd="0" presId="urn:microsoft.com/office/officeart/2005/8/layout/hierarchy3"/>
    <dgm:cxn modelId="{2AE9D6F1-4D77-4BD9-BBAA-B04E4409EB7D}" type="presOf" srcId="{5684555A-C053-45A1-8AC8-023235848954}" destId="{C023C71C-0581-4000-9750-E36A52A3A160}" srcOrd="0" destOrd="0" presId="urn:microsoft.com/office/officeart/2005/8/layout/hierarchy3"/>
    <dgm:cxn modelId="{E3A93FFD-A048-4323-9AF8-1119F8C770E4}" type="presParOf" srcId="{11277E6A-BDBC-43C8-8E9A-8B84C82875B1}" destId="{D23F3D41-D14E-4715-BEDA-4DF58EDC9C93}" srcOrd="0" destOrd="0" presId="urn:microsoft.com/office/officeart/2005/8/layout/hierarchy3"/>
    <dgm:cxn modelId="{4DF52C18-F3D4-47B6-AA88-1F06A15E4C05}" type="presParOf" srcId="{D23F3D41-D14E-4715-BEDA-4DF58EDC9C93}" destId="{9261D9A0-C3D7-431F-A0D1-FF4A09B63603}" srcOrd="0" destOrd="0" presId="urn:microsoft.com/office/officeart/2005/8/layout/hierarchy3"/>
    <dgm:cxn modelId="{ECF094F7-481B-436B-BF7E-7EE6B27F3278}" type="presParOf" srcId="{9261D9A0-C3D7-431F-A0D1-FF4A09B63603}" destId="{91DB59BD-9719-4D43-9C28-307A76728329}" srcOrd="0" destOrd="0" presId="urn:microsoft.com/office/officeart/2005/8/layout/hierarchy3"/>
    <dgm:cxn modelId="{6B6F4097-DAE1-42F4-8501-EA1191460B1F}" type="presParOf" srcId="{9261D9A0-C3D7-431F-A0D1-FF4A09B63603}" destId="{41F02735-179C-4A48-9622-90B7D237D024}" srcOrd="1" destOrd="0" presId="urn:microsoft.com/office/officeart/2005/8/layout/hierarchy3"/>
    <dgm:cxn modelId="{10617B1D-B3C5-4AF2-8090-366CEC04984C}" type="presParOf" srcId="{D23F3D41-D14E-4715-BEDA-4DF58EDC9C93}" destId="{A5A7D965-F57A-496D-AD0C-4C8182F25745}" srcOrd="1" destOrd="0" presId="urn:microsoft.com/office/officeart/2005/8/layout/hierarchy3"/>
    <dgm:cxn modelId="{F7670843-9D0B-427D-A760-29F0074AC58B}" type="presParOf" srcId="{A5A7D965-F57A-496D-AD0C-4C8182F25745}" destId="{42A0BF83-499B-474C-BE1E-5E560A6225A5}" srcOrd="0" destOrd="0" presId="urn:microsoft.com/office/officeart/2005/8/layout/hierarchy3"/>
    <dgm:cxn modelId="{7BAB8D87-228D-4E88-9F7D-CF39318F5F7A}" type="presParOf" srcId="{A5A7D965-F57A-496D-AD0C-4C8182F25745}" destId="{8CF51E7F-A44F-47E8-B34F-8B8B579FBA62}" srcOrd="1" destOrd="0" presId="urn:microsoft.com/office/officeart/2005/8/layout/hierarchy3"/>
    <dgm:cxn modelId="{ED5090C3-3FDD-45B1-98FD-5F7AAEC54EDD}" type="presParOf" srcId="{A5A7D965-F57A-496D-AD0C-4C8182F25745}" destId="{74ECADB2-94E5-4ED5-84B1-BE4F68A03100}" srcOrd="2" destOrd="0" presId="urn:microsoft.com/office/officeart/2005/8/layout/hierarchy3"/>
    <dgm:cxn modelId="{0C5723D7-EBC9-4D5F-99FA-9614539696E5}" type="presParOf" srcId="{A5A7D965-F57A-496D-AD0C-4C8182F25745}" destId="{DD808EAD-A417-4833-9134-689B6DEA3D61}" srcOrd="3" destOrd="0" presId="urn:microsoft.com/office/officeart/2005/8/layout/hierarchy3"/>
    <dgm:cxn modelId="{A86BB591-0CBA-4FEE-A59B-53F96D62BBB5}" type="presParOf" srcId="{A5A7D965-F57A-496D-AD0C-4C8182F25745}" destId="{C023C71C-0581-4000-9750-E36A52A3A160}" srcOrd="4" destOrd="0" presId="urn:microsoft.com/office/officeart/2005/8/layout/hierarchy3"/>
    <dgm:cxn modelId="{6778D1CB-3879-4164-87F0-08F84F2F2327}" type="presParOf" srcId="{A5A7D965-F57A-496D-AD0C-4C8182F25745}" destId="{DC73A19B-1D60-4C22-B63D-76EDCE240CDD}" srcOrd="5" destOrd="0" presId="urn:microsoft.com/office/officeart/2005/8/layout/hierarchy3"/>
    <dgm:cxn modelId="{CDC8DC7B-16DF-4EE6-B225-97F30F21B08D}" type="presParOf" srcId="{11277E6A-BDBC-43C8-8E9A-8B84C82875B1}" destId="{B9CEED83-5C55-48B0-B2D5-C946F993047F}" srcOrd="1" destOrd="0" presId="urn:microsoft.com/office/officeart/2005/8/layout/hierarchy3"/>
    <dgm:cxn modelId="{A3078EAD-13BC-45AA-8C57-FBD0BD830783}" type="presParOf" srcId="{B9CEED83-5C55-48B0-B2D5-C946F993047F}" destId="{60D5341B-141E-4666-8506-71AFF30AFF84}" srcOrd="0" destOrd="0" presId="urn:microsoft.com/office/officeart/2005/8/layout/hierarchy3"/>
    <dgm:cxn modelId="{432D8D68-86FC-426A-887E-E9F655AEB8F0}" type="presParOf" srcId="{60D5341B-141E-4666-8506-71AFF30AFF84}" destId="{6C82EC43-526C-4E38-A929-FC5E9764CF33}" srcOrd="0" destOrd="0" presId="urn:microsoft.com/office/officeart/2005/8/layout/hierarchy3"/>
    <dgm:cxn modelId="{1D892DDB-C8A2-4723-BF9D-01DC71625F17}" type="presParOf" srcId="{60D5341B-141E-4666-8506-71AFF30AFF84}" destId="{EA977E4E-EC33-4D94-A985-1CCE2C29DC26}" srcOrd="1" destOrd="0" presId="urn:microsoft.com/office/officeart/2005/8/layout/hierarchy3"/>
    <dgm:cxn modelId="{42FD6E33-4ED4-4F59-B752-482D75856A79}" type="presParOf" srcId="{B9CEED83-5C55-48B0-B2D5-C946F993047F}" destId="{5886A6DC-4537-43F6-9532-CD514FABE84B}" srcOrd="1" destOrd="0" presId="urn:microsoft.com/office/officeart/2005/8/layout/hierarchy3"/>
    <dgm:cxn modelId="{C4ED2CD6-95F6-4E96-A577-C9AB9C28E733}" type="presParOf" srcId="{5886A6DC-4537-43F6-9532-CD514FABE84B}" destId="{839D99A7-BB56-4C76-AE32-FA518099FF71}" srcOrd="0" destOrd="0" presId="urn:microsoft.com/office/officeart/2005/8/layout/hierarchy3"/>
    <dgm:cxn modelId="{E0BCF86E-F6A2-4144-9F9B-FB6CA4C486C9}" type="presParOf" srcId="{5886A6DC-4537-43F6-9532-CD514FABE84B}" destId="{3B64F530-EE32-4772-9215-94C0070F12ED}" srcOrd="1" destOrd="0" presId="urn:microsoft.com/office/officeart/2005/8/layout/hierarchy3"/>
    <dgm:cxn modelId="{987E2FDE-5F7E-4659-AA63-DE6263908DEC}" type="presParOf" srcId="{5886A6DC-4537-43F6-9532-CD514FABE84B}" destId="{F0D3DC19-EDF6-4324-9689-A46BDBC11F8E}" srcOrd="2" destOrd="0" presId="urn:microsoft.com/office/officeart/2005/8/layout/hierarchy3"/>
    <dgm:cxn modelId="{5D3C25E0-05F5-42ED-9791-B170FBAFEF23}" type="presParOf" srcId="{5886A6DC-4537-43F6-9532-CD514FABE84B}" destId="{6C2C7554-0A30-4E3C-A3D6-8238BDAFF42B}"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4C0C9D-EDD6-4E68-8D77-C3ED9DCBA630}" type="doc">
      <dgm:prSet loTypeId="urn:microsoft.com/office/officeart/2005/8/layout/lProcess1" loCatId="process" qsTypeId="urn:microsoft.com/office/officeart/2005/8/quickstyle/simple1#3" qsCatId="simple" csTypeId="urn:microsoft.com/office/officeart/2005/8/colors/accent0_3" csCatId="mainScheme" phldr="1"/>
      <dgm:spPr/>
      <dgm:t>
        <a:bodyPr/>
        <a:lstStyle/>
        <a:p>
          <a:endParaRPr lang="en-US"/>
        </a:p>
      </dgm:t>
    </dgm:pt>
    <dgm:pt modelId="{8B406B9A-A1AE-46D5-B23F-9746572B1CA2}">
      <dgm:prSet phldrT="[Text]" custT="1"/>
      <dgm:spPr/>
      <dgm:t>
        <a:bodyPr/>
        <a:lstStyle/>
        <a:p>
          <a:r>
            <a:rPr lang="en-US" sz="3600" dirty="0">
              <a:latin typeface="Open Sans"/>
            </a:rPr>
            <a:t>Fannie Mae</a:t>
          </a:r>
        </a:p>
      </dgm:t>
    </dgm:pt>
    <dgm:pt modelId="{8A129FF0-8D74-4065-AE79-A2CF831BC782}" type="parTrans" cxnId="{4FB59518-E17E-44D0-8A57-E270CCCBB3DF}">
      <dgm:prSet/>
      <dgm:spPr/>
      <dgm:t>
        <a:bodyPr/>
        <a:lstStyle/>
        <a:p>
          <a:endParaRPr lang="en-US"/>
        </a:p>
      </dgm:t>
    </dgm:pt>
    <dgm:pt modelId="{71F536D6-F60A-4D9E-83F8-0051E88A8E97}" type="sibTrans" cxnId="{4FB59518-E17E-44D0-8A57-E270CCCBB3DF}">
      <dgm:prSet/>
      <dgm:spPr/>
      <dgm:t>
        <a:bodyPr/>
        <a:lstStyle/>
        <a:p>
          <a:endParaRPr lang="en-US"/>
        </a:p>
      </dgm:t>
    </dgm:pt>
    <dgm:pt modelId="{A44D9A96-0E5D-48BA-8751-F3233F5F6F77}">
      <dgm:prSet phldrT="[Text]"/>
      <dgm:spPr/>
      <dgm:t>
        <a:bodyPr/>
        <a:lstStyle/>
        <a:p>
          <a:r>
            <a:rPr lang="en-US" dirty="0">
              <a:latin typeface="Open Sans"/>
            </a:rPr>
            <a:t>Allows borrowers to own up to 10 properties</a:t>
          </a:r>
        </a:p>
      </dgm:t>
    </dgm:pt>
    <dgm:pt modelId="{7027E5A6-83BC-434F-9BEF-86114AB3B58B}" type="parTrans" cxnId="{FBE1EE9E-4F66-40FC-AD89-56CD6A1E4885}">
      <dgm:prSet/>
      <dgm:spPr/>
      <dgm:t>
        <a:bodyPr/>
        <a:lstStyle/>
        <a:p>
          <a:endParaRPr lang="en-US"/>
        </a:p>
      </dgm:t>
    </dgm:pt>
    <dgm:pt modelId="{D4C49BBD-8592-4DA7-B786-4CDDEED266C0}" type="sibTrans" cxnId="{FBE1EE9E-4F66-40FC-AD89-56CD6A1E4885}">
      <dgm:prSet/>
      <dgm:spPr/>
      <dgm:t>
        <a:bodyPr/>
        <a:lstStyle/>
        <a:p>
          <a:endParaRPr lang="en-US"/>
        </a:p>
      </dgm:t>
    </dgm:pt>
    <dgm:pt modelId="{BE00C251-78FE-4E5E-8A24-5AD954B23B4D}">
      <dgm:prSet phldrT="[Text]"/>
      <dgm:spPr/>
      <dgm:t>
        <a:bodyPr/>
        <a:lstStyle/>
        <a:p>
          <a:r>
            <a:rPr lang="en-US" dirty="0">
              <a:latin typeface="Open Sans"/>
            </a:rPr>
            <a:t>For rental property loans; must have 2 months reserves</a:t>
          </a:r>
        </a:p>
      </dgm:t>
    </dgm:pt>
    <dgm:pt modelId="{743D0F16-81A8-46A3-8320-ADB02AB8AB1C}" type="parTrans" cxnId="{622198D9-5F98-4254-9D23-DDD3E2968572}">
      <dgm:prSet/>
      <dgm:spPr/>
      <dgm:t>
        <a:bodyPr/>
        <a:lstStyle/>
        <a:p>
          <a:endParaRPr lang="en-US"/>
        </a:p>
      </dgm:t>
    </dgm:pt>
    <dgm:pt modelId="{AD4790BA-4237-4D8D-8F72-F7687DB860C0}" type="sibTrans" cxnId="{622198D9-5F98-4254-9D23-DDD3E2968572}">
      <dgm:prSet/>
      <dgm:spPr/>
      <dgm:t>
        <a:bodyPr/>
        <a:lstStyle/>
        <a:p>
          <a:endParaRPr lang="en-US"/>
        </a:p>
      </dgm:t>
    </dgm:pt>
    <dgm:pt modelId="{BD613F69-CD97-4362-9BF2-5810A7E88BBE}">
      <dgm:prSet phldrT="[Text]" custT="1"/>
      <dgm:spPr/>
      <dgm:t>
        <a:bodyPr/>
        <a:lstStyle/>
        <a:p>
          <a:r>
            <a:rPr lang="en-US" sz="3600" dirty="0">
              <a:latin typeface="Open Sans"/>
            </a:rPr>
            <a:t>Freddie Mac</a:t>
          </a:r>
        </a:p>
      </dgm:t>
    </dgm:pt>
    <dgm:pt modelId="{A15FF3F7-3E87-4F2D-9D62-13C72012E075}" type="parTrans" cxnId="{EA506FCA-7996-492D-B9C8-C79ED792BCE1}">
      <dgm:prSet/>
      <dgm:spPr/>
      <dgm:t>
        <a:bodyPr/>
        <a:lstStyle/>
        <a:p>
          <a:endParaRPr lang="en-US"/>
        </a:p>
      </dgm:t>
    </dgm:pt>
    <dgm:pt modelId="{339F388E-20AF-4ABC-827C-E0F68CACCAD2}" type="sibTrans" cxnId="{EA506FCA-7996-492D-B9C8-C79ED792BCE1}">
      <dgm:prSet/>
      <dgm:spPr/>
      <dgm:t>
        <a:bodyPr/>
        <a:lstStyle/>
        <a:p>
          <a:endParaRPr lang="en-US"/>
        </a:p>
      </dgm:t>
    </dgm:pt>
    <dgm:pt modelId="{48EF3006-191F-4DE6-B009-14A29BCCA3A9}">
      <dgm:prSet phldrT="[Text]"/>
      <dgm:spPr/>
      <dgm:t>
        <a:bodyPr/>
        <a:lstStyle/>
        <a:p>
          <a:r>
            <a:rPr lang="en-US" dirty="0">
              <a:latin typeface="Open Sans"/>
            </a:rPr>
            <a:t>Allows borrowers to own up to 4 properties</a:t>
          </a:r>
        </a:p>
      </dgm:t>
    </dgm:pt>
    <dgm:pt modelId="{FA855658-9A53-483D-8D31-DD3049FAE553}" type="parTrans" cxnId="{24DAE2E2-8ABD-4950-B4AA-D9B2174DF54A}">
      <dgm:prSet/>
      <dgm:spPr/>
      <dgm:t>
        <a:bodyPr/>
        <a:lstStyle/>
        <a:p>
          <a:endParaRPr lang="en-US"/>
        </a:p>
      </dgm:t>
    </dgm:pt>
    <dgm:pt modelId="{0320BB39-99A8-4335-972A-3953CC0E37BD}" type="sibTrans" cxnId="{24DAE2E2-8ABD-4950-B4AA-D9B2174DF54A}">
      <dgm:prSet/>
      <dgm:spPr/>
      <dgm:t>
        <a:bodyPr/>
        <a:lstStyle/>
        <a:p>
          <a:endParaRPr lang="en-US"/>
        </a:p>
      </dgm:t>
    </dgm:pt>
    <dgm:pt modelId="{06C9AFA0-3330-42EA-92C9-1590911B3357}">
      <dgm:prSet phldrT="[Text]"/>
      <dgm:spPr/>
      <dgm:t>
        <a:bodyPr/>
        <a:lstStyle/>
        <a:p>
          <a:r>
            <a:rPr lang="en-US" dirty="0">
              <a:latin typeface="Open Sans"/>
            </a:rPr>
            <a:t>For rental property loans; must have 6 months reserves</a:t>
          </a:r>
        </a:p>
      </dgm:t>
    </dgm:pt>
    <dgm:pt modelId="{D5902E90-40AF-47C6-994D-1FD971AF4920}" type="parTrans" cxnId="{55D57F9C-6208-4933-8A21-9252EF6AA9DC}">
      <dgm:prSet/>
      <dgm:spPr/>
      <dgm:t>
        <a:bodyPr/>
        <a:lstStyle/>
        <a:p>
          <a:endParaRPr lang="en-US"/>
        </a:p>
      </dgm:t>
    </dgm:pt>
    <dgm:pt modelId="{F8B99136-BEFA-4578-BD8D-8D52B5BBA470}" type="sibTrans" cxnId="{55D57F9C-6208-4933-8A21-9252EF6AA9DC}">
      <dgm:prSet/>
      <dgm:spPr/>
      <dgm:t>
        <a:bodyPr/>
        <a:lstStyle/>
        <a:p>
          <a:endParaRPr lang="en-US"/>
        </a:p>
      </dgm:t>
    </dgm:pt>
    <dgm:pt modelId="{F48EC751-D399-46FC-BE64-49DE18262C5B}">
      <dgm:prSet/>
      <dgm:spPr/>
      <dgm:t>
        <a:bodyPr/>
        <a:lstStyle/>
        <a:p>
          <a:r>
            <a:rPr lang="en-US" dirty="0">
              <a:latin typeface="Open Sans"/>
            </a:rPr>
            <a:t>Allows for a 3% down payment</a:t>
          </a:r>
        </a:p>
      </dgm:t>
    </dgm:pt>
    <dgm:pt modelId="{B62B03D3-6D9F-4BD9-8DC7-3F952EEB744A}" type="parTrans" cxnId="{167C59A9-134B-4BCA-A29A-BBA0476813E0}">
      <dgm:prSet/>
      <dgm:spPr/>
      <dgm:t>
        <a:bodyPr/>
        <a:lstStyle/>
        <a:p>
          <a:endParaRPr lang="en-US"/>
        </a:p>
      </dgm:t>
    </dgm:pt>
    <dgm:pt modelId="{12DCB2F4-61F8-4249-9A29-27EF7F2A3AAF}" type="sibTrans" cxnId="{167C59A9-134B-4BCA-A29A-BBA0476813E0}">
      <dgm:prSet/>
      <dgm:spPr/>
      <dgm:t>
        <a:bodyPr/>
        <a:lstStyle/>
        <a:p>
          <a:endParaRPr lang="en-US"/>
        </a:p>
      </dgm:t>
    </dgm:pt>
    <dgm:pt modelId="{9BF01F5F-B353-4278-A516-AD45CD25283B}">
      <dgm:prSet/>
      <dgm:spPr/>
      <dgm:t>
        <a:bodyPr/>
        <a:lstStyle/>
        <a:p>
          <a:r>
            <a:rPr lang="en-US" dirty="0">
              <a:latin typeface="Open Sans"/>
            </a:rPr>
            <a:t>Requires at least 5% down payment</a:t>
          </a:r>
        </a:p>
      </dgm:t>
    </dgm:pt>
    <dgm:pt modelId="{A637A140-4209-4C5F-93F5-30598C16DAA9}" type="parTrans" cxnId="{D0B6AFEB-25BE-48CA-81AE-D517DDC433EC}">
      <dgm:prSet/>
      <dgm:spPr/>
      <dgm:t>
        <a:bodyPr/>
        <a:lstStyle/>
        <a:p>
          <a:endParaRPr lang="en-US"/>
        </a:p>
      </dgm:t>
    </dgm:pt>
    <dgm:pt modelId="{5E86CDF8-FDC5-4ABD-B741-5CE137D2E7F0}" type="sibTrans" cxnId="{D0B6AFEB-25BE-48CA-81AE-D517DDC433EC}">
      <dgm:prSet/>
      <dgm:spPr/>
      <dgm:t>
        <a:bodyPr/>
        <a:lstStyle/>
        <a:p>
          <a:endParaRPr lang="en-US"/>
        </a:p>
      </dgm:t>
    </dgm:pt>
    <dgm:pt modelId="{3E61BB8C-F653-4246-87B1-FD0AD555B217}" type="pres">
      <dgm:prSet presAssocID="{8C4C0C9D-EDD6-4E68-8D77-C3ED9DCBA630}" presName="Name0" presStyleCnt="0">
        <dgm:presLayoutVars>
          <dgm:dir/>
          <dgm:animLvl val="lvl"/>
          <dgm:resizeHandles val="exact"/>
        </dgm:presLayoutVars>
      </dgm:prSet>
      <dgm:spPr/>
    </dgm:pt>
    <dgm:pt modelId="{C59826C4-D7C4-4E0B-AECC-355ECC20759E}" type="pres">
      <dgm:prSet presAssocID="{8B406B9A-A1AE-46D5-B23F-9746572B1CA2}" presName="vertFlow" presStyleCnt="0"/>
      <dgm:spPr/>
    </dgm:pt>
    <dgm:pt modelId="{1BB7B22A-F588-4AA3-9A1F-28BC195296CE}" type="pres">
      <dgm:prSet presAssocID="{8B406B9A-A1AE-46D5-B23F-9746572B1CA2}" presName="header" presStyleLbl="node1" presStyleIdx="0" presStyleCnt="2"/>
      <dgm:spPr/>
    </dgm:pt>
    <dgm:pt modelId="{7E030A51-A7AA-4DE1-8C70-194F20313C49}" type="pres">
      <dgm:prSet presAssocID="{7027E5A6-83BC-434F-9BEF-86114AB3B58B}" presName="parTrans" presStyleLbl="sibTrans2D1" presStyleIdx="0" presStyleCnt="6"/>
      <dgm:spPr/>
    </dgm:pt>
    <dgm:pt modelId="{D7C3A1A3-EACA-4425-B75D-9526255C6D1B}" type="pres">
      <dgm:prSet presAssocID="{A44D9A96-0E5D-48BA-8751-F3233F5F6F77}" presName="child" presStyleLbl="alignAccFollowNode1" presStyleIdx="0" presStyleCnt="6">
        <dgm:presLayoutVars>
          <dgm:chMax val="0"/>
          <dgm:bulletEnabled val="1"/>
        </dgm:presLayoutVars>
      </dgm:prSet>
      <dgm:spPr/>
    </dgm:pt>
    <dgm:pt modelId="{34168CBF-A3EE-4D18-8B1B-827A6657BC62}" type="pres">
      <dgm:prSet presAssocID="{D4C49BBD-8592-4DA7-B786-4CDDEED266C0}" presName="sibTrans" presStyleLbl="sibTrans2D1" presStyleIdx="1" presStyleCnt="6"/>
      <dgm:spPr/>
    </dgm:pt>
    <dgm:pt modelId="{646D96F5-62B4-4A53-846D-F56471061413}" type="pres">
      <dgm:prSet presAssocID="{BE00C251-78FE-4E5E-8A24-5AD954B23B4D}" presName="child" presStyleLbl="alignAccFollowNode1" presStyleIdx="1" presStyleCnt="6">
        <dgm:presLayoutVars>
          <dgm:chMax val="0"/>
          <dgm:bulletEnabled val="1"/>
        </dgm:presLayoutVars>
      </dgm:prSet>
      <dgm:spPr/>
    </dgm:pt>
    <dgm:pt modelId="{FBA03290-F0F4-47B5-9500-9C584EFA1822}" type="pres">
      <dgm:prSet presAssocID="{AD4790BA-4237-4D8D-8F72-F7687DB860C0}" presName="sibTrans" presStyleLbl="sibTrans2D1" presStyleIdx="2" presStyleCnt="6"/>
      <dgm:spPr/>
    </dgm:pt>
    <dgm:pt modelId="{D0581CA9-59BB-4DE3-AB7B-D075D5108C8C}" type="pres">
      <dgm:prSet presAssocID="{F48EC751-D399-46FC-BE64-49DE18262C5B}" presName="child" presStyleLbl="alignAccFollowNode1" presStyleIdx="2" presStyleCnt="6">
        <dgm:presLayoutVars>
          <dgm:chMax val="0"/>
          <dgm:bulletEnabled val="1"/>
        </dgm:presLayoutVars>
      </dgm:prSet>
      <dgm:spPr/>
    </dgm:pt>
    <dgm:pt modelId="{CA33D141-6DC6-4A0D-869A-D2F9ADC190EC}" type="pres">
      <dgm:prSet presAssocID="{8B406B9A-A1AE-46D5-B23F-9746572B1CA2}" presName="hSp" presStyleCnt="0"/>
      <dgm:spPr/>
    </dgm:pt>
    <dgm:pt modelId="{A3720975-51C2-4F6D-BAD4-BD87A811DC82}" type="pres">
      <dgm:prSet presAssocID="{BD613F69-CD97-4362-9BF2-5810A7E88BBE}" presName="vertFlow" presStyleCnt="0"/>
      <dgm:spPr/>
    </dgm:pt>
    <dgm:pt modelId="{783CC9D2-51CC-4B71-9330-1C50081DCB36}" type="pres">
      <dgm:prSet presAssocID="{BD613F69-CD97-4362-9BF2-5810A7E88BBE}" presName="header" presStyleLbl="node1" presStyleIdx="1" presStyleCnt="2"/>
      <dgm:spPr/>
    </dgm:pt>
    <dgm:pt modelId="{D0AB27C0-F465-4F56-ABBA-BEB6B5200823}" type="pres">
      <dgm:prSet presAssocID="{FA855658-9A53-483D-8D31-DD3049FAE553}" presName="parTrans" presStyleLbl="sibTrans2D1" presStyleIdx="3" presStyleCnt="6"/>
      <dgm:spPr/>
    </dgm:pt>
    <dgm:pt modelId="{3CDC7213-0547-4ADC-93E6-8C08610D970A}" type="pres">
      <dgm:prSet presAssocID="{48EF3006-191F-4DE6-B009-14A29BCCA3A9}" presName="child" presStyleLbl="alignAccFollowNode1" presStyleIdx="3" presStyleCnt="6">
        <dgm:presLayoutVars>
          <dgm:chMax val="0"/>
          <dgm:bulletEnabled val="1"/>
        </dgm:presLayoutVars>
      </dgm:prSet>
      <dgm:spPr/>
    </dgm:pt>
    <dgm:pt modelId="{526C19D3-9E8E-4F31-9836-D7A45C880174}" type="pres">
      <dgm:prSet presAssocID="{0320BB39-99A8-4335-972A-3953CC0E37BD}" presName="sibTrans" presStyleLbl="sibTrans2D1" presStyleIdx="4" presStyleCnt="6"/>
      <dgm:spPr/>
    </dgm:pt>
    <dgm:pt modelId="{9B017C1E-3A75-4981-A09A-F93E627C8C3E}" type="pres">
      <dgm:prSet presAssocID="{06C9AFA0-3330-42EA-92C9-1590911B3357}" presName="child" presStyleLbl="alignAccFollowNode1" presStyleIdx="4" presStyleCnt="6">
        <dgm:presLayoutVars>
          <dgm:chMax val="0"/>
          <dgm:bulletEnabled val="1"/>
        </dgm:presLayoutVars>
      </dgm:prSet>
      <dgm:spPr/>
    </dgm:pt>
    <dgm:pt modelId="{303B1628-CEB9-49CC-A8AC-EF9F02C94AF4}" type="pres">
      <dgm:prSet presAssocID="{F8B99136-BEFA-4578-BD8D-8D52B5BBA470}" presName="sibTrans" presStyleLbl="sibTrans2D1" presStyleIdx="5" presStyleCnt="6"/>
      <dgm:spPr/>
    </dgm:pt>
    <dgm:pt modelId="{A00BC958-501F-4599-9608-84373F38967A}" type="pres">
      <dgm:prSet presAssocID="{9BF01F5F-B353-4278-A516-AD45CD25283B}" presName="child" presStyleLbl="alignAccFollowNode1" presStyleIdx="5" presStyleCnt="6">
        <dgm:presLayoutVars>
          <dgm:chMax val="0"/>
          <dgm:bulletEnabled val="1"/>
        </dgm:presLayoutVars>
      </dgm:prSet>
      <dgm:spPr/>
    </dgm:pt>
  </dgm:ptLst>
  <dgm:cxnLst>
    <dgm:cxn modelId="{4FB59518-E17E-44D0-8A57-E270CCCBB3DF}" srcId="{8C4C0C9D-EDD6-4E68-8D77-C3ED9DCBA630}" destId="{8B406B9A-A1AE-46D5-B23F-9746572B1CA2}" srcOrd="0" destOrd="0" parTransId="{8A129FF0-8D74-4065-AE79-A2CF831BC782}" sibTransId="{71F536D6-F60A-4D9E-83F8-0051E88A8E97}"/>
    <dgm:cxn modelId="{9D468722-2448-422E-9DFA-12A9908F6D67}" type="presOf" srcId="{D4C49BBD-8592-4DA7-B786-4CDDEED266C0}" destId="{34168CBF-A3EE-4D18-8B1B-827A6657BC62}" srcOrd="0" destOrd="0" presId="urn:microsoft.com/office/officeart/2005/8/layout/lProcess1"/>
    <dgm:cxn modelId="{B3AF5432-592F-48DD-8ABD-CD36E22B1D00}" type="presOf" srcId="{48EF3006-191F-4DE6-B009-14A29BCCA3A9}" destId="{3CDC7213-0547-4ADC-93E6-8C08610D970A}" srcOrd="0" destOrd="0" presId="urn:microsoft.com/office/officeart/2005/8/layout/lProcess1"/>
    <dgm:cxn modelId="{A9D83244-FBDD-4AC5-B426-789E5520AF3F}" type="presOf" srcId="{9BF01F5F-B353-4278-A516-AD45CD25283B}" destId="{A00BC958-501F-4599-9608-84373F38967A}" srcOrd="0" destOrd="0" presId="urn:microsoft.com/office/officeart/2005/8/layout/lProcess1"/>
    <dgm:cxn modelId="{E5B54B69-A7AD-4175-9583-EE153928D602}" type="presOf" srcId="{8C4C0C9D-EDD6-4E68-8D77-C3ED9DCBA630}" destId="{3E61BB8C-F653-4246-87B1-FD0AD555B217}" srcOrd="0" destOrd="0" presId="urn:microsoft.com/office/officeart/2005/8/layout/lProcess1"/>
    <dgm:cxn modelId="{092B194D-49FA-4796-BFE2-C9DB42FF214B}" type="presOf" srcId="{8B406B9A-A1AE-46D5-B23F-9746572B1CA2}" destId="{1BB7B22A-F588-4AA3-9A1F-28BC195296CE}" srcOrd="0" destOrd="0" presId="urn:microsoft.com/office/officeart/2005/8/layout/lProcess1"/>
    <dgm:cxn modelId="{4E4FEE6D-D91A-4228-94DF-3B77C17C04E2}" type="presOf" srcId="{F8B99136-BEFA-4578-BD8D-8D52B5BBA470}" destId="{303B1628-CEB9-49CC-A8AC-EF9F02C94AF4}" srcOrd="0" destOrd="0" presId="urn:microsoft.com/office/officeart/2005/8/layout/lProcess1"/>
    <dgm:cxn modelId="{2C32C16F-C6A3-4874-9596-6DB9B3420ECD}" type="presOf" srcId="{BD613F69-CD97-4362-9BF2-5810A7E88BBE}" destId="{783CC9D2-51CC-4B71-9330-1C50081DCB36}" srcOrd="0" destOrd="0" presId="urn:microsoft.com/office/officeart/2005/8/layout/lProcess1"/>
    <dgm:cxn modelId="{25F5C36F-F5E2-4B93-BD09-DD6CBFEA36BE}" type="presOf" srcId="{F48EC751-D399-46FC-BE64-49DE18262C5B}" destId="{D0581CA9-59BB-4DE3-AB7B-D075D5108C8C}" srcOrd="0" destOrd="0" presId="urn:microsoft.com/office/officeart/2005/8/layout/lProcess1"/>
    <dgm:cxn modelId="{53DDF856-7E71-436D-BD66-B6209EF36EAC}" type="presOf" srcId="{AD4790BA-4237-4D8D-8F72-F7687DB860C0}" destId="{FBA03290-F0F4-47B5-9500-9C584EFA1822}" srcOrd="0" destOrd="0" presId="urn:microsoft.com/office/officeart/2005/8/layout/lProcess1"/>
    <dgm:cxn modelId="{55D57F9C-6208-4933-8A21-9252EF6AA9DC}" srcId="{BD613F69-CD97-4362-9BF2-5810A7E88BBE}" destId="{06C9AFA0-3330-42EA-92C9-1590911B3357}" srcOrd="1" destOrd="0" parTransId="{D5902E90-40AF-47C6-994D-1FD971AF4920}" sibTransId="{F8B99136-BEFA-4578-BD8D-8D52B5BBA470}"/>
    <dgm:cxn modelId="{FBE1EE9E-4F66-40FC-AD89-56CD6A1E4885}" srcId="{8B406B9A-A1AE-46D5-B23F-9746572B1CA2}" destId="{A44D9A96-0E5D-48BA-8751-F3233F5F6F77}" srcOrd="0" destOrd="0" parTransId="{7027E5A6-83BC-434F-9BEF-86114AB3B58B}" sibTransId="{D4C49BBD-8592-4DA7-B786-4CDDEED266C0}"/>
    <dgm:cxn modelId="{D1B4DB9F-7B2F-44AF-8538-B807B7D3589B}" type="presOf" srcId="{FA855658-9A53-483D-8D31-DD3049FAE553}" destId="{D0AB27C0-F465-4F56-ABBA-BEB6B5200823}" srcOrd="0" destOrd="0" presId="urn:microsoft.com/office/officeart/2005/8/layout/lProcess1"/>
    <dgm:cxn modelId="{53D3D5A6-E99B-4AA7-8882-2FC81C46DA38}" type="presOf" srcId="{06C9AFA0-3330-42EA-92C9-1590911B3357}" destId="{9B017C1E-3A75-4981-A09A-F93E627C8C3E}" srcOrd="0" destOrd="0" presId="urn:microsoft.com/office/officeart/2005/8/layout/lProcess1"/>
    <dgm:cxn modelId="{167C59A9-134B-4BCA-A29A-BBA0476813E0}" srcId="{8B406B9A-A1AE-46D5-B23F-9746572B1CA2}" destId="{F48EC751-D399-46FC-BE64-49DE18262C5B}" srcOrd="2" destOrd="0" parTransId="{B62B03D3-6D9F-4BD9-8DC7-3F952EEB744A}" sibTransId="{12DCB2F4-61F8-4249-9A29-27EF7F2A3AAF}"/>
    <dgm:cxn modelId="{EA506FCA-7996-492D-B9C8-C79ED792BCE1}" srcId="{8C4C0C9D-EDD6-4E68-8D77-C3ED9DCBA630}" destId="{BD613F69-CD97-4362-9BF2-5810A7E88BBE}" srcOrd="1" destOrd="0" parTransId="{A15FF3F7-3E87-4F2D-9D62-13C72012E075}" sibTransId="{339F388E-20AF-4ABC-827C-E0F68CACCAD2}"/>
    <dgm:cxn modelId="{2E7A4ECB-093C-4848-A193-E77D4574D299}" type="presOf" srcId="{0320BB39-99A8-4335-972A-3953CC0E37BD}" destId="{526C19D3-9E8E-4F31-9836-D7A45C880174}" srcOrd="0" destOrd="0" presId="urn:microsoft.com/office/officeart/2005/8/layout/lProcess1"/>
    <dgm:cxn modelId="{C1D561D9-2046-4A8B-B8CE-204F287D9FC6}" type="presOf" srcId="{7027E5A6-83BC-434F-9BEF-86114AB3B58B}" destId="{7E030A51-A7AA-4DE1-8C70-194F20313C49}" srcOrd="0" destOrd="0" presId="urn:microsoft.com/office/officeart/2005/8/layout/lProcess1"/>
    <dgm:cxn modelId="{622198D9-5F98-4254-9D23-DDD3E2968572}" srcId="{8B406B9A-A1AE-46D5-B23F-9746572B1CA2}" destId="{BE00C251-78FE-4E5E-8A24-5AD954B23B4D}" srcOrd="1" destOrd="0" parTransId="{743D0F16-81A8-46A3-8320-ADB02AB8AB1C}" sibTransId="{AD4790BA-4237-4D8D-8F72-F7687DB860C0}"/>
    <dgm:cxn modelId="{BBA200E0-4968-4020-A035-BBB61A8027F9}" type="presOf" srcId="{A44D9A96-0E5D-48BA-8751-F3233F5F6F77}" destId="{D7C3A1A3-EACA-4425-B75D-9526255C6D1B}" srcOrd="0" destOrd="0" presId="urn:microsoft.com/office/officeart/2005/8/layout/lProcess1"/>
    <dgm:cxn modelId="{24DAE2E2-8ABD-4950-B4AA-D9B2174DF54A}" srcId="{BD613F69-CD97-4362-9BF2-5810A7E88BBE}" destId="{48EF3006-191F-4DE6-B009-14A29BCCA3A9}" srcOrd="0" destOrd="0" parTransId="{FA855658-9A53-483D-8D31-DD3049FAE553}" sibTransId="{0320BB39-99A8-4335-972A-3953CC0E37BD}"/>
    <dgm:cxn modelId="{D0B6AFEB-25BE-48CA-81AE-D517DDC433EC}" srcId="{BD613F69-CD97-4362-9BF2-5810A7E88BBE}" destId="{9BF01F5F-B353-4278-A516-AD45CD25283B}" srcOrd="2" destOrd="0" parTransId="{A637A140-4209-4C5F-93F5-30598C16DAA9}" sibTransId="{5E86CDF8-FDC5-4ABD-B741-5CE137D2E7F0}"/>
    <dgm:cxn modelId="{E11F79F6-FC30-4675-B8A3-207F930E98A7}" type="presOf" srcId="{BE00C251-78FE-4E5E-8A24-5AD954B23B4D}" destId="{646D96F5-62B4-4A53-846D-F56471061413}" srcOrd="0" destOrd="0" presId="urn:microsoft.com/office/officeart/2005/8/layout/lProcess1"/>
    <dgm:cxn modelId="{114FCCDC-789C-4CA2-9E9D-A23D75975E30}" type="presParOf" srcId="{3E61BB8C-F653-4246-87B1-FD0AD555B217}" destId="{C59826C4-D7C4-4E0B-AECC-355ECC20759E}" srcOrd="0" destOrd="0" presId="urn:microsoft.com/office/officeart/2005/8/layout/lProcess1"/>
    <dgm:cxn modelId="{5E1DEC6B-3121-468F-AB0B-DD79034C02C5}" type="presParOf" srcId="{C59826C4-D7C4-4E0B-AECC-355ECC20759E}" destId="{1BB7B22A-F588-4AA3-9A1F-28BC195296CE}" srcOrd="0" destOrd="0" presId="urn:microsoft.com/office/officeart/2005/8/layout/lProcess1"/>
    <dgm:cxn modelId="{04D3ADDC-8B60-4E30-87FF-9F7AC7412C3B}" type="presParOf" srcId="{C59826C4-D7C4-4E0B-AECC-355ECC20759E}" destId="{7E030A51-A7AA-4DE1-8C70-194F20313C49}" srcOrd="1" destOrd="0" presId="urn:microsoft.com/office/officeart/2005/8/layout/lProcess1"/>
    <dgm:cxn modelId="{CF149164-A901-447E-8785-4976DA23A850}" type="presParOf" srcId="{C59826C4-D7C4-4E0B-AECC-355ECC20759E}" destId="{D7C3A1A3-EACA-4425-B75D-9526255C6D1B}" srcOrd="2" destOrd="0" presId="urn:microsoft.com/office/officeart/2005/8/layout/lProcess1"/>
    <dgm:cxn modelId="{925E7EDD-D137-4E51-82EF-B2D4CD39C9C4}" type="presParOf" srcId="{C59826C4-D7C4-4E0B-AECC-355ECC20759E}" destId="{34168CBF-A3EE-4D18-8B1B-827A6657BC62}" srcOrd="3" destOrd="0" presId="urn:microsoft.com/office/officeart/2005/8/layout/lProcess1"/>
    <dgm:cxn modelId="{CDADBFF0-3EDA-4ADC-99C8-9EECA8A99F37}" type="presParOf" srcId="{C59826C4-D7C4-4E0B-AECC-355ECC20759E}" destId="{646D96F5-62B4-4A53-846D-F56471061413}" srcOrd="4" destOrd="0" presId="urn:microsoft.com/office/officeart/2005/8/layout/lProcess1"/>
    <dgm:cxn modelId="{C2F43576-2D31-4621-A5DD-91F4FD4FA3F1}" type="presParOf" srcId="{C59826C4-D7C4-4E0B-AECC-355ECC20759E}" destId="{FBA03290-F0F4-47B5-9500-9C584EFA1822}" srcOrd="5" destOrd="0" presId="urn:microsoft.com/office/officeart/2005/8/layout/lProcess1"/>
    <dgm:cxn modelId="{B23A2E75-E37E-4855-8C85-30E75132B008}" type="presParOf" srcId="{C59826C4-D7C4-4E0B-AECC-355ECC20759E}" destId="{D0581CA9-59BB-4DE3-AB7B-D075D5108C8C}" srcOrd="6" destOrd="0" presId="urn:microsoft.com/office/officeart/2005/8/layout/lProcess1"/>
    <dgm:cxn modelId="{B2DB5822-1DEA-452B-A92A-4C2AEB9D586E}" type="presParOf" srcId="{3E61BB8C-F653-4246-87B1-FD0AD555B217}" destId="{CA33D141-6DC6-4A0D-869A-D2F9ADC190EC}" srcOrd="1" destOrd="0" presId="urn:microsoft.com/office/officeart/2005/8/layout/lProcess1"/>
    <dgm:cxn modelId="{903786E9-4C7F-43AB-B30D-016ABFBC46EB}" type="presParOf" srcId="{3E61BB8C-F653-4246-87B1-FD0AD555B217}" destId="{A3720975-51C2-4F6D-BAD4-BD87A811DC82}" srcOrd="2" destOrd="0" presId="urn:microsoft.com/office/officeart/2005/8/layout/lProcess1"/>
    <dgm:cxn modelId="{1715EADA-24E1-4A8B-8A76-8BD9A3EF1753}" type="presParOf" srcId="{A3720975-51C2-4F6D-BAD4-BD87A811DC82}" destId="{783CC9D2-51CC-4B71-9330-1C50081DCB36}" srcOrd="0" destOrd="0" presId="urn:microsoft.com/office/officeart/2005/8/layout/lProcess1"/>
    <dgm:cxn modelId="{3D8854F8-73B1-4BB6-BEC0-0008230B8B2A}" type="presParOf" srcId="{A3720975-51C2-4F6D-BAD4-BD87A811DC82}" destId="{D0AB27C0-F465-4F56-ABBA-BEB6B5200823}" srcOrd="1" destOrd="0" presId="urn:microsoft.com/office/officeart/2005/8/layout/lProcess1"/>
    <dgm:cxn modelId="{02D5E1CF-232E-480E-AB3C-083169CAB17F}" type="presParOf" srcId="{A3720975-51C2-4F6D-BAD4-BD87A811DC82}" destId="{3CDC7213-0547-4ADC-93E6-8C08610D970A}" srcOrd="2" destOrd="0" presId="urn:microsoft.com/office/officeart/2005/8/layout/lProcess1"/>
    <dgm:cxn modelId="{F05A8AC8-A609-402B-A1F7-EF1D9C72D495}" type="presParOf" srcId="{A3720975-51C2-4F6D-BAD4-BD87A811DC82}" destId="{526C19D3-9E8E-4F31-9836-D7A45C880174}" srcOrd="3" destOrd="0" presId="urn:microsoft.com/office/officeart/2005/8/layout/lProcess1"/>
    <dgm:cxn modelId="{E585CEB3-D9E1-4F36-81D8-B7BAB4706337}" type="presParOf" srcId="{A3720975-51C2-4F6D-BAD4-BD87A811DC82}" destId="{9B017C1E-3A75-4981-A09A-F93E627C8C3E}" srcOrd="4" destOrd="0" presId="urn:microsoft.com/office/officeart/2005/8/layout/lProcess1"/>
    <dgm:cxn modelId="{F3F456FA-076C-4143-B6F6-2BB21FC5B067}" type="presParOf" srcId="{A3720975-51C2-4F6D-BAD4-BD87A811DC82}" destId="{303B1628-CEB9-49CC-A8AC-EF9F02C94AF4}" srcOrd="5" destOrd="0" presId="urn:microsoft.com/office/officeart/2005/8/layout/lProcess1"/>
    <dgm:cxn modelId="{25291F49-6F22-4AD1-A7C7-D7F1C8411EE5}" type="presParOf" srcId="{A3720975-51C2-4F6D-BAD4-BD87A811DC82}" destId="{A00BC958-501F-4599-9608-84373F38967A}" srcOrd="6"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517EC-D49F-4F83-9842-E2977BB02E8F}">
      <dsp:nvSpPr>
        <dsp:cNvPr id="0" name=""/>
        <dsp:cNvSpPr/>
      </dsp:nvSpPr>
      <dsp:spPr>
        <a:xfrm>
          <a:off x="2978149" y="60965"/>
          <a:ext cx="2654300" cy="2766665"/>
        </a:xfrm>
        <a:prstGeom prst="ellipse">
          <a:avLst/>
        </a:prstGeom>
        <a:solidFill>
          <a:schemeClr val="accent1">
            <a:shade val="80000"/>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solidFill>
                <a:schemeClr val="bg2"/>
              </a:solidFill>
              <a:latin typeface="Open Sans"/>
            </a:rPr>
            <a:t>Conventional</a:t>
          </a:r>
        </a:p>
      </dsp:txBody>
      <dsp:txXfrm>
        <a:off x="3332056" y="545131"/>
        <a:ext cx="1946487" cy="1244999"/>
      </dsp:txXfrm>
    </dsp:sp>
    <dsp:sp modelId="{F948521B-F24E-41FC-985E-8F25900EFEB0}">
      <dsp:nvSpPr>
        <dsp:cNvPr id="0" name=""/>
        <dsp:cNvSpPr/>
      </dsp:nvSpPr>
      <dsp:spPr>
        <a:xfrm>
          <a:off x="3954212" y="1759646"/>
          <a:ext cx="2522787" cy="2522787"/>
        </a:xfrm>
        <a:prstGeom prst="ellipse">
          <a:avLst/>
        </a:prstGeom>
        <a:solidFill>
          <a:schemeClr val="accent1">
            <a:shade val="80000"/>
            <a:alpha val="50000"/>
            <a:hueOff val="32"/>
            <a:satOff val="-442"/>
            <a:lumOff val="2194"/>
            <a:alphaOff val="1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solidFill>
                <a:schemeClr val="bg2"/>
              </a:solidFill>
              <a:latin typeface="Open Sans"/>
            </a:rPr>
            <a:t>FHA</a:t>
          </a:r>
        </a:p>
      </dsp:txBody>
      <dsp:txXfrm>
        <a:off x="4725764" y="2411366"/>
        <a:ext cx="1513672" cy="1387533"/>
      </dsp:txXfrm>
    </dsp:sp>
    <dsp:sp modelId="{482CBD62-C300-46DF-AB69-B42B81AFABB3}">
      <dsp:nvSpPr>
        <dsp:cNvPr id="0" name=""/>
        <dsp:cNvSpPr/>
      </dsp:nvSpPr>
      <dsp:spPr>
        <a:xfrm>
          <a:off x="2133600" y="1759646"/>
          <a:ext cx="2522787" cy="2522787"/>
        </a:xfrm>
        <a:prstGeom prst="ellipse">
          <a:avLst/>
        </a:prstGeom>
        <a:solidFill>
          <a:schemeClr val="accent1">
            <a:shade val="80000"/>
            <a:alpha val="50000"/>
            <a:hueOff val="64"/>
            <a:satOff val="-885"/>
            <a:lumOff val="4389"/>
            <a:alphaOff val="3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55700" rtl="0">
            <a:lnSpc>
              <a:spcPct val="90000"/>
            </a:lnSpc>
            <a:spcBef>
              <a:spcPct val="0"/>
            </a:spcBef>
            <a:spcAft>
              <a:spcPct val="35000"/>
            </a:spcAft>
            <a:buNone/>
          </a:pPr>
          <a:r>
            <a:rPr lang="en-US" sz="2600" kern="1200" dirty="0">
              <a:solidFill>
                <a:schemeClr val="bg2"/>
              </a:solidFill>
              <a:latin typeface="Open Sans"/>
            </a:rPr>
            <a:t>VA</a:t>
          </a:r>
        </a:p>
      </dsp:txBody>
      <dsp:txXfrm>
        <a:off x="2371162" y="2411366"/>
        <a:ext cx="1513672" cy="13875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B59BD-9719-4D43-9C28-307A76728329}">
      <dsp:nvSpPr>
        <dsp:cNvPr id="0" name=""/>
        <dsp:cNvSpPr/>
      </dsp:nvSpPr>
      <dsp:spPr>
        <a:xfrm>
          <a:off x="1911201" y="196"/>
          <a:ext cx="1924887" cy="96244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Open Sans"/>
            </a:rPr>
            <a:t>Government-backed</a:t>
          </a:r>
        </a:p>
      </dsp:txBody>
      <dsp:txXfrm>
        <a:off x="1939390" y="28385"/>
        <a:ext cx="1868509" cy="906065"/>
      </dsp:txXfrm>
    </dsp:sp>
    <dsp:sp modelId="{42A0BF83-499B-474C-BE1E-5E560A6225A5}">
      <dsp:nvSpPr>
        <dsp:cNvPr id="0" name=""/>
        <dsp:cNvSpPr/>
      </dsp:nvSpPr>
      <dsp:spPr>
        <a:xfrm>
          <a:off x="2103690" y="962640"/>
          <a:ext cx="192488" cy="721832"/>
        </a:xfrm>
        <a:custGeom>
          <a:avLst/>
          <a:gdLst/>
          <a:ahLst/>
          <a:cxnLst/>
          <a:rect l="0" t="0" r="0" b="0"/>
          <a:pathLst>
            <a:path>
              <a:moveTo>
                <a:pt x="0" y="0"/>
              </a:moveTo>
              <a:lnTo>
                <a:pt x="0" y="721832"/>
              </a:lnTo>
              <a:lnTo>
                <a:pt x="192488" y="721832"/>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F51E7F-A44F-47E8-B34F-8B8B579FBA62}">
      <dsp:nvSpPr>
        <dsp:cNvPr id="0" name=""/>
        <dsp:cNvSpPr/>
      </dsp:nvSpPr>
      <dsp:spPr>
        <a:xfrm>
          <a:off x="2296179" y="1203250"/>
          <a:ext cx="1539909" cy="9624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FHA </a:t>
          </a:r>
        </a:p>
      </dsp:txBody>
      <dsp:txXfrm>
        <a:off x="2324368" y="1231439"/>
        <a:ext cx="1483531" cy="906065"/>
      </dsp:txXfrm>
    </dsp:sp>
    <dsp:sp modelId="{74ECADB2-94E5-4ED5-84B1-BE4F68A03100}">
      <dsp:nvSpPr>
        <dsp:cNvPr id="0" name=""/>
        <dsp:cNvSpPr/>
      </dsp:nvSpPr>
      <dsp:spPr>
        <a:xfrm>
          <a:off x="2103690" y="962640"/>
          <a:ext cx="192488" cy="1924887"/>
        </a:xfrm>
        <a:custGeom>
          <a:avLst/>
          <a:gdLst/>
          <a:ahLst/>
          <a:cxnLst/>
          <a:rect l="0" t="0" r="0" b="0"/>
          <a:pathLst>
            <a:path>
              <a:moveTo>
                <a:pt x="0" y="0"/>
              </a:moveTo>
              <a:lnTo>
                <a:pt x="0" y="1924887"/>
              </a:lnTo>
              <a:lnTo>
                <a:pt x="192488" y="192488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808EAD-A417-4833-9134-689B6DEA3D61}">
      <dsp:nvSpPr>
        <dsp:cNvPr id="0" name=""/>
        <dsp:cNvSpPr/>
      </dsp:nvSpPr>
      <dsp:spPr>
        <a:xfrm>
          <a:off x="2296179" y="2406305"/>
          <a:ext cx="1539909" cy="9624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VA</a:t>
          </a:r>
        </a:p>
      </dsp:txBody>
      <dsp:txXfrm>
        <a:off x="2324368" y="2434494"/>
        <a:ext cx="1483531" cy="906065"/>
      </dsp:txXfrm>
    </dsp:sp>
    <dsp:sp modelId="{C023C71C-0581-4000-9750-E36A52A3A160}">
      <dsp:nvSpPr>
        <dsp:cNvPr id="0" name=""/>
        <dsp:cNvSpPr/>
      </dsp:nvSpPr>
      <dsp:spPr>
        <a:xfrm>
          <a:off x="2103690" y="962640"/>
          <a:ext cx="192488" cy="3127941"/>
        </a:xfrm>
        <a:custGeom>
          <a:avLst/>
          <a:gdLst/>
          <a:ahLst/>
          <a:cxnLst/>
          <a:rect l="0" t="0" r="0" b="0"/>
          <a:pathLst>
            <a:path>
              <a:moveTo>
                <a:pt x="0" y="0"/>
              </a:moveTo>
              <a:lnTo>
                <a:pt x="0" y="3127941"/>
              </a:lnTo>
              <a:lnTo>
                <a:pt x="192488" y="312794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73A19B-1D60-4C22-B63D-76EDCE240CDD}">
      <dsp:nvSpPr>
        <dsp:cNvPr id="0" name=""/>
        <dsp:cNvSpPr/>
      </dsp:nvSpPr>
      <dsp:spPr>
        <a:xfrm>
          <a:off x="2296179" y="3609359"/>
          <a:ext cx="1539909" cy="9624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kern="1200" dirty="0" err="1">
              <a:latin typeface="Open Sans"/>
            </a:rPr>
            <a:t>Ginnie</a:t>
          </a:r>
          <a:r>
            <a:rPr lang="en-US" sz="2700" kern="1200" dirty="0">
              <a:latin typeface="Open Sans"/>
            </a:rPr>
            <a:t> Mae</a:t>
          </a:r>
        </a:p>
      </dsp:txBody>
      <dsp:txXfrm>
        <a:off x="2324368" y="3637548"/>
        <a:ext cx="1483531" cy="906065"/>
      </dsp:txXfrm>
    </dsp:sp>
    <dsp:sp modelId="{6C82EC43-526C-4E38-A929-FC5E9764CF33}">
      <dsp:nvSpPr>
        <dsp:cNvPr id="0" name=""/>
        <dsp:cNvSpPr/>
      </dsp:nvSpPr>
      <dsp:spPr>
        <a:xfrm>
          <a:off x="4317310" y="196"/>
          <a:ext cx="1924887" cy="96244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Open Sans"/>
            </a:rPr>
            <a:t>Government-sponsored</a:t>
          </a:r>
        </a:p>
      </dsp:txBody>
      <dsp:txXfrm>
        <a:off x="4345499" y="28385"/>
        <a:ext cx="1868509" cy="906065"/>
      </dsp:txXfrm>
    </dsp:sp>
    <dsp:sp modelId="{839D99A7-BB56-4C76-AE32-FA518099FF71}">
      <dsp:nvSpPr>
        <dsp:cNvPr id="0" name=""/>
        <dsp:cNvSpPr/>
      </dsp:nvSpPr>
      <dsp:spPr>
        <a:xfrm>
          <a:off x="4509799" y="962640"/>
          <a:ext cx="192488" cy="721832"/>
        </a:xfrm>
        <a:custGeom>
          <a:avLst/>
          <a:gdLst/>
          <a:ahLst/>
          <a:cxnLst/>
          <a:rect l="0" t="0" r="0" b="0"/>
          <a:pathLst>
            <a:path>
              <a:moveTo>
                <a:pt x="0" y="0"/>
              </a:moveTo>
              <a:lnTo>
                <a:pt x="0" y="721832"/>
              </a:lnTo>
              <a:lnTo>
                <a:pt x="192488" y="721832"/>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64F530-EE32-4772-9215-94C0070F12ED}">
      <dsp:nvSpPr>
        <dsp:cNvPr id="0" name=""/>
        <dsp:cNvSpPr/>
      </dsp:nvSpPr>
      <dsp:spPr>
        <a:xfrm>
          <a:off x="4702288" y="1203250"/>
          <a:ext cx="1539909" cy="9624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Fannie Mae</a:t>
          </a:r>
        </a:p>
      </dsp:txBody>
      <dsp:txXfrm>
        <a:off x="4730477" y="1231439"/>
        <a:ext cx="1483531" cy="906065"/>
      </dsp:txXfrm>
    </dsp:sp>
    <dsp:sp modelId="{F0D3DC19-EDF6-4324-9689-A46BDBC11F8E}">
      <dsp:nvSpPr>
        <dsp:cNvPr id="0" name=""/>
        <dsp:cNvSpPr/>
      </dsp:nvSpPr>
      <dsp:spPr>
        <a:xfrm>
          <a:off x="4509799" y="962640"/>
          <a:ext cx="192488" cy="1924887"/>
        </a:xfrm>
        <a:custGeom>
          <a:avLst/>
          <a:gdLst/>
          <a:ahLst/>
          <a:cxnLst/>
          <a:rect l="0" t="0" r="0" b="0"/>
          <a:pathLst>
            <a:path>
              <a:moveTo>
                <a:pt x="0" y="0"/>
              </a:moveTo>
              <a:lnTo>
                <a:pt x="0" y="1924887"/>
              </a:lnTo>
              <a:lnTo>
                <a:pt x="192488" y="192488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2C7554-0A30-4E3C-A3D6-8238BDAFF42B}">
      <dsp:nvSpPr>
        <dsp:cNvPr id="0" name=""/>
        <dsp:cNvSpPr/>
      </dsp:nvSpPr>
      <dsp:spPr>
        <a:xfrm>
          <a:off x="4702288" y="2406305"/>
          <a:ext cx="1539909" cy="962443"/>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Open Sans"/>
            </a:rPr>
            <a:t>Freddie Mac</a:t>
          </a:r>
        </a:p>
      </dsp:txBody>
      <dsp:txXfrm>
        <a:off x="4730477" y="2434494"/>
        <a:ext cx="1483531" cy="9060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7B22A-F588-4AA3-9A1F-28BC195296CE}">
      <dsp:nvSpPr>
        <dsp:cNvPr id="0" name=""/>
        <dsp:cNvSpPr/>
      </dsp:nvSpPr>
      <dsp:spPr>
        <a:xfrm>
          <a:off x="114416" y="246"/>
          <a:ext cx="3560638" cy="89015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Open Sans"/>
            </a:rPr>
            <a:t>Fannie Mae</a:t>
          </a:r>
        </a:p>
      </dsp:txBody>
      <dsp:txXfrm>
        <a:off x="140488" y="26318"/>
        <a:ext cx="3508494" cy="838015"/>
      </dsp:txXfrm>
    </dsp:sp>
    <dsp:sp modelId="{7E030A51-A7AA-4DE1-8C70-194F20313C49}">
      <dsp:nvSpPr>
        <dsp:cNvPr id="0" name=""/>
        <dsp:cNvSpPr/>
      </dsp:nvSpPr>
      <dsp:spPr>
        <a:xfrm rot="5400000">
          <a:off x="1816847" y="968295"/>
          <a:ext cx="155777" cy="155777"/>
        </a:xfrm>
        <a:prstGeom prst="rightArrow">
          <a:avLst>
            <a:gd name="adj1" fmla="val 667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C3A1A3-EACA-4425-B75D-9526255C6D1B}">
      <dsp:nvSpPr>
        <dsp:cNvPr id="0" name=""/>
        <dsp:cNvSpPr/>
      </dsp:nvSpPr>
      <dsp:spPr>
        <a:xfrm>
          <a:off x="114416" y="1201962"/>
          <a:ext cx="3560638" cy="890159"/>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Open Sans"/>
            </a:rPr>
            <a:t>Allows borrowers to own up to 10 properties</a:t>
          </a:r>
        </a:p>
      </dsp:txBody>
      <dsp:txXfrm>
        <a:off x="140488" y="1228034"/>
        <a:ext cx="3508494" cy="838015"/>
      </dsp:txXfrm>
    </dsp:sp>
    <dsp:sp modelId="{34168CBF-A3EE-4D18-8B1B-827A6657BC62}">
      <dsp:nvSpPr>
        <dsp:cNvPr id="0" name=""/>
        <dsp:cNvSpPr/>
      </dsp:nvSpPr>
      <dsp:spPr>
        <a:xfrm rot="5400000">
          <a:off x="1816847" y="2170011"/>
          <a:ext cx="155777" cy="155777"/>
        </a:xfrm>
        <a:prstGeom prst="rightArrow">
          <a:avLst>
            <a:gd name="adj1" fmla="val 667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6D96F5-62B4-4A53-846D-F56471061413}">
      <dsp:nvSpPr>
        <dsp:cNvPr id="0" name=""/>
        <dsp:cNvSpPr/>
      </dsp:nvSpPr>
      <dsp:spPr>
        <a:xfrm>
          <a:off x="114416" y="2403677"/>
          <a:ext cx="3560638" cy="890159"/>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Open Sans"/>
            </a:rPr>
            <a:t>For rental property loans; must have 2 months reserves</a:t>
          </a:r>
        </a:p>
      </dsp:txBody>
      <dsp:txXfrm>
        <a:off x="140488" y="2429749"/>
        <a:ext cx="3508494" cy="838015"/>
      </dsp:txXfrm>
    </dsp:sp>
    <dsp:sp modelId="{FBA03290-F0F4-47B5-9500-9C584EFA1822}">
      <dsp:nvSpPr>
        <dsp:cNvPr id="0" name=""/>
        <dsp:cNvSpPr/>
      </dsp:nvSpPr>
      <dsp:spPr>
        <a:xfrm rot="5400000">
          <a:off x="1816847" y="3371726"/>
          <a:ext cx="155777" cy="155777"/>
        </a:xfrm>
        <a:prstGeom prst="rightArrow">
          <a:avLst>
            <a:gd name="adj1" fmla="val 667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581CA9-59BB-4DE3-AB7B-D075D5108C8C}">
      <dsp:nvSpPr>
        <dsp:cNvPr id="0" name=""/>
        <dsp:cNvSpPr/>
      </dsp:nvSpPr>
      <dsp:spPr>
        <a:xfrm>
          <a:off x="114416" y="3605393"/>
          <a:ext cx="3560638" cy="890159"/>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Open Sans"/>
            </a:rPr>
            <a:t>Allows for a 3% down payment</a:t>
          </a:r>
        </a:p>
      </dsp:txBody>
      <dsp:txXfrm>
        <a:off x="140488" y="3631465"/>
        <a:ext cx="3508494" cy="838015"/>
      </dsp:txXfrm>
    </dsp:sp>
    <dsp:sp modelId="{783CC9D2-51CC-4B71-9330-1C50081DCB36}">
      <dsp:nvSpPr>
        <dsp:cNvPr id="0" name=""/>
        <dsp:cNvSpPr/>
      </dsp:nvSpPr>
      <dsp:spPr>
        <a:xfrm>
          <a:off x="4173544" y="246"/>
          <a:ext cx="3560638" cy="890159"/>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Open Sans"/>
            </a:rPr>
            <a:t>Freddie Mac</a:t>
          </a:r>
        </a:p>
      </dsp:txBody>
      <dsp:txXfrm>
        <a:off x="4199616" y="26318"/>
        <a:ext cx="3508494" cy="838015"/>
      </dsp:txXfrm>
    </dsp:sp>
    <dsp:sp modelId="{D0AB27C0-F465-4F56-ABBA-BEB6B5200823}">
      <dsp:nvSpPr>
        <dsp:cNvPr id="0" name=""/>
        <dsp:cNvSpPr/>
      </dsp:nvSpPr>
      <dsp:spPr>
        <a:xfrm rot="5400000">
          <a:off x="5875974" y="968295"/>
          <a:ext cx="155777" cy="155777"/>
        </a:xfrm>
        <a:prstGeom prst="rightArrow">
          <a:avLst>
            <a:gd name="adj1" fmla="val 667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CDC7213-0547-4ADC-93E6-8C08610D970A}">
      <dsp:nvSpPr>
        <dsp:cNvPr id="0" name=""/>
        <dsp:cNvSpPr/>
      </dsp:nvSpPr>
      <dsp:spPr>
        <a:xfrm>
          <a:off x="4173544" y="1201962"/>
          <a:ext cx="3560638" cy="890159"/>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Open Sans"/>
            </a:rPr>
            <a:t>Allows borrowers to own up to 4 properties</a:t>
          </a:r>
        </a:p>
      </dsp:txBody>
      <dsp:txXfrm>
        <a:off x="4199616" y="1228034"/>
        <a:ext cx="3508494" cy="838015"/>
      </dsp:txXfrm>
    </dsp:sp>
    <dsp:sp modelId="{526C19D3-9E8E-4F31-9836-D7A45C880174}">
      <dsp:nvSpPr>
        <dsp:cNvPr id="0" name=""/>
        <dsp:cNvSpPr/>
      </dsp:nvSpPr>
      <dsp:spPr>
        <a:xfrm rot="5400000">
          <a:off x="5875974" y="2170011"/>
          <a:ext cx="155777" cy="155777"/>
        </a:xfrm>
        <a:prstGeom prst="rightArrow">
          <a:avLst>
            <a:gd name="adj1" fmla="val 667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017C1E-3A75-4981-A09A-F93E627C8C3E}">
      <dsp:nvSpPr>
        <dsp:cNvPr id="0" name=""/>
        <dsp:cNvSpPr/>
      </dsp:nvSpPr>
      <dsp:spPr>
        <a:xfrm>
          <a:off x="4173544" y="2403677"/>
          <a:ext cx="3560638" cy="890159"/>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Open Sans"/>
            </a:rPr>
            <a:t>For rental property loans; must have 6 months reserves</a:t>
          </a:r>
        </a:p>
      </dsp:txBody>
      <dsp:txXfrm>
        <a:off x="4199616" y="2429749"/>
        <a:ext cx="3508494" cy="838015"/>
      </dsp:txXfrm>
    </dsp:sp>
    <dsp:sp modelId="{303B1628-CEB9-49CC-A8AC-EF9F02C94AF4}">
      <dsp:nvSpPr>
        <dsp:cNvPr id="0" name=""/>
        <dsp:cNvSpPr/>
      </dsp:nvSpPr>
      <dsp:spPr>
        <a:xfrm rot="5400000">
          <a:off x="5875974" y="3371726"/>
          <a:ext cx="155777" cy="155777"/>
        </a:xfrm>
        <a:prstGeom prst="rightArrow">
          <a:avLst>
            <a:gd name="adj1" fmla="val 667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0BC958-501F-4599-9608-84373F38967A}">
      <dsp:nvSpPr>
        <dsp:cNvPr id="0" name=""/>
        <dsp:cNvSpPr/>
      </dsp:nvSpPr>
      <dsp:spPr>
        <a:xfrm>
          <a:off x="4173544" y="3605393"/>
          <a:ext cx="3560638" cy="890159"/>
        </a:xfrm>
        <a:prstGeom prst="roundRect">
          <a:avLst>
            <a:gd name="adj" fmla="val 1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Open Sans"/>
            </a:rPr>
            <a:t>Requires at least 5% down payment</a:t>
          </a:r>
        </a:p>
      </dsp:txBody>
      <dsp:txXfrm>
        <a:off x="4199616" y="3631465"/>
        <a:ext cx="3508494" cy="83801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Real estate not only includes what we think of most often, such as houses and buildings, but also land and even what is underneath the land, such as the mineral rights that have value.  When you apply for a loan to buy real estate, you are applying for a mortgage.  This is usually the largest loan that people have in their lives.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086537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Primary and secondary mortgage markets differ in several ways.  In the primary market, the lender and borrower interact to actually make the loan.  In the secondary market, loans are purchased but typically have no interaction with the borrower.  The lenders who make the loans service the loans, that is, they collect payments and handle any taxes or other loan-related issues.  When the loans are purchased in the secondary market, most are packaged together to be sold to investors, but some will remain in-house.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4166580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Laws were enacted to protect potential borrowers when they apply for loans and are still in effect today.  The Truth in Lending Act shows the true costs of borrowing (including all finance charges) and must be disclosed to the borrower.  The Fair Credit Reporting Act requires that individuals must be told why they have been denied credit and to correct any errors on their credit reports.  The Equal Credit Opportunity Act prevents discrimination on anything that has nothing to do with a borrower’s ability to repay the loan for which they are applying.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115449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The Real Estate Settlement Procedures Act or RESPA requires lenders to provide a Good Faith Estimate of closing costs prior to closing a mortgage loan, so the borrower can see all potential costs and fees.  Some recent revisions include provisions for crediting payments promptly and handling customer complaints promptly as well.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593730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Several types of costs are associated with real estate loans.  The APR is the annual percentage interest rate that is paid on the loan.  The finance charges are the total dollar amount of interest and fees on a loan.  The closing costs included recording fees, title fees, realtor fees, and other fees (such as appraisal fees).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191141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Regarding the interest rate on a loan, there are two types:  fixed and adjustable.  A fixed rate does not change, so neither does the payment.  It is easier for a bank to make projections when it knows a rate will be constant; however, the rate may be higher than an adjustable rate.  An adjustable rate can change several times, the time interval specified in the loan documents.  The rate may be lower, but it can increase.  Usually there is a cap which is either a limit on the payment amount or on the interest rate.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825845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Home equity loans are based on a percentage of the equity in your property.  The funds can be used for extra cash for larger purchases such as remodeling, college tuition, or debt consolidation.  A lender earns interest and fees on this loan in addition to the original mortgage loan on the property if it has not been paid off yet.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618944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example demonstrates a mortgage loan of $250,000 mortgage that has been paid down so now there is a balance on the mortgage loan of $65,000.  Therefore, the amount of equity is equal to 250,000 – 65,000, which is $185,000.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110900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Loan servicing is basically what a lender does regularly as long as there is a loan.  The lender collects and processes the payments, which are reported to credit reporting agencies; therefore, a borrower’s credit can be affected if a) your payment is made late or, b) the lender does not process the payment promptly as it should.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25918779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loan-to-value was mentioned earlier and this slide discusses “value.”  A lender wants to make sure their loan is covered by the value of the property, or its collateral.  An appraisal is done, either by the cost approach, which considers replacement cost, or market data approach, which considers actual recent sales prices of comparable properties.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52930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Three types of loans are available for borrowers.  Conventional has the strictest requirements, but has no loan limits (depending upon your credit).  FHA and VA loans are guaranteed by the government, so their requirements are somewhat less stringent than conventional loans.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946386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Conventional loans require higher credit scores and usually at least a 20% down payment, mainly because they are not guaranteed by the government.  Private Mortgage Insurance is required to protect the loan if the loan amount is at least 80% of the property’s value.  While requirements are more strict, there are less fees than with FHA and VA loans and the interest rate is typically less.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61251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FHA loans are insured by the government.  There may be more fees and a higher interest rate; however, the requirements are less strict and the down payment can be much lower.  There are limits on the amount borrowed.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478150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VA loans are made available for qualifying veterans.  As long as this requirement is met, there are very little, if any, other requirements.  You must be able to afford the home you’re proposing to finance, no down payment or PMI required.  These loans are also guaranteed by the government.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77655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Several mortgage programs are available to borrowers.  There is a difference between government-backed and government-sponsored programs.  For example, FHA and VA can insure loans to borrowers (that lenders make) that are government-backed, and </a:t>
            </a:r>
            <a:r>
              <a:rPr lang="en-US" altLang="en-US" dirty="0" err="1"/>
              <a:t>Ginnie</a:t>
            </a:r>
            <a:r>
              <a:rPr lang="en-US" altLang="en-US" dirty="0"/>
              <a:t> Mac pools these loans together to create mortgage-backed securities that can be sold to investors.  These securities are also government-backed.  Government-sponsored means that the loans are not guaranteed.  Fannie Mae and Freddie Mac were created as private corporations by the government but for a public service.  They do not make loans–they buy loans from lenders and pool them into securities as well.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304304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FHA and VA insure and guarantee loans that are made by lenders.  </a:t>
            </a:r>
            <a:r>
              <a:rPr lang="en-US" altLang="en-US" dirty="0" err="1"/>
              <a:t>Ginnie</a:t>
            </a:r>
            <a:r>
              <a:rPr lang="en-US" altLang="en-US" dirty="0"/>
              <a:t> Mae packages these loans together with loans of similar characteristics and sells them as bonds to investors.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4041386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Fannie Mae and Freddie Mac do not make loans, but they also purchase loans and sell them as securities. The difference between them and </a:t>
            </a:r>
            <a:r>
              <a:rPr lang="en-US" altLang="en-US" dirty="0" err="1"/>
              <a:t>Ginnie</a:t>
            </a:r>
            <a:r>
              <a:rPr lang="en-US" altLang="en-US" dirty="0"/>
              <a:t> Mae is that they are not government-backed or insured programs.  These two companies are publicly traded companies, although Freddie Mac has been in receivership (meaning the company filed for bankruptcy) some time ago.</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033064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Fannie and Freddie are similar in many areas but differ in some of the specifics.  Fannie allows borrowers to own up to ten properties compared to Freddie’s max of four.  Fannie requires less in cash reserves than Freddie does.  Fannie’s down payment minimum is less than that of Freddie Mac’s.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1622284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Real Estate Lending</a:t>
            </a:r>
          </a:p>
          <a:p>
            <a:pPr lvl="1"/>
            <a:r>
              <a:rPr lang="en-US" dirty="0"/>
              <a:t>Banking and Financial Services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Mortgage Programs – Government-Sponsored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Two publicly-traded corporations that purchase mortgages from lenders and pay the lenders to continue to service the mortgages, i.e., collect payments</a:t>
            </a:r>
          </a:p>
          <a:p>
            <a:pPr lvl="2"/>
            <a:r>
              <a:rPr lang="en-US" dirty="0"/>
              <a:t>Fannie Mae– Federal National Mortgage Association</a:t>
            </a:r>
          </a:p>
          <a:p>
            <a:pPr lvl="2"/>
            <a:r>
              <a:rPr lang="en-US" dirty="0"/>
              <a:t>Freddie Mac– Federal Home Loan Mortgage Corporation</a:t>
            </a:r>
          </a:p>
          <a:p>
            <a:pPr lvl="1"/>
            <a:r>
              <a:rPr lang="en-US" dirty="0"/>
              <a:t>They do not make or originate loans</a:t>
            </a:r>
          </a:p>
          <a:p>
            <a:pPr lvl="1"/>
            <a:endParaRPr lang="en-US" dirty="0"/>
          </a:p>
        </p:txBody>
      </p:sp>
    </p:spTree>
    <p:extLst>
      <p:ext uri="{BB962C8B-B14F-4D97-AF65-F5344CB8AC3E}">
        <p14:creationId xmlns:p14="http://schemas.microsoft.com/office/powerpoint/2010/main" val="10627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Fannie versus Freddie</a:t>
            </a:r>
          </a:p>
        </p:txBody>
      </p:sp>
      <p:graphicFrame>
        <p:nvGraphicFramePr>
          <p:cNvPr id="6" name="Content Placeholder 4">
            <a:extLst>
              <a:ext uri="{FF2B5EF4-FFF2-40B4-BE49-F238E27FC236}">
                <a16:creationId xmlns:a16="http://schemas.microsoft.com/office/drawing/2014/main" id="{E4787D6D-3ED9-4D08-BD36-FDE097961541}"/>
              </a:ext>
            </a:extLst>
          </p:cNvPr>
          <p:cNvGraphicFramePr>
            <a:graphicFrameLocks noGrp="1"/>
          </p:cNvGraphicFramePr>
          <p:nvPr>
            <p:ph idx="1"/>
            <p:extLst>
              <p:ext uri="{D42A27DB-BD31-4B8C-83A1-F6EECF244321}">
                <p14:modId xmlns:p14="http://schemas.microsoft.com/office/powerpoint/2010/main" val="4014091808"/>
              </p:ext>
            </p:extLst>
          </p:nvPr>
        </p:nvGraphicFramePr>
        <p:xfrm>
          <a:off x="665480" y="1579880"/>
          <a:ext cx="7848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7996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Mortgage Markets</a:t>
            </a:r>
          </a:p>
        </p:txBody>
      </p:sp>
      <p:graphicFrame>
        <p:nvGraphicFramePr>
          <p:cNvPr id="6" name="Content Placeholder 4">
            <a:extLst>
              <a:ext uri="{FF2B5EF4-FFF2-40B4-BE49-F238E27FC236}">
                <a16:creationId xmlns:a16="http://schemas.microsoft.com/office/drawing/2014/main" id="{34BCEAAF-0A63-4F06-A137-DAA4A87A86D9}"/>
              </a:ext>
            </a:extLst>
          </p:cNvPr>
          <p:cNvGraphicFramePr>
            <a:graphicFrameLocks noGrp="1"/>
          </p:cNvGraphicFramePr>
          <p:nvPr>
            <p:ph idx="1"/>
            <p:extLst>
              <p:ext uri="{D42A27DB-BD31-4B8C-83A1-F6EECF244321}">
                <p14:modId xmlns:p14="http://schemas.microsoft.com/office/powerpoint/2010/main" val="1485156259"/>
              </p:ext>
            </p:extLst>
          </p:nvPr>
        </p:nvGraphicFramePr>
        <p:xfrm>
          <a:off x="740664" y="1590040"/>
          <a:ext cx="7543800" cy="4200622"/>
        </p:xfrm>
        <a:graphic>
          <a:graphicData uri="http://schemas.openxmlformats.org/drawingml/2006/table">
            <a:tbl>
              <a:tblPr firstRow="1" bandRow="1">
                <a:tableStyleId>{93296810-A885-4BE3-A3E7-6D5BEEA58F35}</a:tableStyleId>
              </a:tblPr>
              <a:tblGrid>
                <a:gridCol w="3771900">
                  <a:extLst>
                    <a:ext uri="{9D8B030D-6E8A-4147-A177-3AD203B41FA5}">
                      <a16:colId xmlns:a16="http://schemas.microsoft.com/office/drawing/2014/main" val="20000"/>
                    </a:ext>
                  </a:extLst>
                </a:gridCol>
                <a:gridCol w="3771900">
                  <a:extLst>
                    <a:ext uri="{9D8B030D-6E8A-4147-A177-3AD203B41FA5}">
                      <a16:colId xmlns:a16="http://schemas.microsoft.com/office/drawing/2014/main" val="20001"/>
                    </a:ext>
                  </a:extLst>
                </a:gridCol>
              </a:tblGrid>
              <a:tr h="538614">
                <a:tc>
                  <a:txBody>
                    <a:bodyPr/>
                    <a:lstStyle/>
                    <a:p>
                      <a:r>
                        <a:rPr lang="en-US" sz="2400" dirty="0">
                          <a:latin typeface="Open Sans"/>
                        </a:rPr>
                        <a:t>Primary</a:t>
                      </a:r>
                    </a:p>
                  </a:txBody>
                  <a:tcPr marT="45715" marB="45715"/>
                </a:tc>
                <a:tc>
                  <a:txBody>
                    <a:bodyPr/>
                    <a:lstStyle/>
                    <a:p>
                      <a:r>
                        <a:rPr lang="en-US" sz="2400" dirty="0">
                          <a:latin typeface="Open Sans"/>
                        </a:rPr>
                        <a:t>Secondary</a:t>
                      </a:r>
                    </a:p>
                  </a:txBody>
                  <a:tcPr marT="45715" marB="45715"/>
                </a:tc>
                <a:extLst>
                  <a:ext uri="{0D108BD9-81ED-4DB2-BD59-A6C34878D82A}">
                    <a16:rowId xmlns:a16="http://schemas.microsoft.com/office/drawing/2014/main" val="10000"/>
                  </a:ext>
                </a:extLst>
              </a:tr>
              <a:tr h="929662">
                <a:tc>
                  <a:txBody>
                    <a:bodyPr/>
                    <a:lstStyle/>
                    <a:p>
                      <a:r>
                        <a:rPr lang="en-US" sz="2000" dirty="0">
                          <a:latin typeface="Open Sans"/>
                        </a:rPr>
                        <a:t>Where the loan is originally made</a:t>
                      </a:r>
                    </a:p>
                  </a:txBody>
                  <a:tcPr marT="45715" marB="45715"/>
                </a:tc>
                <a:tc>
                  <a:txBody>
                    <a:bodyPr/>
                    <a:lstStyle/>
                    <a:p>
                      <a:r>
                        <a:rPr lang="en-US" sz="2000" dirty="0">
                          <a:latin typeface="Open Sans"/>
                        </a:rPr>
                        <a:t>Purchases loans from lenders in the primary market</a:t>
                      </a:r>
                    </a:p>
                  </a:txBody>
                  <a:tcPr marT="45715" marB="45715"/>
                </a:tc>
                <a:extLst>
                  <a:ext uri="{0D108BD9-81ED-4DB2-BD59-A6C34878D82A}">
                    <a16:rowId xmlns:a16="http://schemas.microsoft.com/office/drawing/2014/main" val="10001"/>
                  </a:ext>
                </a:extLst>
              </a:tr>
              <a:tr h="1005734">
                <a:tc>
                  <a:txBody>
                    <a:bodyPr/>
                    <a:lstStyle/>
                    <a:p>
                      <a:r>
                        <a:rPr lang="en-US" sz="2000" dirty="0">
                          <a:latin typeface="Open Sans"/>
                        </a:rPr>
                        <a:t>Lender and borrower</a:t>
                      </a:r>
                      <a:r>
                        <a:rPr lang="en-US" sz="2000" baseline="0" dirty="0">
                          <a:latin typeface="Open Sans"/>
                        </a:rPr>
                        <a:t> interact</a:t>
                      </a:r>
                      <a:endParaRPr lang="en-US" sz="2000" dirty="0">
                        <a:latin typeface="Open Sans"/>
                      </a:endParaRPr>
                    </a:p>
                  </a:txBody>
                  <a:tcPr marT="45715" marB="45715"/>
                </a:tc>
                <a:tc>
                  <a:txBody>
                    <a:bodyPr/>
                    <a:lstStyle/>
                    <a:p>
                      <a:r>
                        <a:rPr lang="en-US" sz="2000" dirty="0">
                          <a:latin typeface="Open Sans"/>
                        </a:rPr>
                        <a:t>Fannie</a:t>
                      </a:r>
                      <a:r>
                        <a:rPr lang="en-US" sz="2000" baseline="0" dirty="0">
                          <a:latin typeface="Open Sans"/>
                        </a:rPr>
                        <a:t> Mae &amp; Freddie Mac buy loans but do not typically interact with the borrowers</a:t>
                      </a:r>
                      <a:endParaRPr lang="en-US" sz="2000" dirty="0">
                        <a:latin typeface="Open Sans"/>
                      </a:endParaRPr>
                    </a:p>
                  </a:txBody>
                  <a:tcPr marT="45715" marB="45715"/>
                </a:tc>
                <a:extLst>
                  <a:ext uri="{0D108BD9-81ED-4DB2-BD59-A6C34878D82A}">
                    <a16:rowId xmlns:a16="http://schemas.microsoft.com/office/drawing/2014/main" val="10002"/>
                  </a:ext>
                </a:extLst>
              </a:tr>
              <a:tr h="1726516">
                <a:tc>
                  <a:txBody>
                    <a:bodyPr/>
                    <a:lstStyle/>
                    <a:p>
                      <a:r>
                        <a:rPr lang="en-US" sz="2000" dirty="0">
                          <a:latin typeface="Open Sans"/>
                        </a:rPr>
                        <a:t>Services loans that are sold to the secondary market and are paid a fee</a:t>
                      </a:r>
                    </a:p>
                  </a:txBody>
                  <a:tcPr marT="45715" marB="45715"/>
                </a:tc>
                <a:tc>
                  <a:txBody>
                    <a:bodyPr/>
                    <a:lstStyle/>
                    <a:p>
                      <a:r>
                        <a:rPr lang="en-US" sz="2000" dirty="0">
                          <a:latin typeface="Open Sans"/>
                        </a:rPr>
                        <a:t>Some loans are kept in-house; others are packaged with</a:t>
                      </a:r>
                      <a:r>
                        <a:rPr lang="en-US" sz="2000" baseline="0" dirty="0">
                          <a:latin typeface="Open Sans"/>
                        </a:rPr>
                        <a:t> loans that have similar interest rates, terms, etc. and sold to investors</a:t>
                      </a:r>
                      <a:endParaRPr lang="en-US" sz="2000" dirty="0">
                        <a:latin typeface="Open Sans"/>
                      </a:endParaRPr>
                    </a:p>
                  </a:txBody>
                  <a:tcPr marT="45715" marB="45715"/>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02384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Consumer Protections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Truth in Lending Act of 1968– shows the true costs of borrowing money</a:t>
            </a:r>
          </a:p>
          <a:p>
            <a:pPr lvl="2"/>
            <a:r>
              <a:rPr lang="en-US" dirty="0"/>
              <a:t>Discloses the interest rate of the loan</a:t>
            </a:r>
          </a:p>
          <a:p>
            <a:pPr lvl="2"/>
            <a:r>
              <a:rPr lang="en-US" dirty="0"/>
              <a:t>Discloses the total finance charge</a:t>
            </a:r>
          </a:p>
          <a:p>
            <a:pPr lvl="1"/>
            <a:r>
              <a:rPr lang="en-US" dirty="0"/>
              <a:t>Fair Credit Reporting Act of 1970</a:t>
            </a:r>
          </a:p>
          <a:p>
            <a:pPr lvl="2"/>
            <a:r>
              <a:rPr lang="en-US" dirty="0"/>
              <a:t>Individuals should be told why they have been denied credit</a:t>
            </a:r>
          </a:p>
          <a:p>
            <a:pPr lvl="2"/>
            <a:r>
              <a:rPr lang="en-US" dirty="0"/>
              <a:t>Individuals must be told who has access to their information</a:t>
            </a:r>
          </a:p>
          <a:p>
            <a:pPr lvl="2"/>
            <a:r>
              <a:rPr lang="en-US" dirty="0"/>
              <a:t>Individuals have the right to dispute inaccurate or false information</a:t>
            </a:r>
          </a:p>
          <a:p>
            <a:pPr lvl="1"/>
            <a:r>
              <a:rPr lang="en-US" dirty="0"/>
              <a:t>Equal Credit Opportunity Act of 1974</a:t>
            </a:r>
          </a:p>
          <a:p>
            <a:pPr lvl="2"/>
            <a:r>
              <a:rPr lang="en-US" dirty="0"/>
              <a:t>Prevents discrimination when applying for a loan, on the basis of: </a:t>
            </a:r>
          </a:p>
          <a:p>
            <a:pPr lvl="3"/>
            <a:r>
              <a:rPr lang="en-US" dirty="0"/>
              <a:t>Gender, religion, race, age, national origin, marital status </a:t>
            </a:r>
          </a:p>
          <a:p>
            <a:pPr lvl="1"/>
            <a:endParaRPr lang="en-US" dirty="0"/>
          </a:p>
        </p:txBody>
      </p:sp>
    </p:spTree>
    <p:extLst>
      <p:ext uri="{BB962C8B-B14F-4D97-AF65-F5344CB8AC3E}">
        <p14:creationId xmlns:p14="http://schemas.microsoft.com/office/powerpoint/2010/main" val="1624097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Consumer Protections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Real Estate Settlement Procedures Act of 1974</a:t>
            </a:r>
          </a:p>
          <a:p>
            <a:pPr lvl="2"/>
            <a:r>
              <a:rPr lang="en-US" dirty="0"/>
              <a:t>Lender required to give borrowers a “good faith estimate” of their closing costs for a mortgage loan</a:t>
            </a:r>
          </a:p>
          <a:p>
            <a:pPr lvl="2"/>
            <a:r>
              <a:rPr lang="en-US" dirty="0"/>
              <a:t>Revised in 2013 (some provisions follow):</a:t>
            </a:r>
          </a:p>
          <a:p>
            <a:pPr lvl="3"/>
            <a:r>
              <a:rPr lang="en-US" dirty="0"/>
              <a:t>Payments should be applied promptly</a:t>
            </a:r>
          </a:p>
          <a:p>
            <a:pPr lvl="3"/>
            <a:r>
              <a:rPr lang="en-US" dirty="0"/>
              <a:t>Complaints, such as for improper fees, shall be handled promptly</a:t>
            </a:r>
          </a:p>
          <a:p>
            <a:pPr lvl="3"/>
            <a:r>
              <a:rPr lang="en-US" dirty="0"/>
              <a:t>If a borrower has to have insurance forcibly placed on their property, at least 45 days notice must be given and the cost should be reasonable</a:t>
            </a:r>
          </a:p>
          <a:p>
            <a:pPr lvl="1"/>
            <a:endParaRPr lang="en-US" dirty="0"/>
          </a:p>
        </p:txBody>
      </p:sp>
    </p:spTree>
    <p:extLst>
      <p:ext uri="{BB962C8B-B14F-4D97-AF65-F5344CB8AC3E}">
        <p14:creationId xmlns:p14="http://schemas.microsoft.com/office/powerpoint/2010/main" val="925743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Costs of Real Estate Loans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APR </a:t>
            </a:r>
            <a:r>
              <a:rPr lang="en-US" dirty="0"/>
              <a:t>– annual percentage rate; actual interest percent paid during the life of a loan</a:t>
            </a:r>
          </a:p>
          <a:p>
            <a:pPr lvl="1"/>
            <a:r>
              <a:rPr lang="en-US" b="1" dirty="0"/>
              <a:t>Finance charges </a:t>
            </a:r>
            <a:r>
              <a:rPr lang="en-US" dirty="0"/>
              <a:t>– the total dollar amount of fees and interest paid on a loan</a:t>
            </a:r>
          </a:p>
          <a:p>
            <a:pPr lvl="1"/>
            <a:r>
              <a:rPr lang="en-US" b="1" dirty="0"/>
              <a:t>Closing costs </a:t>
            </a:r>
            <a:r>
              <a:rPr lang="en-US" dirty="0"/>
              <a:t>– fees paid when a loan is approved, includes taxes, recording fees, title fees, realtor fees, inspection fees, appraisal fees, etc.</a:t>
            </a:r>
          </a:p>
          <a:p>
            <a:pPr lvl="1"/>
            <a:endParaRPr lang="en-US" dirty="0"/>
          </a:p>
        </p:txBody>
      </p:sp>
    </p:spTree>
    <p:extLst>
      <p:ext uri="{BB962C8B-B14F-4D97-AF65-F5344CB8AC3E}">
        <p14:creationId xmlns:p14="http://schemas.microsoft.com/office/powerpoint/2010/main" val="312419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Interest Rates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Fixed Rate</a:t>
            </a:r>
          </a:p>
          <a:p>
            <a:pPr lvl="2"/>
            <a:r>
              <a:rPr lang="en-US" dirty="0"/>
              <a:t>Same rate for the term of the loan</a:t>
            </a:r>
          </a:p>
          <a:p>
            <a:pPr lvl="2"/>
            <a:r>
              <a:rPr lang="en-US" dirty="0"/>
              <a:t>Payment stays the same</a:t>
            </a:r>
          </a:p>
          <a:p>
            <a:pPr lvl="2"/>
            <a:r>
              <a:rPr lang="en-US" dirty="0"/>
              <a:t>Easier for bank to make income projections</a:t>
            </a:r>
          </a:p>
          <a:p>
            <a:pPr lvl="2"/>
            <a:r>
              <a:rPr lang="en-US" dirty="0"/>
              <a:t>Interest rate may be higher than adjustable-rate</a:t>
            </a:r>
          </a:p>
          <a:p>
            <a:pPr lvl="1"/>
            <a:r>
              <a:rPr lang="en-US" b="1" dirty="0"/>
              <a:t>Adjustable-Rate</a:t>
            </a:r>
          </a:p>
          <a:p>
            <a:pPr lvl="2"/>
            <a:r>
              <a:rPr lang="en-US" dirty="0"/>
              <a:t>Rate can change at periodic, irregular intervals</a:t>
            </a:r>
          </a:p>
          <a:p>
            <a:pPr lvl="2"/>
            <a:r>
              <a:rPr lang="en-US" dirty="0"/>
              <a:t>Usually a lower rate than a fixed rate loan</a:t>
            </a:r>
          </a:p>
          <a:p>
            <a:pPr lvl="2"/>
            <a:r>
              <a:rPr lang="en-US" dirty="0"/>
              <a:t>Usually has a cap, a limit on the increased monthly payment or a limit on the interest rate increase</a:t>
            </a:r>
          </a:p>
          <a:p>
            <a:pPr lvl="1"/>
            <a:endParaRPr lang="en-US" dirty="0"/>
          </a:p>
          <a:p>
            <a:pPr lvl="1"/>
            <a:endParaRPr lang="en-US" dirty="0"/>
          </a:p>
        </p:txBody>
      </p:sp>
    </p:spTree>
    <p:extLst>
      <p:ext uri="{BB962C8B-B14F-4D97-AF65-F5344CB8AC3E}">
        <p14:creationId xmlns:p14="http://schemas.microsoft.com/office/powerpoint/2010/main" val="2834954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an Equity Loan?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Also known as a Home Equity Loan</a:t>
            </a:r>
          </a:p>
          <a:p>
            <a:pPr lvl="1"/>
            <a:r>
              <a:rPr lang="en-US" dirty="0"/>
              <a:t>A loan that can be made for a customer to raise additional cash</a:t>
            </a:r>
          </a:p>
          <a:p>
            <a:pPr lvl="1"/>
            <a:r>
              <a:rPr lang="en-US" dirty="0"/>
              <a:t>Based upon the amount of equity in your property</a:t>
            </a:r>
          </a:p>
          <a:p>
            <a:pPr lvl="1"/>
            <a:r>
              <a:rPr lang="en-US" dirty="0"/>
              <a:t>Does count as collateral because it is based on the value of the property</a:t>
            </a:r>
          </a:p>
          <a:p>
            <a:pPr lvl="1"/>
            <a:r>
              <a:rPr lang="en-US" dirty="0"/>
              <a:t>Lender earns interest and fees on this type of loan in addition to the interest on fees on the original mortgage loan</a:t>
            </a:r>
          </a:p>
          <a:p>
            <a:pPr lvl="1"/>
            <a:endParaRPr lang="en-US" dirty="0"/>
          </a:p>
        </p:txBody>
      </p:sp>
    </p:spTree>
    <p:extLst>
      <p:ext uri="{BB962C8B-B14F-4D97-AF65-F5344CB8AC3E}">
        <p14:creationId xmlns:p14="http://schemas.microsoft.com/office/powerpoint/2010/main" val="3769121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Equity Loans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Equity </a:t>
            </a:r>
            <a:r>
              <a:rPr lang="en-US" dirty="0"/>
              <a:t>– the difference between the value of a property and the amount owed on the property, and the loan amount</a:t>
            </a:r>
          </a:p>
          <a:p>
            <a:pPr lvl="1"/>
            <a:endParaRPr lang="en-US" dirty="0"/>
          </a:p>
        </p:txBody>
      </p:sp>
      <p:graphicFrame>
        <p:nvGraphicFramePr>
          <p:cNvPr id="4" name="Chart 6">
            <a:extLst>
              <a:ext uri="{FF2B5EF4-FFF2-40B4-BE49-F238E27FC236}">
                <a16:creationId xmlns:a16="http://schemas.microsoft.com/office/drawing/2014/main" id="{A9D8767A-D3C7-4A71-9419-FC3942880F9B}"/>
              </a:ext>
            </a:extLst>
          </p:cNvPr>
          <p:cNvGraphicFramePr>
            <a:graphicFrameLocks/>
          </p:cNvGraphicFramePr>
          <p:nvPr>
            <p:extLst>
              <p:ext uri="{D42A27DB-BD31-4B8C-83A1-F6EECF244321}">
                <p14:modId xmlns:p14="http://schemas.microsoft.com/office/powerpoint/2010/main" val="4279289591"/>
              </p:ext>
            </p:extLst>
          </p:nvPr>
        </p:nvGraphicFramePr>
        <p:xfrm>
          <a:off x="5379720" y="2395538"/>
          <a:ext cx="6045200" cy="3759200"/>
        </p:xfrm>
        <a:graphic>
          <a:graphicData uri="http://schemas.openxmlformats.org/presentationml/2006/ole">
            <mc:AlternateContent xmlns:mc="http://schemas.openxmlformats.org/markup-compatibility/2006">
              <mc:Choice xmlns:v="urn:schemas-microsoft-com:vml" Requires="v">
                <p:oleObj spid="_x0000_s1033" r:id="rId4" imgW="6047756" imgH="3755461" progId="Excel.Chart.8">
                  <p:embed/>
                </p:oleObj>
              </mc:Choice>
              <mc:Fallback>
                <p:oleObj r:id="rId4" imgW="6047756" imgH="3755461" progId="Excel.Chart.8">
                  <p:embed/>
                  <p:pic>
                    <p:nvPicPr>
                      <p:cNvPr id="46084" name="Char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9720" y="2395538"/>
                        <a:ext cx="60452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Table 4">
            <a:extLst>
              <a:ext uri="{FF2B5EF4-FFF2-40B4-BE49-F238E27FC236}">
                <a16:creationId xmlns:a16="http://schemas.microsoft.com/office/drawing/2014/main" id="{BEE1E18B-0FC3-44B9-91E5-AC6FAFEEE5E4}"/>
              </a:ext>
            </a:extLst>
          </p:cNvPr>
          <p:cNvGraphicFramePr>
            <a:graphicFrameLocks noGrp="1"/>
          </p:cNvGraphicFramePr>
          <p:nvPr>
            <p:extLst>
              <p:ext uri="{D42A27DB-BD31-4B8C-83A1-F6EECF244321}">
                <p14:modId xmlns:p14="http://schemas.microsoft.com/office/powerpoint/2010/main" val="76079323"/>
              </p:ext>
            </p:extLst>
          </p:nvPr>
        </p:nvGraphicFramePr>
        <p:xfrm>
          <a:off x="3063240" y="4275138"/>
          <a:ext cx="2133600" cy="990600"/>
        </p:xfrm>
        <a:graphic>
          <a:graphicData uri="http://schemas.openxmlformats.org/drawingml/2006/table">
            <a:tbl>
              <a:tblPr>
                <a:tableStyleId>{073A0DAA-6AF3-43AB-8588-CEC1D06C72B9}</a:tableStyleId>
              </a:tblPr>
              <a:tblGrid>
                <a:gridCol w="1066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tblGrid>
              <a:tr h="495300">
                <a:tc>
                  <a:txBody>
                    <a:bodyPr/>
                    <a:lstStyle/>
                    <a:p>
                      <a:pPr algn="l" fontAlgn="b"/>
                      <a:r>
                        <a:rPr lang="en-US" sz="1800" u="none" strike="noStrike" dirty="0">
                          <a:effectLst/>
                        </a:rPr>
                        <a:t>Mortgage</a:t>
                      </a:r>
                      <a:endParaRPr lang="en-US" sz="1800" b="0" i="0" u="none" strike="noStrike" dirty="0">
                        <a:solidFill>
                          <a:srgbClr val="000000"/>
                        </a:solidFill>
                        <a:effectLst/>
                        <a:latin typeface="Open Sans"/>
                      </a:endParaRPr>
                    </a:p>
                  </a:txBody>
                  <a:tcPr marL="9525" marR="9525" marT="9525" marB="0" anchor="b"/>
                </a:tc>
                <a:tc>
                  <a:txBody>
                    <a:bodyPr/>
                    <a:lstStyle/>
                    <a:p>
                      <a:pPr algn="r" fontAlgn="b"/>
                      <a:r>
                        <a:rPr lang="en-US" sz="1800" u="none" strike="noStrike" dirty="0">
                          <a:effectLst/>
                        </a:rPr>
                        <a:t>$65,000</a:t>
                      </a:r>
                      <a:endParaRPr lang="en-US" sz="1800" b="0" i="0" u="none" strike="noStrike" dirty="0">
                        <a:solidFill>
                          <a:srgbClr val="000000"/>
                        </a:solidFill>
                        <a:effectLst/>
                        <a:latin typeface="Open Sans"/>
                      </a:endParaRPr>
                    </a:p>
                  </a:txBody>
                  <a:tcPr marL="9525" marR="9525" marT="9525" marB="0" anchor="b"/>
                </a:tc>
                <a:extLst>
                  <a:ext uri="{0D108BD9-81ED-4DB2-BD59-A6C34878D82A}">
                    <a16:rowId xmlns:a16="http://schemas.microsoft.com/office/drawing/2014/main" val="10000"/>
                  </a:ext>
                </a:extLst>
              </a:tr>
              <a:tr h="495300">
                <a:tc>
                  <a:txBody>
                    <a:bodyPr/>
                    <a:lstStyle/>
                    <a:p>
                      <a:pPr algn="l" fontAlgn="b"/>
                      <a:r>
                        <a:rPr lang="en-US" sz="1800" u="none" strike="noStrike" dirty="0">
                          <a:effectLst/>
                        </a:rPr>
                        <a:t>Equity</a:t>
                      </a:r>
                      <a:endParaRPr lang="en-US" sz="1800" b="0" i="0" u="none" strike="noStrike" dirty="0">
                        <a:solidFill>
                          <a:srgbClr val="000000"/>
                        </a:solidFill>
                        <a:effectLst/>
                        <a:latin typeface="Open Sans"/>
                      </a:endParaRPr>
                    </a:p>
                  </a:txBody>
                  <a:tcPr marL="9525" marR="9525" marT="9525" marB="0" anchor="b"/>
                </a:tc>
                <a:tc>
                  <a:txBody>
                    <a:bodyPr/>
                    <a:lstStyle/>
                    <a:p>
                      <a:pPr algn="r" fontAlgn="b"/>
                      <a:r>
                        <a:rPr lang="en-US" sz="1800" u="none" strike="noStrike" dirty="0">
                          <a:effectLst/>
                        </a:rPr>
                        <a:t>$185,000</a:t>
                      </a:r>
                      <a:endParaRPr lang="en-US" sz="1800" b="0" i="0" u="none" strike="noStrike" dirty="0">
                        <a:solidFill>
                          <a:srgbClr val="000000"/>
                        </a:solidFill>
                        <a:effectLst/>
                        <a:latin typeface="Open Sans"/>
                      </a:endParaRPr>
                    </a:p>
                  </a:txBody>
                  <a:tcPr marL="9525" marR="9525" marT="9525" marB="0" anchor="b"/>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0901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Loan Servicing?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Payments are made according to the terms of the loan</a:t>
            </a:r>
          </a:p>
          <a:p>
            <a:pPr lvl="1"/>
            <a:r>
              <a:rPr lang="en-US" dirty="0"/>
              <a:t>Payments are reported by lender to Credit Reporting Agencies</a:t>
            </a:r>
          </a:p>
          <a:p>
            <a:pPr lvl="1"/>
            <a:r>
              <a:rPr lang="en-US" dirty="0"/>
              <a:t>Servicing can affect the borrower’s credit</a:t>
            </a:r>
          </a:p>
          <a:p>
            <a:pPr lvl="1"/>
            <a:endParaRPr lang="en-US" dirty="0"/>
          </a:p>
        </p:txBody>
      </p:sp>
    </p:spTree>
    <p:extLst>
      <p:ext uri="{BB962C8B-B14F-4D97-AF65-F5344CB8AC3E}">
        <p14:creationId xmlns:p14="http://schemas.microsoft.com/office/powerpoint/2010/main" val="93682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Property Valuation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To use the property as collateral for a loan, lenders must make sure the property is worth at least the amount being borrowed.</a:t>
            </a:r>
          </a:p>
          <a:p>
            <a:pPr lvl="1"/>
            <a:r>
              <a:rPr lang="en-US" b="1" dirty="0"/>
              <a:t>Appraisal </a:t>
            </a:r>
            <a:r>
              <a:rPr lang="en-US" dirty="0"/>
              <a:t>– the process of assessing the value of a property</a:t>
            </a:r>
          </a:p>
          <a:p>
            <a:pPr lvl="1"/>
            <a:r>
              <a:rPr lang="en-US" dirty="0"/>
              <a:t>Approaches to valuation</a:t>
            </a:r>
          </a:p>
          <a:p>
            <a:pPr lvl="2"/>
            <a:r>
              <a:rPr lang="en-US" b="1" dirty="0"/>
              <a:t>Cost approach </a:t>
            </a:r>
            <a:r>
              <a:rPr lang="en-US" dirty="0"/>
              <a:t>– the idea of what a property would cost if it were replaced, that is, the cost of any structures and improvements on the property as well as landscaping</a:t>
            </a:r>
          </a:p>
          <a:p>
            <a:pPr lvl="2"/>
            <a:r>
              <a:rPr lang="en-US" b="1" dirty="0"/>
              <a:t>Market data approach </a:t>
            </a:r>
            <a:r>
              <a:rPr lang="en-US" dirty="0"/>
              <a:t>– looking at the sales of properties that are similar, or comparable, to the subject property, making cost allowances for differences in the properties </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Mortgage Interest Rate Assignment #1 </a:t>
            </a:r>
            <a:r>
              <a:rPr lang="en-US" dirty="0"/>
              <a:t>– Individually, students will research three different lenders to determine what their mortgage interest rates currently are for different terms.  They will create a diagram of their choice (Venn diagram, table, etc.) displaying fixed and adjustable interest rates for different loan terms.  Then they will select which one they would choose if they were applying for a loan and explain their reasoning.  This can be done on a computer or by hand.</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House for Sale Assignment #2 </a:t>
            </a:r>
            <a:r>
              <a:rPr lang="en-US" dirty="0"/>
              <a:t>– Have students conduct online research for homes for sale in their area.  They should locate at least four homes for sale.  They will create a word processing table with columns that display the sale price, number of bedrooms, number of bathrooms, the garage size (2-car, 3-car, etc.) and amenities such as a pool.  Then they will highlight each item that is the same on all four.  They will then come up with their own price that they think is accurate based on their findings. </a:t>
            </a:r>
          </a:p>
          <a:p>
            <a:pPr lvl="1"/>
            <a:endParaRPr lang="en-US" dirty="0"/>
          </a:p>
        </p:txBody>
      </p:sp>
    </p:spTree>
    <p:extLst>
      <p:ext uri="{BB962C8B-B14F-4D97-AF65-F5344CB8AC3E}">
        <p14:creationId xmlns:p14="http://schemas.microsoft.com/office/powerpoint/2010/main" val="519429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Mortgage Loan versus Home Equity Loan Assignment #3 </a:t>
            </a:r>
            <a:r>
              <a:rPr lang="en-US" dirty="0"/>
              <a:t>– Students will create a diagram that displays the similarities and differences between a mortgage loan and a home equity loan.  They will also conduct research as to the main purposes for getting a home equity loan and include a paragraph stating their findings and which purposes they see as the most important reason to get a home equity loan.</a:t>
            </a:r>
          </a:p>
          <a:p>
            <a:pPr lvl="1"/>
            <a:endParaRPr lang="en-US" dirty="0"/>
          </a:p>
        </p:txBody>
      </p:sp>
    </p:spTree>
    <p:extLst>
      <p:ext uri="{BB962C8B-B14F-4D97-AF65-F5344CB8AC3E}">
        <p14:creationId xmlns:p14="http://schemas.microsoft.com/office/powerpoint/2010/main" val="327356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Real Estate?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Real estate – land and what is on it, under it, and above it</a:t>
            </a:r>
          </a:p>
          <a:p>
            <a:pPr lvl="1"/>
            <a:r>
              <a:rPr lang="en-US" dirty="0"/>
              <a:t>Mortgage – a loan to purchase real estate</a:t>
            </a:r>
          </a:p>
          <a:p>
            <a:pPr lvl="1"/>
            <a:endParaRPr lang="en-US" dirty="0"/>
          </a:p>
        </p:txBody>
      </p:sp>
      <p:pic>
        <p:nvPicPr>
          <p:cNvPr id="4" name="Picture 2" descr="C:\Users\rosemary.hemsell\AppData\Local\Microsoft\Windows\Temporary Internet Files\Content.IE5\IE06TB90\MP900442362[1].jpg">
            <a:extLst>
              <a:ext uri="{FF2B5EF4-FFF2-40B4-BE49-F238E27FC236}">
                <a16:creationId xmlns:a16="http://schemas.microsoft.com/office/drawing/2014/main" id="{7EE633EC-306B-49B4-A873-D0FA37B01FD8}"/>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347030" y="2910627"/>
            <a:ext cx="3033642" cy="2016480"/>
          </a:xfrm>
          <a:prstGeom prst="rect">
            <a:avLst/>
          </a:prstGeom>
          <a:ln>
            <a:noFill/>
          </a:ln>
          <a:effectLst>
            <a:outerShdw blurRad="292100" dist="139700" dir="2700000" algn="tl" rotWithShape="0">
              <a:srgbClr val="333333">
                <a:alpha val="65000"/>
              </a:srgbClr>
            </a:outerShdw>
          </a:effectLst>
          <a:extLst/>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Loans – Primary Mortgage Market</a:t>
            </a:r>
          </a:p>
        </p:txBody>
      </p:sp>
      <p:graphicFrame>
        <p:nvGraphicFramePr>
          <p:cNvPr id="6" name="Content Placeholder 4">
            <a:extLst>
              <a:ext uri="{FF2B5EF4-FFF2-40B4-BE49-F238E27FC236}">
                <a16:creationId xmlns:a16="http://schemas.microsoft.com/office/drawing/2014/main" id="{FF6CA390-4865-401F-8A12-AC766C5C25D8}"/>
              </a:ext>
            </a:extLst>
          </p:cNvPr>
          <p:cNvGraphicFramePr>
            <a:graphicFrameLocks/>
          </p:cNvGraphicFramePr>
          <p:nvPr>
            <p:extLst>
              <p:ext uri="{D42A27DB-BD31-4B8C-83A1-F6EECF244321}">
                <p14:modId xmlns:p14="http://schemas.microsoft.com/office/powerpoint/2010/main" val="929123465"/>
              </p:ext>
            </p:extLst>
          </p:nvPr>
        </p:nvGraphicFramePr>
        <p:xfrm>
          <a:off x="1465090" y="1518920"/>
          <a:ext cx="86106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Characteristics of Conventional Loans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Require minimum credit score</a:t>
            </a:r>
          </a:p>
          <a:p>
            <a:pPr lvl="1"/>
            <a:r>
              <a:rPr lang="en-US" dirty="0"/>
              <a:t>Not as many fees as with FHA and VA loans</a:t>
            </a:r>
          </a:p>
          <a:p>
            <a:pPr lvl="1"/>
            <a:r>
              <a:rPr lang="en-US" dirty="0"/>
              <a:t>Sellers can only contribute up to 3% of closing costs</a:t>
            </a:r>
          </a:p>
          <a:p>
            <a:pPr lvl="1"/>
            <a:r>
              <a:rPr lang="en-US" b="1" dirty="0"/>
              <a:t>PMI</a:t>
            </a:r>
            <a:r>
              <a:rPr lang="en-US" dirty="0"/>
              <a:t> only required for loans greater than 80% </a:t>
            </a:r>
            <a:br>
              <a:rPr lang="en-US" dirty="0"/>
            </a:br>
            <a:r>
              <a:rPr lang="en-US" b="1" dirty="0"/>
              <a:t>loan-to-value</a:t>
            </a:r>
          </a:p>
          <a:p>
            <a:pPr lvl="2"/>
            <a:r>
              <a:rPr lang="en-US" dirty="0"/>
              <a:t>PMI: Private Mortgage Insurance; protects the loan in the event of default</a:t>
            </a:r>
          </a:p>
          <a:p>
            <a:pPr lvl="2"/>
            <a:r>
              <a:rPr lang="en-US" dirty="0"/>
              <a:t>Loan to Value: the loan amount divided by the value of property</a:t>
            </a:r>
          </a:p>
          <a:p>
            <a:pPr lvl="1"/>
            <a:r>
              <a:rPr lang="en-US" dirty="0"/>
              <a:t>Down payment of at least 20% required in many cases</a:t>
            </a:r>
          </a:p>
          <a:p>
            <a:pPr lvl="1"/>
            <a:r>
              <a:rPr lang="en-US" dirty="0"/>
              <a:t>Loan not insured by the government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Characteristics of FHA Loans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Loans insured by the government</a:t>
            </a:r>
          </a:p>
          <a:p>
            <a:pPr lvl="1"/>
            <a:r>
              <a:rPr lang="en-US" dirty="0"/>
              <a:t>Less strict requirements for borrowers</a:t>
            </a:r>
          </a:p>
          <a:p>
            <a:pPr lvl="1"/>
            <a:r>
              <a:rPr lang="en-US" dirty="0"/>
              <a:t>Lower down payment</a:t>
            </a:r>
          </a:p>
          <a:p>
            <a:pPr lvl="1"/>
            <a:r>
              <a:rPr lang="en-US" dirty="0"/>
              <a:t>Limits on amount borrowed</a:t>
            </a:r>
          </a:p>
          <a:p>
            <a:pPr lvl="1"/>
            <a:r>
              <a:rPr lang="en-US" dirty="0"/>
              <a:t>Loans only on four units or less</a:t>
            </a:r>
          </a:p>
          <a:p>
            <a:pPr lvl="1"/>
            <a:r>
              <a:rPr lang="en-US" dirty="0"/>
              <a:t>PMI required but less percentage than Conventional loans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Characteristics of VA Loans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Loans guaranteed by the government</a:t>
            </a:r>
          </a:p>
          <a:p>
            <a:pPr lvl="1"/>
            <a:r>
              <a:rPr lang="en-US" dirty="0"/>
              <a:t>Loans only for veterans who qualify and possibly spouses</a:t>
            </a:r>
          </a:p>
          <a:p>
            <a:pPr lvl="1"/>
            <a:r>
              <a:rPr lang="en-US" dirty="0"/>
              <a:t>You must be able to afford the home you’re proposing to finance</a:t>
            </a:r>
          </a:p>
          <a:p>
            <a:pPr lvl="1"/>
            <a:r>
              <a:rPr lang="en-US" dirty="0"/>
              <a:t>No down payment required</a:t>
            </a:r>
          </a:p>
          <a:p>
            <a:pPr lvl="1"/>
            <a:r>
              <a:rPr lang="en-US" dirty="0"/>
              <a:t>No PMI insurance required</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Mortgage Programs</a:t>
            </a:r>
          </a:p>
        </p:txBody>
      </p:sp>
      <p:graphicFrame>
        <p:nvGraphicFramePr>
          <p:cNvPr id="6" name="Content Placeholder 4">
            <a:extLst>
              <a:ext uri="{FF2B5EF4-FFF2-40B4-BE49-F238E27FC236}">
                <a16:creationId xmlns:a16="http://schemas.microsoft.com/office/drawing/2014/main" id="{202579CC-7303-4F85-86DE-E826D51146E0}"/>
              </a:ext>
            </a:extLst>
          </p:cNvPr>
          <p:cNvGraphicFramePr>
            <a:graphicFrameLocks noGrp="1"/>
          </p:cNvGraphicFramePr>
          <p:nvPr>
            <p:ph idx="1"/>
            <p:extLst>
              <p:ext uri="{D42A27DB-BD31-4B8C-83A1-F6EECF244321}">
                <p14:modId xmlns:p14="http://schemas.microsoft.com/office/powerpoint/2010/main" val="557788037"/>
              </p:ext>
            </p:extLst>
          </p:nvPr>
        </p:nvGraphicFramePr>
        <p:xfrm>
          <a:off x="2026920" y="1625600"/>
          <a:ext cx="8153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490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Mortgage Programs – Government-Backed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FHA– Federal Housing Administration; guarantees home loans</a:t>
            </a:r>
          </a:p>
          <a:p>
            <a:pPr lvl="2"/>
            <a:r>
              <a:rPr lang="en-US" dirty="0"/>
              <a:t>Requires up to a 3% down payment</a:t>
            </a:r>
          </a:p>
          <a:p>
            <a:pPr lvl="2"/>
            <a:r>
              <a:rPr lang="en-US" dirty="0"/>
              <a:t>Does not make loans but it backs loans</a:t>
            </a:r>
          </a:p>
          <a:p>
            <a:pPr lvl="2"/>
            <a:r>
              <a:rPr lang="en-US" dirty="0"/>
              <a:t>Requires mortgage insurance premiums</a:t>
            </a:r>
          </a:p>
          <a:p>
            <a:pPr lvl="1"/>
            <a:r>
              <a:rPr lang="en-US" dirty="0"/>
              <a:t>V – Veteran’s Administration; also guarantees loans, but to qualified veterans</a:t>
            </a:r>
          </a:p>
          <a:p>
            <a:pPr lvl="1"/>
            <a:r>
              <a:rPr lang="en-US" dirty="0" err="1"/>
              <a:t>Ginnie</a:t>
            </a:r>
            <a:r>
              <a:rPr lang="en-US" dirty="0"/>
              <a:t> Mae– Government National Mortgage Association</a:t>
            </a:r>
          </a:p>
          <a:p>
            <a:pPr lvl="2"/>
            <a:r>
              <a:rPr lang="en-US" dirty="0"/>
              <a:t>Backs loans made by FHA and VA</a:t>
            </a:r>
          </a:p>
          <a:p>
            <a:pPr lvl="2"/>
            <a:r>
              <a:rPr lang="en-US" dirty="0"/>
              <a:t>Packages those loans into securities, called mortgage-backed securities and sells them as bonds</a:t>
            </a:r>
          </a:p>
          <a:p>
            <a:pPr lvl="1"/>
            <a:endParaRPr lang="en-US" dirty="0"/>
          </a:p>
        </p:txBody>
      </p:sp>
    </p:spTree>
    <p:extLst>
      <p:ext uri="{BB962C8B-B14F-4D97-AF65-F5344CB8AC3E}">
        <p14:creationId xmlns:p14="http://schemas.microsoft.com/office/powerpoint/2010/main" val="142839925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39</TotalTime>
  <Words>2471</Words>
  <Application>Microsoft Office PowerPoint</Application>
  <PresentationFormat>Widescreen</PresentationFormat>
  <Paragraphs>167</Paragraphs>
  <Slides>23</Slides>
  <Notes>18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1" baseType="lpstr">
      <vt:lpstr>.AppleSystemUIFont</vt:lpstr>
      <vt:lpstr>Arial</vt:lpstr>
      <vt:lpstr>Calibri</vt:lpstr>
      <vt:lpstr>Open Sans</vt:lpstr>
      <vt:lpstr>Open Sans SemiBold</vt:lpstr>
      <vt:lpstr>2_Office Theme</vt:lpstr>
      <vt:lpstr>3_Office Theme</vt:lpstr>
      <vt:lpstr>Microsoft Excel Chart</vt:lpstr>
      <vt:lpstr>PowerPoint Presentation</vt:lpstr>
      <vt:lpstr>PowerPoint Presentation</vt:lpstr>
      <vt:lpstr>What is Real Estate?</vt:lpstr>
      <vt:lpstr>Types of Loans – Primary Mortgage Market</vt:lpstr>
      <vt:lpstr>Characteristics of Conventional Loans</vt:lpstr>
      <vt:lpstr>Characteristics of FHA Loans</vt:lpstr>
      <vt:lpstr>Characteristics of VA Loans</vt:lpstr>
      <vt:lpstr>Mortgage Programs</vt:lpstr>
      <vt:lpstr>Mortgage Programs – Government-Backed</vt:lpstr>
      <vt:lpstr>Mortgage Programs – Government-Sponsored</vt:lpstr>
      <vt:lpstr>Fannie versus Freddie</vt:lpstr>
      <vt:lpstr>Mortgage Markets</vt:lpstr>
      <vt:lpstr>Consumer Protections</vt:lpstr>
      <vt:lpstr>Consumer Protections</vt:lpstr>
      <vt:lpstr>Costs of Real Estate Loans</vt:lpstr>
      <vt:lpstr>Interest Rates</vt:lpstr>
      <vt:lpstr>What is an Equity Loan?</vt:lpstr>
      <vt:lpstr>Equity Loans</vt:lpstr>
      <vt:lpstr>What is Loan Servicing?</vt:lpstr>
      <vt:lpstr>Property Valuation</vt:lpstr>
      <vt:lpstr>Independent Practice Assignments</vt:lpstr>
      <vt:lpstr>Independent Practice Assignments</vt:lpstr>
      <vt:lpstr>Independent Practice 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30</cp:revision>
  <cp:lastPrinted>2017-07-07T16:17:37Z</cp:lastPrinted>
  <dcterms:created xsi:type="dcterms:W3CDTF">2017-07-11T23:58:30Z</dcterms:created>
  <dcterms:modified xsi:type="dcterms:W3CDTF">2017-07-19T17:28:04Z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