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5"/>
  </p:notesMasterIdLst>
  <p:sldIdLst>
    <p:sldId id="321" r:id="rId6"/>
    <p:sldId id="319" r:id="rId7"/>
    <p:sldId id="323" r:id="rId8"/>
    <p:sldId id="324" r:id="rId9"/>
    <p:sldId id="331" r:id="rId10"/>
    <p:sldId id="325" r:id="rId11"/>
    <p:sldId id="326" r:id="rId12"/>
    <p:sldId id="327" r:id="rId13"/>
    <p:sldId id="328"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86052" autoAdjust="0"/>
  </p:normalViewPr>
  <p:slideViewPr>
    <p:cSldViewPr snapToGrid="0">
      <p:cViewPr varScale="1">
        <p:scale>
          <a:sx n="74" d="100"/>
          <a:sy n="74" d="100"/>
        </p:scale>
        <p:origin x="1042" y="77"/>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7/19/2017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Students can either brainstorm their thoughts or use an online definition search.</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38186881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Note:  The terms ‘computed book balance’ and ‘balance per your books’ are terms found in the downloaded bank reconciliation template used in this lesson.  These terms may be only common to this one document.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1413762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Note:  The terms ‘computed book balance’ and ‘balance per your books’ are terms found in the downloaded bank reconciliation template used in this lesson.  These terms may be only common to this one document.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0326490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This is the lesson objective.</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42836154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Have students download (or pass out a hard copy) of the Bank Reconciliation Template (spreadsheet document) and the Bank Reconciliation Worksheet (document).  You will work through the first sheet tab with them, and then they will work on their own on the next two sheet tabs.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5756519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You are using the same two documents for this part of the lesson as you were the Guided Practice part.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678773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Ask these questions.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331366302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Reconciliation</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Discovery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What do you think the term ‘reconciliation’ means?</a:t>
            </a:r>
          </a:p>
          <a:p>
            <a:pPr lvl="1"/>
            <a:r>
              <a:rPr lang="en-US" dirty="0"/>
              <a:t>What are some circumstances in which this term could be used? </a:t>
            </a:r>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Need to Know Terms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Bank Reconciliation</a:t>
            </a:r>
          </a:p>
          <a:p>
            <a:pPr lvl="1"/>
            <a:r>
              <a:rPr lang="en-US" dirty="0"/>
              <a:t>Bank Reconciliation Form</a:t>
            </a:r>
          </a:p>
          <a:p>
            <a:pPr lvl="1"/>
            <a:r>
              <a:rPr lang="en-US" dirty="0"/>
              <a:t>Ending Balance</a:t>
            </a:r>
          </a:p>
          <a:p>
            <a:pPr lvl="1"/>
            <a:r>
              <a:rPr lang="en-US" dirty="0"/>
              <a:t>Deposits in Transit</a:t>
            </a:r>
          </a:p>
          <a:p>
            <a:pPr lvl="1"/>
            <a:r>
              <a:rPr lang="en-US" dirty="0"/>
              <a:t>Posted </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Need to Know Terms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Outstanding Check</a:t>
            </a:r>
          </a:p>
          <a:p>
            <a:pPr lvl="1"/>
            <a:r>
              <a:rPr lang="en-US" dirty="0"/>
              <a:t>Computed Book Balance</a:t>
            </a:r>
          </a:p>
          <a:p>
            <a:pPr lvl="1"/>
            <a:r>
              <a:rPr lang="en-US" dirty="0"/>
              <a:t>Balance Per Your Books</a:t>
            </a:r>
          </a:p>
          <a:p>
            <a:pPr lvl="1"/>
            <a:r>
              <a:rPr lang="en-US" dirty="0"/>
              <a:t>Overdraft</a:t>
            </a:r>
          </a:p>
          <a:p>
            <a:pPr lvl="1"/>
            <a:r>
              <a:rPr lang="en-US" dirty="0"/>
              <a:t>Overdraft Protection</a:t>
            </a:r>
          </a:p>
          <a:p>
            <a:pPr marL="0" lvl="1" indent="0">
              <a:buNone/>
            </a:pPr>
            <a:endParaRPr lang="en-US" dirty="0"/>
          </a:p>
        </p:txBody>
      </p:sp>
    </p:spTree>
    <p:extLst>
      <p:ext uri="{BB962C8B-B14F-4D97-AF65-F5344CB8AC3E}">
        <p14:creationId xmlns:p14="http://schemas.microsoft.com/office/powerpoint/2010/main" val="4150955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Introduction-Purpose of Assignment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SWBAT (Student Will Be Able To) successfully reconcile a bank statement using a template and provided worksheet data. </a:t>
            </a:r>
          </a:p>
        </p:txBody>
      </p:sp>
      <p:pic>
        <p:nvPicPr>
          <p:cNvPr id="4" name="Picture 4">
            <a:extLst>
              <a:ext uri="{FF2B5EF4-FFF2-40B4-BE49-F238E27FC236}">
                <a16:creationId xmlns:a16="http://schemas.microsoft.com/office/drawing/2014/main" id="{A2DE3058-F90E-4C4F-B71B-A6997090686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1227" y="2497138"/>
            <a:ext cx="4378325"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5597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Guided Practice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What you will need:  </a:t>
            </a:r>
          </a:p>
          <a:p>
            <a:pPr lvl="2"/>
            <a:r>
              <a:rPr lang="en-US" dirty="0"/>
              <a:t>Bank Reconciliation Template (Excel document)</a:t>
            </a:r>
          </a:p>
          <a:p>
            <a:pPr lvl="2"/>
            <a:r>
              <a:rPr lang="en-US" dirty="0"/>
              <a:t>Bank Reconciliation Worksheet Data (Word document)</a:t>
            </a:r>
          </a:p>
          <a:p>
            <a:pPr lvl="1"/>
            <a:r>
              <a:rPr lang="en-US" dirty="0"/>
              <a:t>We will work together through the first sheet tab of information, going through how to properly transfer the information from the worksheet data document to the template.  </a:t>
            </a:r>
          </a:p>
          <a:p>
            <a:pPr lvl="1"/>
            <a:r>
              <a:rPr lang="en-US" dirty="0"/>
              <a:t>Let’s see if we can balance our books! </a:t>
            </a:r>
          </a:p>
        </p:txBody>
      </p:sp>
    </p:spTree>
    <p:extLst>
      <p:ext uri="{BB962C8B-B14F-4D97-AF65-F5344CB8AC3E}">
        <p14:creationId xmlns:p14="http://schemas.microsoft.com/office/powerpoint/2010/main" val="2524569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Independent Practice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What you will need:  </a:t>
            </a:r>
          </a:p>
          <a:p>
            <a:pPr lvl="2"/>
            <a:r>
              <a:rPr lang="en-US" dirty="0"/>
              <a:t>Bank Reconciliation Template (Excel document)</a:t>
            </a:r>
          </a:p>
          <a:p>
            <a:pPr lvl="2"/>
            <a:r>
              <a:rPr lang="en-US" dirty="0"/>
              <a:t>Bank Reconciliation Worksheet Data (Word document)</a:t>
            </a:r>
          </a:p>
          <a:p>
            <a:pPr lvl="1"/>
            <a:r>
              <a:rPr lang="en-US" dirty="0"/>
              <a:t>You will now work on your own and complete Sheet Tabs 2 and 3 (February and March data).  </a:t>
            </a:r>
          </a:p>
          <a:p>
            <a:pPr lvl="1"/>
            <a:r>
              <a:rPr lang="en-US" dirty="0"/>
              <a:t>Let’s see if you can balance your books! </a:t>
            </a:r>
          </a:p>
        </p:txBody>
      </p:sp>
    </p:spTree>
    <p:extLst>
      <p:ext uri="{BB962C8B-B14F-4D97-AF65-F5344CB8AC3E}">
        <p14:creationId xmlns:p14="http://schemas.microsoft.com/office/powerpoint/2010/main" val="2960846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What does it mean to reconcile? (in banking terms)</a:t>
            </a:r>
          </a:p>
          <a:p>
            <a:pPr lvl="1"/>
            <a:r>
              <a:rPr lang="en-US" dirty="0"/>
              <a:t>Why is reconciling important? </a:t>
            </a:r>
          </a:p>
          <a:p>
            <a:pPr lvl="1"/>
            <a:r>
              <a:rPr lang="en-US" dirty="0"/>
              <a:t>What should you do if your books don’t balance?  </a:t>
            </a:r>
          </a:p>
          <a:p>
            <a:pPr lvl="1"/>
            <a:r>
              <a:rPr lang="en-US" dirty="0"/>
              <a:t>Is it good to pay an overdraft fee? </a:t>
            </a:r>
          </a:p>
        </p:txBody>
      </p:sp>
    </p:spTree>
    <p:extLst>
      <p:ext uri="{BB962C8B-B14F-4D97-AF65-F5344CB8AC3E}">
        <p14:creationId xmlns:p14="http://schemas.microsoft.com/office/powerpoint/2010/main" val="34644923"/>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30</TotalTime>
  <Words>415</Words>
  <Application>Microsoft Office PowerPoint</Application>
  <PresentationFormat>Widescreen</PresentationFormat>
  <Paragraphs>49</Paragraphs>
  <Slides>9</Slides>
  <Notes>7</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Discovery</vt:lpstr>
      <vt:lpstr>Need to Know Terms</vt:lpstr>
      <vt:lpstr>Need to Know Terms</vt:lpstr>
      <vt:lpstr>Introduction-Purpose of Assignment</vt:lpstr>
      <vt:lpstr>Guided Practice</vt:lpstr>
      <vt:lpstr>Independent Practice</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10</cp:revision>
  <cp:lastPrinted>2017-07-07T16:17:37Z</cp:lastPrinted>
  <dcterms:created xsi:type="dcterms:W3CDTF">2017-07-11T23:58:30Z</dcterms:created>
  <dcterms:modified xsi:type="dcterms:W3CDTF">2017-07-19T15:27:06Z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