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Red Blood Cell Morphology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Sickle Cell Crisis</a:t>
            </a:r>
          </a:p>
        </p:txBody>
      </p:sp>
      <p:pic>
        <p:nvPicPr>
          <p:cNvPr id="6" name="Picture 5" descr="A:\MVC-003S.JPG">
            <a:extLst>
              <a:ext uri="{FF2B5EF4-FFF2-40B4-BE49-F238E27FC236}">
                <a16:creationId xmlns:a16="http://schemas.microsoft.com/office/drawing/2014/main" id="{AB5D0062-1D8A-4EA0-A41F-DDB35BAC8216}"/>
              </a:ext>
            </a:extLst>
          </p:cNvPr>
          <p:cNvPicPr>
            <a:picLocks noChangeAspect="1" noChangeArrowheads="1"/>
          </p:cNvPicPr>
          <p:nvPr/>
        </p:nvPicPr>
        <p:blipFill>
          <a:blip r:embed="rId2">
            <a:lum contrast="18000"/>
            <a:extLst>
              <a:ext uri="{28A0092B-C50C-407E-A947-70E740481C1C}">
                <a14:useLocalDpi xmlns:a14="http://schemas.microsoft.com/office/drawing/2010/main" val="0"/>
              </a:ext>
            </a:extLst>
          </a:blip>
          <a:srcRect l="18750" t="6667" r="27499" b="13333"/>
          <a:stretch>
            <a:fillRect/>
          </a:stretch>
        </p:blipFill>
        <p:spPr bwMode="auto">
          <a:xfrm>
            <a:off x="4132090" y="2060359"/>
            <a:ext cx="3276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Normal Red Blood Cells</a:t>
            </a:r>
          </a:p>
        </p:txBody>
      </p:sp>
      <p:pic>
        <p:nvPicPr>
          <p:cNvPr id="6" name="Picture 4" descr="A:\MVC-001S.JPG">
            <a:extLst>
              <a:ext uri="{FF2B5EF4-FFF2-40B4-BE49-F238E27FC236}">
                <a16:creationId xmlns:a16="http://schemas.microsoft.com/office/drawing/2014/main" id="{E9396A8F-58EF-4E4B-B8FA-E8EB0BDAE3D2}"/>
              </a:ext>
            </a:extLst>
          </p:cNvPr>
          <p:cNvPicPr>
            <a:picLocks noChangeAspect="1" noChangeArrowheads="1"/>
          </p:cNvPicPr>
          <p:nvPr/>
        </p:nvPicPr>
        <p:blipFill>
          <a:blip r:embed="rId2">
            <a:lum contrast="30000"/>
            <a:extLst>
              <a:ext uri="{28A0092B-C50C-407E-A947-70E740481C1C}">
                <a14:useLocalDpi xmlns:a14="http://schemas.microsoft.com/office/drawing/2010/main" val="0"/>
              </a:ext>
            </a:extLst>
          </a:blip>
          <a:srcRect l="21249" t="10001" r="20000" b="8333"/>
          <a:stretch>
            <a:fillRect/>
          </a:stretch>
        </p:blipFill>
        <p:spPr bwMode="auto">
          <a:xfrm>
            <a:off x="740664" y="1761478"/>
            <a:ext cx="3715306" cy="3873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Sickle Cell Anemia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will see the following types of cells in a patient with sickle cell anemia, Hemoglobin SS.</a:t>
            </a:r>
          </a:p>
          <a:p>
            <a:pPr lvl="1"/>
            <a:r>
              <a:rPr lang="en-US" dirty="0"/>
              <a:t>Target cells are also known as </a:t>
            </a:r>
            <a:r>
              <a:rPr lang="en-US" dirty="0" err="1"/>
              <a:t>codocytes</a:t>
            </a:r>
            <a:r>
              <a:rPr lang="en-US" dirty="0"/>
              <a:t>. </a:t>
            </a:r>
          </a:p>
          <a:p>
            <a:pPr lvl="2"/>
            <a:r>
              <a:rPr lang="en-US" dirty="0"/>
              <a:t>They resemble a bull’s eye.  </a:t>
            </a:r>
          </a:p>
          <a:p>
            <a:pPr lvl="2"/>
            <a:r>
              <a:rPr lang="en-US" dirty="0"/>
              <a:t>These cells are indicative of an anemia state.</a:t>
            </a:r>
          </a:p>
          <a:p>
            <a:pPr lvl="1"/>
            <a:endParaRPr lang="en-US" dirty="0"/>
          </a:p>
        </p:txBody>
      </p:sp>
      <p:pic>
        <p:nvPicPr>
          <p:cNvPr id="4" name="Picture 5" descr="A:\MVC-009S.JPG">
            <a:extLst>
              <a:ext uri="{FF2B5EF4-FFF2-40B4-BE49-F238E27FC236}">
                <a16:creationId xmlns:a16="http://schemas.microsoft.com/office/drawing/2014/main" id="{CB5162FC-639E-4B1F-B7C7-AB22E22EC172}"/>
              </a:ext>
            </a:extLst>
          </p:cNvPr>
          <p:cNvPicPr>
            <a:picLocks noChangeAspect="1" noChangeArrowheads="1"/>
          </p:cNvPicPr>
          <p:nvPr/>
        </p:nvPicPr>
        <p:blipFill>
          <a:blip r:embed="rId2">
            <a:lum contrast="48000"/>
            <a:extLst>
              <a:ext uri="{28A0092B-C50C-407E-A947-70E740481C1C}">
                <a14:useLocalDpi xmlns:a14="http://schemas.microsoft.com/office/drawing/2010/main" val="0"/>
              </a:ext>
            </a:extLst>
          </a:blip>
          <a:srcRect l="30000" t="10001" r="20000" b="14999"/>
          <a:stretch>
            <a:fillRect/>
          </a:stretch>
        </p:blipFill>
        <p:spPr bwMode="auto">
          <a:xfrm>
            <a:off x="8496670" y="2337047"/>
            <a:ext cx="3048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Sickle Cell Anemia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Howell-Jolly bodies may be seen in sickle cell anemia. </a:t>
            </a:r>
          </a:p>
          <a:p>
            <a:pPr lvl="2"/>
            <a:r>
              <a:rPr lang="en-US" dirty="0"/>
              <a:t>These bodies are DNA that stain dark purple within the red blood cell.</a:t>
            </a:r>
          </a:p>
          <a:p>
            <a:pPr lvl="1"/>
            <a:endParaRPr lang="en-US" dirty="0"/>
          </a:p>
        </p:txBody>
      </p:sp>
      <p:pic>
        <p:nvPicPr>
          <p:cNvPr id="4" name="Picture 5" descr="A:\MVC-002S.JPG">
            <a:extLst>
              <a:ext uri="{FF2B5EF4-FFF2-40B4-BE49-F238E27FC236}">
                <a16:creationId xmlns:a16="http://schemas.microsoft.com/office/drawing/2014/main" id="{6C6C68C2-B86A-4759-935C-6C7A4066AF1C}"/>
              </a:ext>
            </a:extLst>
          </p:cNvPr>
          <p:cNvPicPr>
            <a:picLocks noChangeAspect="1" noChangeArrowheads="1"/>
          </p:cNvPicPr>
          <p:nvPr/>
        </p:nvPicPr>
        <p:blipFill>
          <a:blip r:embed="rId2">
            <a:lum contrast="30000"/>
            <a:extLst>
              <a:ext uri="{28A0092B-C50C-407E-A947-70E740481C1C}">
                <a14:useLocalDpi xmlns:a14="http://schemas.microsoft.com/office/drawing/2010/main" val="0"/>
              </a:ext>
            </a:extLst>
          </a:blip>
          <a:srcRect l="17500" t="6667" r="16249" b="17847"/>
          <a:stretch>
            <a:fillRect/>
          </a:stretch>
        </p:blipFill>
        <p:spPr bwMode="auto">
          <a:xfrm>
            <a:off x="3751090" y="2703513"/>
            <a:ext cx="4038600" cy="345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Basophilic Stippling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Basophilic stippling is granules of RNA seen within the red blood cell. </a:t>
            </a:r>
          </a:p>
          <a:p>
            <a:pPr lvl="2"/>
            <a:r>
              <a:rPr lang="en-US" dirty="0"/>
              <a:t>The granules stain blue to purple.</a:t>
            </a:r>
          </a:p>
          <a:p>
            <a:pPr lvl="1"/>
            <a:endParaRPr lang="en-US" dirty="0"/>
          </a:p>
        </p:txBody>
      </p:sp>
      <p:pic>
        <p:nvPicPr>
          <p:cNvPr id="4" name="Picture 5" descr="A:\MVC-010S.JPG">
            <a:extLst>
              <a:ext uri="{FF2B5EF4-FFF2-40B4-BE49-F238E27FC236}">
                <a16:creationId xmlns:a16="http://schemas.microsoft.com/office/drawing/2014/main" id="{652B14D5-E94F-4E22-8526-49B77DFFCE36}"/>
              </a:ext>
            </a:extLst>
          </p:cNvPr>
          <p:cNvPicPr>
            <a:picLocks noChangeAspect="1" noChangeArrowheads="1"/>
          </p:cNvPicPr>
          <p:nvPr/>
        </p:nvPicPr>
        <p:blipFill>
          <a:blip r:embed="rId2">
            <a:lum contrast="54000"/>
            <a:extLst>
              <a:ext uri="{28A0092B-C50C-407E-A947-70E740481C1C}">
                <a14:useLocalDpi xmlns:a14="http://schemas.microsoft.com/office/drawing/2010/main" val="0"/>
              </a:ext>
            </a:extLst>
          </a:blip>
          <a:srcRect l="21249" t="14999" r="26250" b="11667"/>
          <a:stretch>
            <a:fillRect/>
          </a:stretch>
        </p:blipFill>
        <p:spPr bwMode="auto">
          <a:xfrm>
            <a:off x="4170190" y="2801938"/>
            <a:ext cx="32004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Schizocytes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Schizocytes are fragmented red blood cells present on the peripheral smear of sickle cell anemia.  	</a:t>
            </a:r>
          </a:p>
          <a:p>
            <a:pPr lvl="2"/>
            <a:r>
              <a:rPr lang="en-US" dirty="0"/>
              <a:t>They are many shapes and sizes and may have pointed                    extremities.</a:t>
            </a:r>
          </a:p>
          <a:p>
            <a:pPr lvl="1"/>
            <a:endParaRPr lang="en-US" dirty="0"/>
          </a:p>
        </p:txBody>
      </p:sp>
      <p:pic>
        <p:nvPicPr>
          <p:cNvPr id="4" name="Picture 5" descr="A:\MVC-011S.JPG">
            <a:extLst>
              <a:ext uri="{FF2B5EF4-FFF2-40B4-BE49-F238E27FC236}">
                <a16:creationId xmlns:a16="http://schemas.microsoft.com/office/drawing/2014/main" id="{7E626B4E-09FD-4CCD-8B2F-62BD6978D6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251" t="13333" r="21249"/>
          <a:stretch>
            <a:fillRect/>
          </a:stretch>
        </p:blipFill>
        <p:spPr bwMode="auto">
          <a:xfrm>
            <a:off x="4086621" y="2902999"/>
            <a:ext cx="3367538" cy="350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Nucleated Red Blood Cells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These red blood cells are released from the bone marrow early into the blood stream, due to the need for oxygen. </a:t>
            </a:r>
          </a:p>
          <a:p>
            <a:pPr lvl="1"/>
            <a:r>
              <a:rPr lang="en-US" dirty="0"/>
              <a:t>Normal red blood cells do not contain a nucleus on a peripheral smear. </a:t>
            </a:r>
          </a:p>
          <a:p>
            <a:pPr lvl="1"/>
            <a:endParaRPr lang="en-US" dirty="0"/>
          </a:p>
        </p:txBody>
      </p:sp>
      <p:pic>
        <p:nvPicPr>
          <p:cNvPr id="4" name="Picture 7" descr="A:\MVC-005S.JPG">
            <a:extLst>
              <a:ext uri="{FF2B5EF4-FFF2-40B4-BE49-F238E27FC236}">
                <a16:creationId xmlns:a16="http://schemas.microsoft.com/office/drawing/2014/main" id="{6C517852-69E3-40E1-A2A1-FE1D22C1CE9F}"/>
              </a:ext>
            </a:extLst>
          </p:cNvPr>
          <p:cNvPicPr>
            <a:picLocks noChangeAspect="1" noChangeArrowheads="1"/>
          </p:cNvPicPr>
          <p:nvPr/>
        </p:nvPicPr>
        <p:blipFill>
          <a:blip r:embed="rId2">
            <a:lum contrast="36000"/>
            <a:extLst>
              <a:ext uri="{28A0092B-C50C-407E-A947-70E740481C1C}">
                <a14:useLocalDpi xmlns:a14="http://schemas.microsoft.com/office/drawing/2010/main" val="0"/>
              </a:ext>
            </a:extLst>
          </a:blip>
          <a:srcRect l="30000" t="14999" r="13750" b="21666"/>
          <a:stretch>
            <a:fillRect/>
          </a:stretch>
        </p:blipFill>
        <p:spPr bwMode="auto">
          <a:xfrm>
            <a:off x="4055890" y="3259138"/>
            <a:ext cx="34290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Sickle Cell Anemia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Note the sickle shaped red blood cell.</a:t>
            </a:r>
          </a:p>
          <a:p>
            <a:pPr lvl="1"/>
            <a:endParaRPr lang="en-US" dirty="0"/>
          </a:p>
        </p:txBody>
      </p:sp>
      <p:pic>
        <p:nvPicPr>
          <p:cNvPr id="4" name="Picture 5" descr="A:\MVC-004S.JPG">
            <a:extLst>
              <a:ext uri="{FF2B5EF4-FFF2-40B4-BE49-F238E27FC236}">
                <a16:creationId xmlns:a16="http://schemas.microsoft.com/office/drawing/2014/main" id="{84013A8E-DA43-4BB3-83E9-9E41A5B978B1}"/>
              </a:ext>
            </a:extLst>
          </p:cNvPr>
          <p:cNvPicPr>
            <a:picLocks noChangeAspect="1" noChangeArrowheads="1"/>
          </p:cNvPicPr>
          <p:nvPr/>
        </p:nvPicPr>
        <p:blipFill>
          <a:blip r:embed="rId2">
            <a:lum contrast="24000"/>
            <a:extLst>
              <a:ext uri="{28A0092B-C50C-407E-A947-70E740481C1C}">
                <a14:useLocalDpi xmlns:a14="http://schemas.microsoft.com/office/drawing/2010/main" val="0"/>
              </a:ext>
            </a:extLst>
          </a:blip>
          <a:srcRect l="26250" r="17500" b="14999"/>
          <a:stretch>
            <a:fillRect/>
          </a:stretch>
        </p:blipFill>
        <p:spPr bwMode="auto">
          <a:xfrm>
            <a:off x="4055890" y="2341485"/>
            <a:ext cx="34290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174</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Normal Red Blood Cells</vt:lpstr>
      <vt:lpstr>Sickle Cell Anemia</vt:lpstr>
      <vt:lpstr>Sickle Cell Anemia</vt:lpstr>
      <vt:lpstr>Basophilic Stippling</vt:lpstr>
      <vt:lpstr>Schizocytes</vt:lpstr>
      <vt:lpstr>Nucleated Red Blood Cells</vt:lpstr>
      <vt:lpstr>Sickle Cell Anemia</vt:lpstr>
      <vt:lpstr>Sickle Cell Crisis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13</cp:revision>
  <cp:lastPrinted>2017-07-07T16:17:37Z</cp:lastPrinted>
  <dcterms:created xsi:type="dcterms:W3CDTF">2017-07-11T23:58:30Z</dcterms:created>
  <dcterms:modified xsi:type="dcterms:W3CDTF">2017-07-19T17:50:11Z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