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2"/>
  </p:notesMasterIdLst>
  <p:sldIdLst>
    <p:sldId id="331" r:id="rId6"/>
    <p:sldId id="319" r:id="rId7"/>
    <p:sldId id="332" r:id="rId8"/>
    <p:sldId id="333" r:id="rId9"/>
    <p:sldId id="323" r:id="rId10"/>
    <p:sldId id="324" r:id="rId11"/>
    <p:sldId id="325" r:id="rId12"/>
    <p:sldId id="326" r:id="rId13"/>
    <p:sldId id="327" r:id="rId14"/>
    <p:sldId id="328" r:id="rId15"/>
    <p:sldId id="329" r:id="rId16"/>
    <p:sldId id="334" r:id="rId17"/>
    <p:sldId id="335" r:id="rId18"/>
    <p:sldId id="330" r:id="rId19"/>
    <p:sldId id="336" r:id="rId20"/>
    <p:sldId id="337"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7/25/2017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4F2C110-C1DF-4BD7-BFF8-77D9E8A24671}"/>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BF2DE859-DAE2-4602-82DE-E2DCFD245B4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5B323FE1-674C-4449-BB40-01B3C0562C9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CF8D55CC-2012-4732-82D8-586C5A6BF249}"/>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150422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 id="2147483794" r:id="rId10"/>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67710C9-727A-4094-BE1F-20A1221DF893}"/>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Renewable Energy Wind, Solar and Geothermal</a:t>
            </a:r>
          </a:p>
        </p:txBody>
      </p:sp>
    </p:spTree>
    <p:extLst>
      <p:ext uri="{BB962C8B-B14F-4D97-AF65-F5344CB8AC3E}">
        <p14:creationId xmlns:p14="http://schemas.microsoft.com/office/powerpoint/2010/main" val="2656180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Geothermal</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Geothermal energy takes advantage of heat from the earth</a:t>
            </a:r>
          </a:p>
          <a:p>
            <a:pPr lvl="1"/>
            <a:r>
              <a:rPr lang="en-US" dirty="0"/>
              <a:t>This heat can be drawn from several sources: </a:t>
            </a:r>
          </a:p>
          <a:p>
            <a:pPr lvl="2"/>
            <a:r>
              <a:rPr lang="en-US" dirty="0"/>
              <a:t>Hot water or steam reservoirs deep in the earth that are accessed by drilling; </a:t>
            </a:r>
          </a:p>
          <a:p>
            <a:pPr lvl="2"/>
            <a:r>
              <a:rPr lang="en-US" dirty="0"/>
              <a:t>Geothermal reservoirs located near the earth's surface</a:t>
            </a:r>
          </a:p>
          <a:p>
            <a:pPr lvl="1"/>
            <a:r>
              <a:rPr lang="en-US" dirty="0"/>
              <a:t>There are two major types of geothermal applications</a:t>
            </a:r>
          </a:p>
          <a:p>
            <a:pPr lvl="2"/>
            <a:r>
              <a:rPr lang="en-US" dirty="0"/>
              <a:t>Geothermal heat pumps</a:t>
            </a:r>
          </a:p>
          <a:p>
            <a:pPr lvl="2"/>
            <a:r>
              <a:rPr lang="en-US" dirty="0"/>
              <a:t>Electricity production</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Geothermal Heat Pumps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Heat pumps work much like refrigerators, which make a cool place (the inside of the refrigerator) cooler by transferring heat to a relatively warm place (the surrounding room), making it warmer. </a:t>
            </a:r>
          </a:p>
          <a:p>
            <a:pPr lvl="1"/>
            <a:r>
              <a:rPr lang="en-US" dirty="0"/>
              <a:t>Geothermal heat pump systems consist of three parts: </a:t>
            </a:r>
          </a:p>
          <a:p>
            <a:pPr lvl="2"/>
            <a:r>
              <a:rPr lang="en-US" sz="2400" dirty="0"/>
              <a:t>The ground heat exchanger, the heat pump unit, and the air delivery system (ductwork). </a:t>
            </a:r>
          </a:p>
          <a:p>
            <a:pPr lvl="2"/>
            <a:r>
              <a:rPr lang="en-US" sz="2400" dirty="0"/>
              <a:t>The heat exchanger is a system of pipes called a loop, which is buried in the shallow ground near the building. A fluid (usually water or a mixture of water and antifreeze) circulates through the pipes to absorb or relinquish heat within the ground.</a:t>
            </a:r>
          </a:p>
          <a:p>
            <a:pPr lvl="2"/>
            <a:r>
              <a:rPr lang="en-US" sz="2400" dirty="0"/>
              <a:t>Watch the video on geothermal heat pumps</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Geothermal Electricity Production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Geothermal power plants use steam produced from reservoirs of hot water found a few miles or more below the Earth's surface to produce electricity. </a:t>
            </a:r>
          </a:p>
          <a:p>
            <a:pPr lvl="1"/>
            <a:r>
              <a:rPr lang="en-US" dirty="0"/>
              <a:t>The steam rotates a turbine that activates a generator, which produces electricity. </a:t>
            </a:r>
          </a:p>
          <a:p>
            <a:pPr lvl="1"/>
            <a:r>
              <a:rPr lang="en-US" dirty="0"/>
              <a:t>There are three types of geothermal power plants: </a:t>
            </a:r>
          </a:p>
          <a:p>
            <a:pPr lvl="2"/>
            <a:r>
              <a:rPr lang="en-US" dirty="0"/>
              <a:t>Dry steam, </a:t>
            </a:r>
          </a:p>
          <a:p>
            <a:pPr lvl="2"/>
            <a:r>
              <a:rPr lang="en-US" dirty="0"/>
              <a:t>Flash steam, and </a:t>
            </a:r>
          </a:p>
          <a:p>
            <a:pPr lvl="2"/>
            <a:r>
              <a:rPr lang="en-US" dirty="0"/>
              <a:t>Binary cycle.</a:t>
            </a:r>
          </a:p>
          <a:p>
            <a:pPr lvl="1"/>
            <a:endParaRPr lang="en-US" dirty="0"/>
          </a:p>
        </p:txBody>
      </p:sp>
    </p:spTree>
    <p:extLst>
      <p:ext uri="{BB962C8B-B14F-4D97-AF65-F5344CB8AC3E}">
        <p14:creationId xmlns:p14="http://schemas.microsoft.com/office/powerpoint/2010/main" val="242006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854541"/>
            <a:ext cx="10059452" cy="876300"/>
          </a:xfrm>
        </p:spPr>
        <p:txBody>
          <a:bodyPr/>
          <a:lstStyle/>
          <a:p>
            <a:r>
              <a:rPr lang="en-US" dirty="0"/>
              <a:t>Activity</a:t>
            </a:r>
            <a:br>
              <a:rPr lang="en-US" dirty="0"/>
            </a:br>
            <a:r>
              <a:rPr lang="en-US" dirty="0"/>
              <a:t>Wind energy—how about those transmission lines?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887488"/>
            <a:ext cx="11055750" cy="4734318"/>
          </a:xfrm>
        </p:spPr>
        <p:txBody>
          <a:bodyPr/>
          <a:lstStyle/>
          <a:p>
            <a:pPr lvl="1"/>
            <a:r>
              <a:rPr lang="en-US" dirty="0"/>
              <a:t>Texas leads the U.S. in wind energy development, but lacks the infrastructure to develop wind energy across the state.  </a:t>
            </a:r>
          </a:p>
          <a:p>
            <a:pPr lvl="1"/>
            <a:r>
              <a:rPr lang="en-US" dirty="0"/>
              <a:t>Conduct your own research on wind energy transmission lines and their impacts across the state.</a:t>
            </a:r>
          </a:p>
          <a:p>
            <a:pPr lvl="1"/>
            <a:r>
              <a:rPr lang="en-US" dirty="0"/>
              <a:t>Companies like Clean Line Energy Partners build high voltage direct current transmission lines to carry the energy across the country</a:t>
            </a:r>
          </a:p>
          <a:p>
            <a:pPr lvl="1"/>
            <a:r>
              <a:rPr lang="en-US" dirty="0"/>
              <a:t>Read the article.  What other issues may be at play that are not mentioned?</a:t>
            </a:r>
          </a:p>
          <a:p>
            <a:pPr lvl="1"/>
            <a:endParaRPr lang="en-US" dirty="0"/>
          </a:p>
        </p:txBody>
      </p:sp>
    </p:spTree>
    <p:extLst>
      <p:ext uri="{BB962C8B-B14F-4D97-AF65-F5344CB8AC3E}">
        <p14:creationId xmlns:p14="http://schemas.microsoft.com/office/powerpoint/2010/main" val="696745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Summary</a:t>
            </a:r>
            <a:br>
              <a:rPr lang="en-US" dirty="0"/>
            </a:br>
            <a:r>
              <a:rPr lang="en-US" dirty="0"/>
              <a:t>Evaluation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Analyze advantages and disadvantages of wind energy</a:t>
            </a:r>
          </a:p>
          <a:p>
            <a:pPr lvl="1"/>
            <a:r>
              <a:rPr lang="en-US" dirty="0"/>
              <a:t>Explain geothermal energy and locate areas of potential</a:t>
            </a:r>
          </a:p>
          <a:p>
            <a:pPr lvl="1"/>
            <a:r>
              <a:rPr lang="en-US" dirty="0"/>
              <a:t>Identify and describe solar energy systems</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Learning about renewable energy:    http://www.nrel.gov/learning/</a:t>
            </a:r>
          </a:p>
          <a:p>
            <a:pPr lvl="1"/>
            <a:r>
              <a:rPr lang="en-US" dirty="0"/>
              <a:t>Energy Basics:     http://energy.gov/eere/energybasics/energy-basics</a:t>
            </a:r>
          </a:p>
          <a:p>
            <a:pPr lvl="1"/>
            <a:r>
              <a:rPr lang="en-US" dirty="0"/>
              <a:t>Renewable Energy Sources:  http://www.eschooltoday.com/energy/renewable-energy/what-is-renewable-energy.html </a:t>
            </a:r>
          </a:p>
          <a:p>
            <a:pPr lvl="1"/>
            <a:r>
              <a:rPr lang="en-US" dirty="0"/>
              <a:t>Wind Energy of Texas:  http://www.windenergyoftexas.com/ </a:t>
            </a:r>
          </a:p>
          <a:p>
            <a:pPr lvl="1"/>
            <a:r>
              <a:rPr lang="en-US" dirty="0"/>
              <a:t>Clean Line Energy Partners:  http://www.cleanlineenergy.com/ </a:t>
            </a:r>
          </a:p>
          <a:p>
            <a:pPr lvl="1"/>
            <a:endParaRPr lang="en-US" dirty="0"/>
          </a:p>
        </p:txBody>
      </p:sp>
    </p:spTree>
    <p:extLst>
      <p:ext uri="{BB962C8B-B14F-4D97-AF65-F5344CB8AC3E}">
        <p14:creationId xmlns:p14="http://schemas.microsoft.com/office/powerpoint/2010/main" val="1229929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College and Career Readiness Standards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Social Studies I. C. 3</a:t>
            </a:r>
          </a:p>
          <a:p>
            <a:pPr lvl="1"/>
            <a:r>
              <a:rPr lang="en-US" dirty="0"/>
              <a:t>Social Studies I. E. 1, 4</a:t>
            </a:r>
          </a:p>
          <a:p>
            <a:pPr lvl="1"/>
            <a:r>
              <a:rPr lang="en-US" dirty="0"/>
              <a:t>Social Studies IV. A. 1, 3</a:t>
            </a:r>
          </a:p>
          <a:p>
            <a:pPr lvl="1"/>
            <a:endParaRPr lang="en-US" dirty="0"/>
          </a:p>
        </p:txBody>
      </p:sp>
    </p:spTree>
    <p:extLst>
      <p:ext uri="{BB962C8B-B14F-4D97-AF65-F5344CB8AC3E}">
        <p14:creationId xmlns:p14="http://schemas.microsoft.com/office/powerpoint/2010/main" val="1490222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36D4F-A98B-4D44-86F3-CCF3C70BBC92}"/>
              </a:ext>
            </a:extLst>
          </p:cNvPr>
          <p:cNvSpPr>
            <a:spLocks noGrp="1"/>
          </p:cNvSpPr>
          <p:nvPr>
            <p:ph type="title"/>
          </p:nvPr>
        </p:nvSpPr>
        <p:spPr/>
        <p:txBody>
          <a:bodyPr>
            <a:normAutofit/>
          </a:bodyPr>
          <a:lstStyle/>
          <a:p>
            <a:pPr fontAlgn="auto">
              <a:spcAft>
                <a:spcPts val="0"/>
              </a:spcAft>
              <a:defRPr/>
            </a:pPr>
            <a:r>
              <a:rPr lang="en-US" dirty="0"/>
              <a:t>Where do we get our Power?</a:t>
            </a:r>
          </a:p>
        </p:txBody>
      </p:sp>
      <p:sp>
        <p:nvSpPr>
          <p:cNvPr id="3" name="Content Placeholder 2">
            <a:extLst>
              <a:ext uri="{FF2B5EF4-FFF2-40B4-BE49-F238E27FC236}">
                <a16:creationId xmlns:a16="http://schemas.microsoft.com/office/drawing/2014/main" id="{DF339020-92BB-4A7E-B271-0EF5AA523193}"/>
              </a:ext>
            </a:extLst>
          </p:cNvPr>
          <p:cNvSpPr>
            <a:spLocks noGrp="1"/>
          </p:cNvSpPr>
          <p:nvPr>
            <p:ph sz="half" idx="1"/>
          </p:nvPr>
        </p:nvSpPr>
        <p:spPr/>
        <p:txBody>
          <a:bodyPr>
            <a:noAutofit/>
          </a:bodyPr>
          <a:lstStyle/>
          <a:p>
            <a:pPr lvl="1" fontAlgn="auto">
              <a:spcAft>
                <a:spcPts val="0"/>
              </a:spcAft>
              <a:defRPr/>
            </a:pPr>
            <a:r>
              <a:rPr lang="en-US" dirty="0"/>
              <a:t>Where did you get your power today to turn on the lights at home and at school, in the vehicle you drove to school?  </a:t>
            </a:r>
          </a:p>
          <a:p>
            <a:pPr lvl="1" fontAlgn="auto">
              <a:spcAft>
                <a:spcPts val="0"/>
              </a:spcAft>
              <a:defRPr/>
            </a:pPr>
            <a:r>
              <a:rPr lang="en-US" dirty="0"/>
              <a:t>Today we will:   </a:t>
            </a:r>
          </a:p>
          <a:p>
            <a:pPr lvl="2" fontAlgn="auto">
              <a:spcAft>
                <a:spcPts val="0"/>
              </a:spcAft>
              <a:defRPr/>
            </a:pPr>
            <a:r>
              <a:rPr lang="en-US" dirty="0"/>
              <a:t>Analyze advantages and disadvantages of wind energy</a:t>
            </a:r>
          </a:p>
          <a:p>
            <a:pPr lvl="2" fontAlgn="auto">
              <a:spcAft>
                <a:spcPts val="0"/>
              </a:spcAft>
              <a:defRPr/>
            </a:pPr>
            <a:r>
              <a:rPr lang="en-US" dirty="0"/>
              <a:t>Explain geothermal energy and locate areas of potential</a:t>
            </a:r>
          </a:p>
          <a:p>
            <a:pPr lvl="2" fontAlgn="auto">
              <a:spcAft>
                <a:spcPts val="0"/>
              </a:spcAft>
              <a:defRPr/>
            </a:pPr>
            <a:r>
              <a:rPr lang="en-US" dirty="0"/>
              <a:t>Identify and describe solar energy systems</a:t>
            </a:r>
          </a:p>
          <a:p>
            <a:pPr lvl="1" fontAlgn="auto">
              <a:spcAft>
                <a:spcPts val="0"/>
              </a:spcAft>
              <a:defRPr/>
            </a:pPr>
            <a:endParaRPr lang="en-US" sz="2000" dirty="0"/>
          </a:p>
        </p:txBody>
      </p:sp>
    </p:spTree>
    <p:extLst>
      <p:ext uri="{BB962C8B-B14F-4D97-AF65-F5344CB8AC3E}">
        <p14:creationId xmlns:p14="http://schemas.microsoft.com/office/powerpoint/2010/main" val="639704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DFE37-0D2D-4141-97E6-F238675DEB2F}"/>
              </a:ext>
            </a:extLst>
          </p:cNvPr>
          <p:cNvSpPr>
            <a:spLocks noGrp="1"/>
          </p:cNvSpPr>
          <p:nvPr>
            <p:ph type="title"/>
          </p:nvPr>
        </p:nvSpPr>
        <p:spPr/>
        <p:txBody>
          <a:bodyPr/>
          <a:lstStyle/>
          <a:p>
            <a:pPr fontAlgn="auto">
              <a:spcAft>
                <a:spcPts val="0"/>
              </a:spcAft>
              <a:defRPr/>
            </a:pPr>
            <a:r>
              <a:rPr lang="en-US" dirty="0"/>
              <a:t>Renewable Energy</a:t>
            </a:r>
          </a:p>
        </p:txBody>
      </p:sp>
      <p:sp>
        <p:nvSpPr>
          <p:cNvPr id="16387" name="Content Placeholder 2">
            <a:extLst>
              <a:ext uri="{FF2B5EF4-FFF2-40B4-BE49-F238E27FC236}">
                <a16:creationId xmlns:a16="http://schemas.microsoft.com/office/drawing/2014/main" id="{A86D7BE7-155F-4023-A8FF-5E47F19A641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lvl="1"/>
            <a:r>
              <a:rPr lang="en-US" altLang="en-US" dirty="0"/>
              <a:t>The United States currently relies heavily on coal, oil, and natural gas for its energy. Fossil fuels are </a:t>
            </a:r>
            <a:r>
              <a:rPr lang="en-US" altLang="en-US" i="1" dirty="0"/>
              <a:t>nonrenewable</a:t>
            </a:r>
            <a:r>
              <a:rPr lang="en-US" altLang="en-US" dirty="0"/>
              <a:t>, that is, they draw on finite resources that will eventually dwindle, becoming too expensive or too environmentally damaging to retrieve. </a:t>
            </a:r>
          </a:p>
          <a:p>
            <a:pPr lvl="1"/>
            <a:r>
              <a:rPr lang="en-US" altLang="en-US" dirty="0"/>
              <a:t>In contrast, </a:t>
            </a:r>
            <a:r>
              <a:rPr lang="en-US" altLang="en-US" i="1" dirty="0"/>
              <a:t>renewable energy </a:t>
            </a:r>
            <a:r>
              <a:rPr lang="en-US" altLang="en-US" dirty="0"/>
              <a:t>resources—such as wind and solar energy—are constantly replenished and will never run out.</a:t>
            </a:r>
          </a:p>
        </p:txBody>
      </p:sp>
      <p:sp>
        <p:nvSpPr>
          <p:cNvPr id="16388" name="Rectangle 5">
            <a:extLst>
              <a:ext uri="{FF2B5EF4-FFF2-40B4-BE49-F238E27FC236}">
                <a16:creationId xmlns:a16="http://schemas.microsoft.com/office/drawing/2014/main" id="{7B8C7CC9-63DD-41C6-92B0-44EC47424406}"/>
              </a:ext>
            </a:extLst>
          </p:cNvPr>
          <p:cNvSpPr>
            <a:spLocks noChangeArrowheads="1"/>
          </p:cNvSpPr>
          <p:nvPr/>
        </p:nvSpPr>
        <p:spPr bwMode="auto">
          <a:xfrm>
            <a:off x="8291513" y="6067425"/>
            <a:ext cx="21018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1200"/>
              <a:t>http://www.nrel.gov/learning/</a:t>
            </a:r>
          </a:p>
        </p:txBody>
      </p:sp>
    </p:spTree>
    <p:extLst>
      <p:ext uri="{BB962C8B-B14F-4D97-AF65-F5344CB8AC3E}">
        <p14:creationId xmlns:p14="http://schemas.microsoft.com/office/powerpoint/2010/main" val="328238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Wind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9468359" cy="4734318"/>
          </a:xfrm>
        </p:spPr>
        <p:txBody>
          <a:bodyPr/>
          <a:lstStyle/>
          <a:p>
            <a:pPr lvl="1"/>
            <a:r>
              <a:rPr lang="en-US" dirty="0"/>
              <a:t>We have been harnessing the wind's energy for hundreds of years. From old Holland to farms in the United States, windmills have been used for pumping water or grinding grain. Today, the windmill's modern equivalent—a wind turbine—can use the wind's energy to generate electricity.</a:t>
            </a:r>
          </a:p>
          <a:p>
            <a:pPr lvl="1"/>
            <a:r>
              <a:rPr lang="en-US" dirty="0"/>
              <a:t>Wind turbines, like windmills, are mounted on a tower to capture the most energy. At 100 feet (30 meters) or more aboveground, they can take advantage of the faster and less turbulent wind. Turbines catch the wind's energy with their propeller-like blades. Usually, two or three blades are mounted on a shaft to form a rotor.</a:t>
            </a:r>
          </a:p>
          <a:p>
            <a:pPr lvl="1"/>
            <a:endParaRPr lang="en-US" dirty="0"/>
          </a:p>
        </p:txBody>
      </p:sp>
      <p:pic>
        <p:nvPicPr>
          <p:cNvPr id="4" name="Picture 3">
            <a:extLst>
              <a:ext uri="{FF2B5EF4-FFF2-40B4-BE49-F238E27FC236}">
                <a16:creationId xmlns:a16="http://schemas.microsoft.com/office/drawing/2014/main" id="{255DE8F4-5F2B-4646-B198-DC939CABCE3F}"/>
              </a:ext>
            </a:extLst>
          </p:cNvPr>
          <p:cNvPicPr>
            <a:picLocks noChangeAspect="1"/>
          </p:cNvPicPr>
          <p:nvPr/>
        </p:nvPicPr>
        <p:blipFill>
          <a:blip r:embed="rId2"/>
          <a:stretch>
            <a:fillRect/>
          </a:stretch>
        </p:blipFill>
        <p:spPr>
          <a:xfrm>
            <a:off x="10143920" y="2315603"/>
            <a:ext cx="1798782" cy="2186387"/>
          </a:xfrm>
          <a:prstGeom prst="rect">
            <a:avLst/>
          </a:prstGeom>
        </p:spPr>
      </p:pic>
    </p:spTree>
    <p:extLst>
      <p:ext uri="{BB962C8B-B14F-4D97-AF65-F5344CB8AC3E}">
        <p14:creationId xmlns:p14="http://schemas.microsoft.com/office/powerpoint/2010/main" val="370812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Physics behind wind energy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blade acts much like an airplane wing. </a:t>
            </a:r>
          </a:p>
          <a:p>
            <a:pPr lvl="1"/>
            <a:r>
              <a:rPr lang="en-US" dirty="0"/>
              <a:t>When the wind blows, a pocket of low-pressure air forms on the downwind side of the blade. The low-pressure air pocket then pulls the blade toward it, causing the rotor to turn. This is called lift. </a:t>
            </a:r>
          </a:p>
          <a:p>
            <a:pPr lvl="1"/>
            <a:r>
              <a:rPr lang="en-US" dirty="0"/>
              <a:t>The force of the lift is actually much stronger than the wind's force against the front side of the blade, which is called drag. </a:t>
            </a:r>
          </a:p>
          <a:p>
            <a:pPr lvl="1"/>
            <a:r>
              <a:rPr lang="en-US" dirty="0"/>
              <a:t>The combination of lift and drag causes the rotor to spin like a propeller, and the turning shaft spins a generator to make electricity.</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Wind Energy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Watch the Video to learn more about Wind Energy</a:t>
            </a:r>
          </a:p>
        </p:txBody>
      </p:sp>
    </p:spTree>
    <p:extLst>
      <p:ext uri="{BB962C8B-B14F-4D97-AF65-F5344CB8AC3E}">
        <p14:creationId xmlns:p14="http://schemas.microsoft.com/office/powerpoint/2010/main" val="385597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Solar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Solar is the Latin word for sun—a powerful source of energy that can be used to heat, cool, and light our homes and businesses. </a:t>
            </a:r>
          </a:p>
          <a:p>
            <a:pPr lvl="1"/>
            <a:r>
              <a:rPr lang="en-US" dirty="0"/>
              <a:t>That's because more energy from the sun falls on the earth in one hour than is used by everyone in the world in one year. </a:t>
            </a:r>
          </a:p>
          <a:p>
            <a:pPr lvl="1"/>
            <a:r>
              <a:rPr lang="en-US" dirty="0"/>
              <a:t>A variety of technologies convert sunlight to usable energy for buildings. </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Solar Technologies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000" dirty="0"/>
              <a:t>Solar Photovoltaic Technology-- These technologies convert sunlight directly into electricity to power homes and businesses.</a:t>
            </a:r>
          </a:p>
          <a:p>
            <a:pPr lvl="1"/>
            <a:r>
              <a:rPr lang="en-US" sz="2000" dirty="0"/>
              <a:t>Concentrating Solar Power--These technologies harness heat from the sun to provide electricity for large power stations.  Video</a:t>
            </a:r>
          </a:p>
          <a:p>
            <a:pPr lvl="1"/>
            <a:r>
              <a:rPr lang="en-US" sz="2000" dirty="0"/>
              <a:t>Solar Process Heating--These technologies use solar energy to heat or cool commercial and industrial buildings.</a:t>
            </a:r>
          </a:p>
          <a:p>
            <a:pPr lvl="1"/>
            <a:r>
              <a:rPr lang="en-US" sz="2000" dirty="0"/>
              <a:t>Passive Solar Technology--These technologies harness heat from the sun to warm our homes and businesses in winter.</a:t>
            </a:r>
          </a:p>
          <a:p>
            <a:pPr lvl="1"/>
            <a:r>
              <a:rPr lang="en-US" sz="2000" dirty="0"/>
              <a:t>Solar Water Heating-- These technologies harness heat from the sun to provide hot water for homes and businesses.</a:t>
            </a:r>
          </a:p>
          <a:p>
            <a:pPr lvl="1"/>
            <a:r>
              <a:rPr lang="en-US" sz="2000" dirty="0"/>
              <a:t>Visit http://www.nrel.gov/learning/re_solar.html for more information about these technologies.</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http://purl.org/dc/terms/"/>
    <ds:schemaRef ds:uri="56ea17bb-c96d-4826-b465-01eec0dd23dd"/>
    <ds:schemaRef ds:uri="http://www.w3.org/XML/1998/namespace"/>
    <ds:schemaRef ds:uri="http://purl.org/dc/dcmitype/"/>
    <ds:schemaRef ds:uri="http://schemas.microsoft.com/office/2006/metadata/properties"/>
    <ds:schemaRef ds:uri="http://schemas.microsoft.com/office/2006/documentManagement/types"/>
    <ds:schemaRef ds:uri="http://purl.org/dc/elements/1.1/"/>
    <ds:schemaRef ds:uri="05d88611-e516-4d1a-b12e-39107e78b3d0"/>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271</TotalTime>
  <Words>833</Words>
  <Application>Microsoft Office PowerPoint</Application>
  <PresentationFormat>Widescreen</PresentationFormat>
  <Paragraphs>72</Paragraphs>
  <Slides>16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Where do we get our Power?</vt:lpstr>
      <vt:lpstr>Renewable Energy</vt:lpstr>
      <vt:lpstr>Wind</vt:lpstr>
      <vt:lpstr>Physics behind wind energy</vt:lpstr>
      <vt:lpstr>Wind Energy</vt:lpstr>
      <vt:lpstr>Solar</vt:lpstr>
      <vt:lpstr>Solar Technologies</vt:lpstr>
      <vt:lpstr>Geothermal</vt:lpstr>
      <vt:lpstr>Geothermal Heat Pumps</vt:lpstr>
      <vt:lpstr>Geothermal Electricity Production</vt:lpstr>
      <vt:lpstr>Activity Wind energy—how about those transmission lines?</vt:lpstr>
      <vt:lpstr>Summary Evaluation</vt:lpstr>
      <vt:lpstr>References</vt:lpstr>
      <vt:lpstr>College and Career Readiness Standards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8</cp:revision>
  <cp:lastPrinted>2017-07-07T16:17:37Z</cp:lastPrinted>
  <dcterms:created xsi:type="dcterms:W3CDTF">2017-07-11T23:58:30Z</dcterms:created>
  <dcterms:modified xsi:type="dcterms:W3CDTF">2017-07-25T19:58:48Z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