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33"/>
  </p:notesMasterIdLst>
  <p:sldIdLst>
    <p:sldId id="321" r:id="rId7"/>
    <p:sldId id="350"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52E44A-4011-4BF8-A29C-015D201D6F71}"/>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2055AA41-8FB2-4EEC-8DB7-3B76E324DA4A}"/>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2880A763-7F54-49C3-A1B5-500149EB8116}" type="datetimeFigureOut">
              <a:rPr lang="en-US"/>
              <a:pPr>
                <a:defRPr/>
              </a:pPr>
              <a:t>7/20/2017</a:t>
            </a:fld>
            <a:endParaRPr lang="en-US"/>
          </a:p>
        </p:txBody>
      </p:sp>
      <p:sp>
        <p:nvSpPr>
          <p:cNvPr id="4" name="Slide Image Placeholder 3">
            <a:extLst>
              <a:ext uri="{FF2B5EF4-FFF2-40B4-BE49-F238E27FC236}">
                <a16:creationId xmlns:a16="http://schemas.microsoft.com/office/drawing/2014/main" id="{CB508C84-1DE2-4324-A6D7-0660C0CE9002}"/>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AE0FE07-C7EE-4C5B-8B57-C40D0900BF92}"/>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CE3DB86-6EA5-498A-ACEA-E710EB86EE7C}"/>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A46D100-92F2-4603-81CC-43B904D16387}"/>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65D6D417-CD4D-4ABC-98BA-69595E7B3A5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53E4E5C-511C-4153-B870-923098347D0A}"/>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46B7C364-15C3-48FA-B94C-B76D6C02A00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240043D8-89C4-468E-B684-3360F1B6F40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0891404F-A0A2-47D8-9926-363DBBC381DB}"/>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54570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B1612DC-8F03-4087-8279-07393D4A674A}"/>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5FA05FA7-E5E1-4C37-A05E-2762069F10F0}"/>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2D76767-9FD7-44EF-9FB2-A82EAF511D8D}"/>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47182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C3300"/>
                </a:solidFill>
              </a:defRPr>
            </a:lvl1pPr>
            <a:extLst/>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CF256A97-B670-45C4-84DD-05A2367E69D0}"/>
              </a:ext>
            </a:extLst>
          </p:cNvPr>
          <p:cNvSpPr>
            <a:spLocks noGrp="1"/>
          </p:cNvSpPr>
          <p:nvPr>
            <p:ph type="sldNum" sz="quarter" idx="10"/>
          </p:nvPr>
        </p:nvSpPr>
        <p:spPr>
          <a:xfrm>
            <a:off x="0" y="0"/>
            <a:ext cx="0" cy="0"/>
          </a:xfrm>
        </p:spPr>
        <p:txBody>
          <a:bodyPr/>
          <a:lstStyle>
            <a:lvl1pPr eaLnBrk="1" fontAlgn="auto" hangingPunct="1">
              <a:spcBef>
                <a:spcPts val="0"/>
              </a:spcBef>
              <a:spcAft>
                <a:spcPts val="0"/>
              </a:spcAft>
              <a:defRPr>
                <a:latin typeface="+mn-lt"/>
              </a:defRPr>
            </a:lvl1pPr>
            <a:extLst/>
          </a:lstStyle>
          <a:p>
            <a:pPr>
              <a:defRPr/>
            </a:pPr>
            <a:fld id="{407CD411-3D88-466A-8534-1A0A5166FF27}" type="slidenum">
              <a:rPr lang="en-US"/>
              <a:pPr>
                <a:defRPr/>
              </a:pPr>
              <a:t>‹#›</a:t>
            </a:fld>
            <a:endParaRPr lang="en-US"/>
          </a:p>
        </p:txBody>
      </p:sp>
      <p:sp>
        <p:nvSpPr>
          <p:cNvPr id="5" name="Footer Placeholder 11">
            <a:extLst>
              <a:ext uri="{FF2B5EF4-FFF2-40B4-BE49-F238E27FC236}">
                <a16:creationId xmlns:a16="http://schemas.microsoft.com/office/drawing/2014/main" id="{6988C13C-ABE1-4963-AD3F-8ABA8E257643}"/>
              </a:ext>
            </a:extLst>
          </p:cNvPr>
          <p:cNvSpPr>
            <a:spLocks noGrp="1"/>
          </p:cNvSpPr>
          <p:nvPr>
            <p:ph type="ftr" sz="quarter" idx="11"/>
          </p:nvPr>
        </p:nvSpPr>
        <p:spPr bwMode="auto">
          <a:xfrm>
            <a:off x="3122613" y="6507163"/>
            <a:ext cx="5614987" cy="2746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0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defRPr/>
            </a:pPr>
            <a:r>
              <a:rPr lang="en-US"/>
              <a:t>Copyright © Texas Education Agency 2011. All rights reserved.</a:t>
            </a:r>
          </a:p>
          <a:p>
            <a:pPr>
              <a:defRPr/>
            </a:pPr>
            <a:r>
              <a:rPr lang="en-US"/>
              <a:t>Images and other multimedia content used with permission. </a:t>
            </a:r>
          </a:p>
        </p:txBody>
      </p:sp>
    </p:spTree>
    <p:extLst>
      <p:ext uri="{BB962C8B-B14F-4D97-AF65-F5344CB8AC3E}">
        <p14:creationId xmlns:p14="http://schemas.microsoft.com/office/powerpoint/2010/main" val="3690258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040367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987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1828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89690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599314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5516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525542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302276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7D305B-3FA1-49F4-A4E2-F82A5155AE08}"/>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79EAE8A4-FA48-4792-82A3-D6668558A7DC}"/>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B7C3DFE-4841-4ABB-90BC-9BD11A7D10C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54554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183605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971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431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0264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257094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5575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57BDA5C-5F92-4AEA-ABF7-6890BD2AA64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91018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B658564-B745-4476-8864-CF55D2522F85}"/>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510F61BC-E2CD-40E5-829F-34C469AC886E}"/>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27FA4D0-8674-46D3-9CAE-99D75F9BDF13}"/>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17784522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71D81AD-2A90-4428-8334-2F06442D32D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FF049AA7-5E3F-4EE1-B4A6-067A28119C14}"/>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E0BD55-2DAE-41E8-BABD-7C9659EE42FD}"/>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9CACDE6B-AE94-4419-BE3A-BA103733C78F}"/>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2F54D30-0766-4502-BC33-08B1C1FD13A1}"/>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1A0BF336-EE93-42AE-A1A1-42C711943A34}"/>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D11F115D-2162-4EA6-B9FC-B4E423E1958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4B68CD2-F8A3-4174-AC82-19A4C24267D9}"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44696514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fletc.gov/"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826900-7DE5-4B58-B7FF-23865B3CF950}"/>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Report Writing</a:t>
            </a:r>
          </a:p>
          <a:p>
            <a:pPr lvl="1" fontAlgn="auto">
              <a:spcAft>
                <a:spcPts val="0"/>
              </a:spcAft>
              <a:defRPr/>
            </a:pPr>
            <a:r>
              <a:rPr lang="en-US" dirty="0"/>
              <a:t>Court Systems and Practices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E963-CD90-4CA1-85AB-9A674C4F33E2}"/>
              </a:ext>
            </a:extLst>
          </p:cNvPr>
          <p:cNvSpPr>
            <a:spLocks noGrp="1"/>
          </p:cNvSpPr>
          <p:nvPr>
            <p:ph type="title"/>
          </p:nvPr>
        </p:nvSpPr>
        <p:spPr/>
        <p:txBody>
          <a:bodyPr/>
          <a:lstStyle/>
          <a:p>
            <a:pPr fontAlgn="auto">
              <a:spcAft>
                <a:spcPts val="0"/>
              </a:spcAft>
              <a:defRPr/>
            </a:pPr>
            <a:r>
              <a:rPr lang="en-US" dirty="0"/>
              <a:t>Styles of Reports</a:t>
            </a:r>
          </a:p>
        </p:txBody>
      </p:sp>
      <p:sp>
        <p:nvSpPr>
          <p:cNvPr id="23555" name="Content Placeholder 2">
            <a:extLst>
              <a:ext uri="{FF2B5EF4-FFF2-40B4-BE49-F238E27FC236}">
                <a16:creationId xmlns:a16="http://schemas.microsoft.com/office/drawing/2014/main" id="{1D07D11F-C4D1-45D8-A861-E1BA96C4DC1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b="1" dirty="0"/>
              <a:t>Narrative</a:t>
            </a:r>
            <a:r>
              <a:rPr lang="en-GB" altLang="en-US" dirty="0"/>
              <a:t> </a:t>
            </a:r>
            <a:endParaRPr lang="en-US" altLang="en-US" dirty="0"/>
          </a:p>
          <a:p>
            <a:pPr lvl="1"/>
            <a:r>
              <a:rPr lang="en-GB" altLang="en-US" dirty="0"/>
              <a:t>Most widely used</a:t>
            </a:r>
            <a:endParaRPr lang="en-US" altLang="en-US" dirty="0"/>
          </a:p>
          <a:p>
            <a:pPr lvl="1"/>
            <a:r>
              <a:rPr lang="en-GB" altLang="en-US" dirty="0"/>
              <a:t>Written in a logical manner or sequence</a:t>
            </a:r>
          </a:p>
          <a:p>
            <a:r>
              <a:rPr lang="en-GB" altLang="en-US" b="1" dirty="0"/>
              <a:t>Chronological</a:t>
            </a:r>
            <a:endParaRPr lang="en-US" altLang="en-US" b="1" dirty="0"/>
          </a:p>
          <a:p>
            <a:pPr lvl="1"/>
            <a:r>
              <a:rPr lang="en-GB" altLang="en-US" dirty="0"/>
              <a:t>Events written in order of occurrence</a:t>
            </a:r>
            <a:endParaRPr lang="en-US" altLang="en-US" dirty="0"/>
          </a:p>
          <a:p>
            <a:pPr lvl="1"/>
            <a:r>
              <a:rPr lang="en-GB" altLang="en-US" dirty="0"/>
              <a:t>Time element is of prime importance</a:t>
            </a:r>
            <a:endParaRPr lang="en-US" altLang="en-US" dirty="0"/>
          </a:p>
          <a:p>
            <a:r>
              <a:rPr lang="en-GB" altLang="en-US" b="1" dirty="0"/>
              <a:t>Specialized</a:t>
            </a:r>
            <a:endParaRPr lang="en-US" altLang="en-US" b="1" dirty="0"/>
          </a:p>
          <a:p>
            <a:pPr lvl="1"/>
            <a:r>
              <a:rPr lang="en-GB" altLang="en-US" dirty="0"/>
              <a:t>Summary of reports about specialized law enforcement and police problems</a:t>
            </a:r>
            <a:endParaRPr lang="en-US" altLang="en-US" dirty="0"/>
          </a:p>
          <a:p>
            <a:pPr lvl="1"/>
            <a:r>
              <a:rPr lang="en-GB" altLang="en-US" dirty="0"/>
              <a:t>May be either narrative, chronological, or both</a:t>
            </a:r>
            <a:endParaRPr lang="en-US" altLang="en-US" dirty="0"/>
          </a:p>
          <a:p>
            <a:pPr lvl="1"/>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CA20A-8656-4B66-9C7D-D0454D76E39E}"/>
              </a:ext>
            </a:extLst>
          </p:cNvPr>
          <p:cNvSpPr>
            <a:spLocks noGrp="1"/>
          </p:cNvSpPr>
          <p:nvPr>
            <p:ph type="title"/>
          </p:nvPr>
        </p:nvSpPr>
        <p:spPr/>
        <p:txBody>
          <a:bodyPr/>
          <a:lstStyle/>
          <a:p>
            <a:pPr fontAlgn="auto">
              <a:spcAft>
                <a:spcPts val="0"/>
              </a:spcAft>
              <a:defRPr/>
            </a:pPr>
            <a:r>
              <a:rPr lang="en-GB" dirty="0"/>
              <a:t>Essential Report Qualities</a:t>
            </a:r>
            <a:endParaRPr lang="en-US" dirty="0"/>
          </a:p>
        </p:txBody>
      </p:sp>
      <p:sp>
        <p:nvSpPr>
          <p:cNvPr id="24579" name="Content Placeholder 2">
            <a:extLst>
              <a:ext uri="{FF2B5EF4-FFF2-40B4-BE49-F238E27FC236}">
                <a16:creationId xmlns:a16="http://schemas.microsoft.com/office/drawing/2014/main" id="{0FFA9973-5F68-46F8-A174-572938087B9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dirty="0"/>
              <a:t>Clear and complete sentences</a:t>
            </a:r>
            <a:endParaRPr lang="en-US" altLang="en-US" dirty="0"/>
          </a:p>
          <a:p>
            <a:pPr lvl="1"/>
            <a:r>
              <a:rPr lang="en-GB" altLang="en-US" dirty="0"/>
              <a:t>Proper grammar</a:t>
            </a:r>
            <a:endParaRPr lang="en-US" altLang="en-US" dirty="0"/>
          </a:p>
          <a:p>
            <a:pPr lvl="1"/>
            <a:r>
              <a:rPr lang="en-GB" altLang="en-US" dirty="0"/>
              <a:t>Detailed descriptions</a:t>
            </a:r>
            <a:endParaRPr lang="en-US" altLang="en-US" dirty="0"/>
          </a:p>
          <a:p>
            <a:endParaRPr lang="en-US" altLang="en-US" dirty="0"/>
          </a:p>
        </p:txBody>
      </p:sp>
      <p:pic>
        <p:nvPicPr>
          <p:cNvPr id="24581" name="Picture 5" descr="womantyping.jpg">
            <a:extLst>
              <a:ext uri="{FF2B5EF4-FFF2-40B4-BE49-F238E27FC236}">
                <a16:creationId xmlns:a16="http://schemas.microsoft.com/office/drawing/2014/main" id="{31BF294D-5CF9-4113-8FB2-BBD8204B39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80328" y="1603610"/>
            <a:ext cx="4419652" cy="2946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425B3-19E7-42ED-86D1-97B1985B87F7}"/>
              </a:ext>
            </a:extLst>
          </p:cNvPr>
          <p:cNvSpPr>
            <a:spLocks noGrp="1"/>
          </p:cNvSpPr>
          <p:nvPr>
            <p:ph type="title"/>
          </p:nvPr>
        </p:nvSpPr>
        <p:spPr/>
        <p:txBody>
          <a:bodyPr/>
          <a:lstStyle/>
          <a:p>
            <a:pPr fontAlgn="auto">
              <a:spcAft>
                <a:spcPts val="0"/>
              </a:spcAft>
              <a:defRPr/>
            </a:pPr>
            <a:r>
              <a:rPr lang="en-GB" dirty="0"/>
              <a:t>Rules for Description</a:t>
            </a:r>
            <a:endParaRPr lang="en-US" dirty="0"/>
          </a:p>
        </p:txBody>
      </p:sp>
      <p:sp>
        <p:nvSpPr>
          <p:cNvPr id="25603" name="Content Placeholder 2">
            <a:extLst>
              <a:ext uri="{FF2B5EF4-FFF2-40B4-BE49-F238E27FC236}">
                <a16:creationId xmlns:a16="http://schemas.microsoft.com/office/drawing/2014/main" id="{40811F83-51DA-4A1A-9431-101B921F50C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dirty="0"/>
              <a:t>Describe things without assuming</a:t>
            </a:r>
            <a:endParaRPr lang="en-US" altLang="en-US" dirty="0"/>
          </a:p>
          <a:p>
            <a:pPr lvl="1"/>
            <a:r>
              <a:rPr lang="en-GB" altLang="en-US" dirty="0"/>
              <a:t>Use vivid language</a:t>
            </a:r>
            <a:endParaRPr lang="en-US" altLang="en-US" dirty="0"/>
          </a:p>
          <a:p>
            <a:pPr lvl="1"/>
            <a:r>
              <a:rPr lang="en-GB" altLang="en-US" dirty="0"/>
              <a:t>Look for distinguishing marks, </a:t>
            </a:r>
            <a:r>
              <a:rPr lang="en-GB" altLang="en-US" dirty="0" err="1"/>
              <a:t>color</a:t>
            </a:r>
            <a:r>
              <a:rPr lang="en-GB" altLang="en-US" dirty="0"/>
              <a:t>, size, shape, texture, location, type, etc.</a:t>
            </a:r>
          </a:p>
          <a:p>
            <a:pPr lvl="1"/>
            <a:r>
              <a:rPr lang="en-GB" altLang="en-US" dirty="0"/>
              <a:t>Paint a picture of a place with words</a:t>
            </a:r>
            <a:endParaRPr lang="en-US" altLang="en-US" dirty="0"/>
          </a:p>
        </p:txBody>
      </p:sp>
      <p:pic>
        <p:nvPicPr>
          <p:cNvPr id="25605" name="Picture 5" descr="qmarkcase.jpg">
            <a:extLst>
              <a:ext uri="{FF2B5EF4-FFF2-40B4-BE49-F238E27FC236}">
                <a16:creationId xmlns:a16="http://schemas.microsoft.com/office/drawing/2014/main" id="{C7C798C5-8829-4805-9FBC-23465F9073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114800"/>
            <a:ext cx="3657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6926A-A663-4947-BC10-53FE0AE8AAD1}"/>
              </a:ext>
            </a:extLst>
          </p:cNvPr>
          <p:cNvSpPr>
            <a:spLocks noGrp="1"/>
          </p:cNvSpPr>
          <p:nvPr>
            <p:ph type="title"/>
          </p:nvPr>
        </p:nvSpPr>
        <p:spPr/>
        <p:txBody>
          <a:bodyPr/>
          <a:lstStyle/>
          <a:p>
            <a:pPr fontAlgn="auto">
              <a:spcAft>
                <a:spcPts val="0"/>
              </a:spcAft>
              <a:defRPr/>
            </a:pPr>
            <a:r>
              <a:rPr lang="en-GB" dirty="0"/>
              <a:t>Rules for Description </a:t>
            </a:r>
            <a:endParaRPr lang="en-US" dirty="0"/>
          </a:p>
        </p:txBody>
      </p:sp>
      <p:sp>
        <p:nvSpPr>
          <p:cNvPr id="26627" name="Content Placeholder 2">
            <a:extLst>
              <a:ext uri="{FF2B5EF4-FFF2-40B4-BE49-F238E27FC236}">
                <a16:creationId xmlns:a16="http://schemas.microsoft.com/office/drawing/2014/main" id="{64E55B95-CC3B-4A1F-9EE9-8B660C1C383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b="1" dirty="0"/>
              <a:t>Describe people</a:t>
            </a:r>
          </a:p>
          <a:p>
            <a:pPr lvl="1"/>
            <a:r>
              <a:rPr lang="en-GB" altLang="en-US" dirty="0"/>
              <a:t>From top to bottom</a:t>
            </a:r>
          </a:p>
          <a:p>
            <a:pPr lvl="1"/>
            <a:r>
              <a:rPr lang="en-GB" altLang="en-US" dirty="0"/>
              <a:t>Include characteristics </a:t>
            </a:r>
          </a:p>
          <a:p>
            <a:pPr lvl="2"/>
            <a:r>
              <a:rPr lang="en-GB" altLang="en-US" dirty="0"/>
              <a:t>Manner of speaking, walking, moving, etc.</a:t>
            </a:r>
          </a:p>
          <a:p>
            <a:pPr lvl="1"/>
            <a:r>
              <a:rPr lang="en-GB" altLang="en-US" dirty="0"/>
              <a:t>Items they are carrying</a:t>
            </a:r>
            <a:endParaRPr lang="en-US" altLang="en-US" dirty="0"/>
          </a:p>
          <a:p>
            <a:r>
              <a:rPr lang="en-GB" altLang="en-US" b="1" dirty="0"/>
              <a:t>Four Corners Rule</a:t>
            </a:r>
          </a:p>
          <a:p>
            <a:pPr lvl="1"/>
            <a:r>
              <a:rPr lang="en-GB" altLang="en-US" dirty="0"/>
              <a:t>“If it's not on the page then it did not happen.”</a:t>
            </a:r>
            <a:endParaRPr lang="en-US" altLang="en-US" dirty="0"/>
          </a:p>
        </p:txBody>
      </p:sp>
      <p:pic>
        <p:nvPicPr>
          <p:cNvPr id="26629" name="Picture 5" descr="manwriting.jpg">
            <a:extLst>
              <a:ext uri="{FF2B5EF4-FFF2-40B4-BE49-F238E27FC236}">
                <a16:creationId xmlns:a16="http://schemas.microsoft.com/office/drawing/2014/main" id="{907356E8-FACC-4025-85D9-8C7B9850323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13776" y="1584276"/>
            <a:ext cx="4722596" cy="3083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5EBE-90E9-4D65-B073-94B54B95E28A}"/>
              </a:ext>
            </a:extLst>
          </p:cNvPr>
          <p:cNvSpPr>
            <a:spLocks noGrp="1"/>
          </p:cNvSpPr>
          <p:nvPr>
            <p:ph type="title"/>
          </p:nvPr>
        </p:nvSpPr>
        <p:spPr/>
        <p:txBody>
          <a:bodyPr/>
          <a:lstStyle/>
          <a:p>
            <a:pPr fontAlgn="auto">
              <a:spcAft>
                <a:spcPts val="0"/>
              </a:spcAft>
              <a:defRPr/>
            </a:pPr>
            <a:r>
              <a:rPr lang="en-GB" dirty="0"/>
              <a:t>Four Requisites</a:t>
            </a:r>
            <a:endParaRPr lang="en-US" dirty="0"/>
          </a:p>
        </p:txBody>
      </p:sp>
      <p:sp>
        <p:nvSpPr>
          <p:cNvPr id="27651" name="Content Placeholder 2">
            <a:extLst>
              <a:ext uri="{FF2B5EF4-FFF2-40B4-BE49-F238E27FC236}">
                <a16:creationId xmlns:a16="http://schemas.microsoft.com/office/drawing/2014/main" id="{1E0BA73D-D3E9-4CC6-9203-6838DFFCB2F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b="1" dirty="0"/>
              <a:t>Factual </a:t>
            </a:r>
            <a:r>
              <a:rPr lang="en-GB" altLang="en-US" dirty="0"/>
              <a:t>– detailed correctness</a:t>
            </a:r>
            <a:endParaRPr lang="en-US" altLang="en-US" dirty="0"/>
          </a:p>
          <a:p>
            <a:pPr lvl="1"/>
            <a:r>
              <a:rPr lang="en-GB" altLang="en-US" b="1" dirty="0"/>
              <a:t>Clear</a:t>
            </a:r>
            <a:r>
              <a:rPr lang="en-GB" altLang="en-US" dirty="0"/>
              <a:t> – distinct and unconfused</a:t>
            </a:r>
            <a:endParaRPr lang="en-US" altLang="en-US" dirty="0"/>
          </a:p>
          <a:p>
            <a:pPr lvl="1"/>
            <a:r>
              <a:rPr lang="en-GB" altLang="en-US" b="1" dirty="0"/>
              <a:t>Complete</a:t>
            </a:r>
            <a:r>
              <a:rPr lang="en-GB" altLang="en-US" dirty="0"/>
              <a:t> – having no deficiency</a:t>
            </a:r>
            <a:endParaRPr lang="en-US" altLang="en-US" dirty="0"/>
          </a:p>
          <a:p>
            <a:pPr lvl="1"/>
            <a:r>
              <a:rPr lang="en-GB" altLang="en-US" b="1" dirty="0"/>
              <a:t>Concise</a:t>
            </a:r>
            <a:r>
              <a:rPr lang="en-GB" altLang="en-US" dirty="0"/>
              <a:t> – expressing much in a few words</a:t>
            </a:r>
            <a:endParaRPr lang="en-US" altLang="en-US" dirty="0"/>
          </a:p>
          <a:p>
            <a:endParaRPr lang="en-US" altLang="en-US" dirty="0"/>
          </a:p>
        </p:txBody>
      </p:sp>
      <p:pic>
        <p:nvPicPr>
          <p:cNvPr id="27653" name="Picture 5" descr="womanwriting.jpg">
            <a:extLst>
              <a:ext uri="{FF2B5EF4-FFF2-40B4-BE49-F238E27FC236}">
                <a16:creationId xmlns:a16="http://schemas.microsoft.com/office/drawing/2014/main" id="{458CECC6-21FD-4098-8284-67F7582DBAB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34752" y="1526275"/>
            <a:ext cx="4865427" cy="3243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9EA58-9FE6-4C13-82A5-A860882DB551}"/>
              </a:ext>
            </a:extLst>
          </p:cNvPr>
          <p:cNvSpPr>
            <a:spLocks noGrp="1"/>
          </p:cNvSpPr>
          <p:nvPr>
            <p:ph type="title"/>
          </p:nvPr>
        </p:nvSpPr>
        <p:spPr/>
        <p:txBody>
          <a:bodyPr/>
          <a:lstStyle/>
          <a:p>
            <a:pPr fontAlgn="auto">
              <a:spcAft>
                <a:spcPts val="0"/>
              </a:spcAft>
              <a:defRPr/>
            </a:pPr>
            <a:r>
              <a:rPr lang="en-GB" dirty="0"/>
              <a:t>Questions to Ask and Answer	</a:t>
            </a:r>
            <a:endParaRPr lang="en-US" dirty="0"/>
          </a:p>
        </p:txBody>
      </p:sp>
      <p:sp>
        <p:nvSpPr>
          <p:cNvPr id="28675" name="Content Placeholder 2">
            <a:extLst>
              <a:ext uri="{FF2B5EF4-FFF2-40B4-BE49-F238E27FC236}">
                <a16:creationId xmlns:a16="http://schemas.microsoft.com/office/drawing/2014/main" id="{3C2DDFF8-999C-42B2-AACC-6DE51E9A137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dirty="0"/>
              <a:t>Who?</a:t>
            </a:r>
            <a:endParaRPr lang="en-US" altLang="en-US" dirty="0"/>
          </a:p>
          <a:p>
            <a:pPr lvl="1"/>
            <a:r>
              <a:rPr lang="en-GB" altLang="en-US" dirty="0"/>
              <a:t>What?</a:t>
            </a:r>
            <a:endParaRPr lang="en-US" altLang="en-US" dirty="0"/>
          </a:p>
          <a:p>
            <a:pPr lvl="1"/>
            <a:r>
              <a:rPr lang="en-GB" altLang="en-US" dirty="0"/>
              <a:t>When?</a:t>
            </a:r>
            <a:endParaRPr lang="en-US" altLang="en-US" dirty="0"/>
          </a:p>
          <a:p>
            <a:pPr lvl="1"/>
            <a:r>
              <a:rPr lang="en-GB" altLang="en-US" dirty="0"/>
              <a:t>Where?</a:t>
            </a:r>
            <a:endParaRPr lang="en-US" altLang="en-US" dirty="0"/>
          </a:p>
          <a:p>
            <a:pPr lvl="1"/>
            <a:r>
              <a:rPr lang="en-GB" altLang="en-US" dirty="0"/>
              <a:t>Why?</a:t>
            </a:r>
            <a:endParaRPr lang="en-US" altLang="en-US" dirty="0"/>
          </a:p>
          <a:p>
            <a:pPr lvl="1"/>
            <a:r>
              <a:rPr lang="en-GB" altLang="en-US" dirty="0"/>
              <a:t>How?</a:t>
            </a:r>
            <a:endParaRPr lang="en-US" altLang="en-US" dirty="0"/>
          </a:p>
        </p:txBody>
      </p:sp>
      <p:pic>
        <p:nvPicPr>
          <p:cNvPr id="28677" name="Picture 5" descr="answer.jpg">
            <a:extLst>
              <a:ext uri="{FF2B5EF4-FFF2-40B4-BE49-F238E27FC236}">
                <a16:creationId xmlns:a16="http://schemas.microsoft.com/office/drawing/2014/main" id="{7616AFE7-283E-4472-8B2B-F5AB30D246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81081" y="4098875"/>
            <a:ext cx="3518899" cy="2297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6" descr="qmarkkey.jpg">
            <a:extLst>
              <a:ext uri="{FF2B5EF4-FFF2-40B4-BE49-F238E27FC236}">
                <a16:creationId xmlns:a16="http://schemas.microsoft.com/office/drawing/2014/main" id="{7DEC3400-C27C-4E93-8359-03AE954E7CD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81081" y="1727603"/>
            <a:ext cx="3518899" cy="2297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1B12E-639E-408A-AF8B-5A4E60A1D087}"/>
              </a:ext>
            </a:extLst>
          </p:cNvPr>
          <p:cNvSpPr>
            <a:spLocks noGrp="1"/>
          </p:cNvSpPr>
          <p:nvPr>
            <p:ph type="title"/>
          </p:nvPr>
        </p:nvSpPr>
        <p:spPr/>
        <p:txBody>
          <a:bodyPr/>
          <a:lstStyle/>
          <a:p>
            <a:pPr fontAlgn="auto">
              <a:spcAft>
                <a:spcPts val="0"/>
              </a:spcAft>
              <a:defRPr/>
            </a:pPr>
            <a:r>
              <a:rPr lang="en-GB" dirty="0"/>
              <a:t>Essential Components</a:t>
            </a:r>
            <a:endParaRPr lang="en-US" dirty="0"/>
          </a:p>
        </p:txBody>
      </p:sp>
      <p:sp>
        <p:nvSpPr>
          <p:cNvPr id="29699" name="Content Placeholder 2">
            <a:extLst>
              <a:ext uri="{FF2B5EF4-FFF2-40B4-BE49-F238E27FC236}">
                <a16:creationId xmlns:a16="http://schemas.microsoft.com/office/drawing/2014/main" id="{E0B60332-D3A8-4BAF-868E-E70B8D1A37C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dirty="0"/>
              <a:t>Date </a:t>
            </a:r>
            <a:endParaRPr lang="en-US" altLang="en-US" b="1" i="1" dirty="0"/>
          </a:p>
          <a:p>
            <a:pPr lvl="1"/>
            <a:r>
              <a:rPr lang="en-GB" altLang="en-US" dirty="0"/>
              <a:t>Time</a:t>
            </a:r>
            <a:endParaRPr lang="en-US" altLang="en-US" b="1" i="1" dirty="0"/>
          </a:p>
          <a:p>
            <a:pPr lvl="1"/>
            <a:r>
              <a:rPr lang="en-GB" altLang="en-US" dirty="0"/>
              <a:t>Location</a:t>
            </a:r>
            <a:endParaRPr lang="en-US" altLang="en-US" b="1" i="1" dirty="0"/>
          </a:p>
          <a:p>
            <a:pPr lvl="1"/>
            <a:r>
              <a:rPr lang="en-GB" altLang="en-US" dirty="0"/>
              <a:t>Kind of call</a:t>
            </a:r>
            <a:endParaRPr lang="en-US" altLang="en-US" b="1" i="1" dirty="0"/>
          </a:p>
          <a:p>
            <a:pPr lvl="1"/>
            <a:r>
              <a:rPr lang="en-GB" altLang="en-US" dirty="0"/>
              <a:t>Description of surroundings</a:t>
            </a:r>
            <a:endParaRPr lang="en-US" altLang="en-US" b="1" i="1" dirty="0"/>
          </a:p>
          <a:p>
            <a:pPr lvl="1"/>
            <a:r>
              <a:rPr lang="en-GB" altLang="en-US" dirty="0"/>
              <a:t>Description of vehicle</a:t>
            </a:r>
            <a:endParaRPr lang="en-US" altLang="en-US" b="1" i="1" dirty="0"/>
          </a:p>
          <a:p>
            <a:pPr lvl="1"/>
            <a:r>
              <a:rPr lang="en-GB" altLang="en-US" dirty="0"/>
              <a:t>Description of suspect</a:t>
            </a:r>
            <a:endParaRPr lang="en-US" altLang="en-US" b="1" i="1" dirty="0"/>
          </a:p>
          <a:p>
            <a:pPr lvl="1"/>
            <a:r>
              <a:rPr lang="en-GB" altLang="en-US" dirty="0"/>
              <a:t>Chronological order</a:t>
            </a:r>
            <a:endParaRPr lang="en-US" altLang="en-US" b="1" i="1" dirty="0"/>
          </a:p>
        </p:txBody>
      </p:sp>
      <p:pic>
        <p:nvPicPr>
          <p:cNvPr id="29701" name="Picture 5" descr="signintersection.jpg">
            <a:extLst>
              <a:ext uri="{FF2B5EF4-FFF2-40B4-BE49-F238E27FC236}">
                <a16:creationId xmlns:a16="http://schemas.microsoft.com/office/drawing/2014/main" id="{D815ACC9-F838-496A-857C-B5EF1590C6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2825" y="1545607"/>
            <a:ext cx="4754540" cy="316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8C562-6FE1-4C8E-A92A-799A626D43C8}"/>
              </a:ext>
            </a:extLst>
          </p:cNvPr>
          <p:cNvSpPr>
            <a:spLocks noGrp="1"/>
          </p:cNvSpPr>
          <p:nvPr>
            <p:ph type="title"/>
          </p:nvPr>
        </p:nvSpPr>
        <p:spPr/>
        <p:txBody>
          <a:bodyPr/>
          <a:lstStyle/>
          <a:p>
            <a:pPr fontAlgn="auto">
              <a:spcAft>
                <a:spcPts val="0"/>
              </a:spcAft>
              <a:defRPr/>
            </a:pPr>
            <a:r>
              <a:rPr lang="en-US" dirty="0"/>
              <a:t>Preparation</a:t>
            </a:r>
          </a:p>
        </p:txBody>
      </p:sp>
      <p:sp>
        <p:nvSpPr>
          <p:cNvPr id="30723" name="Content Placeholder 2">
            <a:extLst>
              <a:ext uri="{FF2B5EF4-FFF2-40B4-BE49-F238E27FC236}">
                <a16:creationId xmlns:a16="http://schemas.microsoft.com/office/drawing/2014/main" id="{AA80F8B0-DEC4-4E24-9488-F997C940060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Organize your evidence and information</a:t>
            </a:r>
          </a:p>
          <a:p>
            <a:pPr lvl="1"/>
            <a:r>
              <a:rPr lang="en-US" altLang="en-US" dirty="0"/>
              <a:t>Check with dispatch for updated data</a:t>
            </a:r>
          </a:p>
          <a:p>
            <a:pPr lvl="1"/>
            <a:r>
              <a:rPr lang="en-US" altLang="en-US" dirty="0"/>
              <a:t>Log in the evidence</a:t>
            </a:r>
          </a:p>
          <a:p>
            <a:pPr lvl="1"/>
            <a:r>
              <a:rPr lang="en-US" altLang="en-US" dirty="0"/>
              <a:t>Begin the report</a:t>
            </a:r>
          </a:p>
          <a:p>
            <a:endParaRPr lang="en-US" altLang="en-US" dirty="0"/>
          </a:p>
        </p:txBody>
      </p:sp>
      <p:pic>
        <p:nvPicPr>
          <p:cNvPr id="30725" name="Picture 5" descr="manwriting.jpg">
            <a:extLst>
              <a:ext uri="{FF2B5EF4-FFF2-40B4-BE49-F238E27FC236}">
                <a16:creationId xmlns:a16="http://schemas.microsoft.com/office/drawing/2014/main" id="{6141248E-FB24-41B2-A75C-1FC574340F4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14803" y="1498977"/>
            <a:ext cx="4101300" cy="267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D91DE-F55B-4CAE-B51D-F5751BA77B0D}"/>
              </a:ext>
            </a:extLst>
          </p:cNvPr>
          <p:cNvSpPr>
            <a:spLocks noGrp="1"/>
          </p:cNvSpPr>
          <p:nvPr>
            <p:ph type="title"/>
          </p:nvPr>
        </p:nvSpPr>
        <p:spPr/>
        <p:txBody>
          <a:bodyPr/>
          <a:lstStyle/>
          <a:p>
            <a:pPr fontAlgn="auto">
              <a:spcAft>
                <a:spcPts val="0"/>
              </a:spcAft>
              <a:defRPr/>
            </a:pPr>
            <a:r>
              <a:rPr lang="en-US" dirty="0"/>
              <a:t>Writing</a:t>
            </a:r>
          </a:p>
        </p:txBody>
      </p:sp>
      <p:sp>
        <p:nvSpPr>
          <p:cNvPr id="31747" name="Content Placeholder 2">
            <a:extLst>
              <a:ext uri="{FF2B5EF4-FFF2-40B4-BE49-F238E27FC236}">
                <a16:creationId xmlns:a16="http://schemas.microsoft.com/office/drawing/2014/main" id="{2A770571-0C66-44F6-BED4-A98A8EA51F3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SzPct val="80000"/>
            </a:pPr>
            <a:r>
              <a:rPr lang="en-US" altLang="en-US" dirty="0"/>
              <a:t>Type of call</a:t>
            </a:r>
          </a:p>
          <a:p>
            <a:pPr lvl="1">
              <a:buSzPct val="80000"/>
            </a:pPr>
            <a:r>
              <a:rPr lang="en-US" altLang="en-US" dirty="0"/>
              <a:t>Case number</a:t>
            </a:r>
          </a:p>
          <a:p>
            <a:pPr lvl="1">
              <a:buSzPct val="80000"/>
            </a:pPr>
            <a:r>
              <a:rPr lang="en-US" altLang="en-US" dirty="0"/>
              <a:t>Date and time of the report</a:t>
            </a:r>
          </a:p>
          <a:p>
            <a:pPr lvl="1">
              <a:buSzPct val="80000"/>
            </a:pPr>
            <a:r>
              <a:rPr lang="en-US" altLang="en-US" dirty="0"/>
              <a:t>Date and time of the offense</a:t>
            </a:r>
          </a:p>
          <a:p>
            <a:pPr lvl="1">
              <a:buSzPct val="80000"/>
            </a:pPr>
            <a:r>
              <a:rPr lang="en-US" altLang="en-US" dirty="0"/>
              <a:t>Type of report (offense or incident)</a:t>
            </a:r>
          </a:p>
          <a:p>
            <a:pPr marL="196850" indent="-457200">
              <a:spcBef>
                <a:spcPts val="600"/>
              </a:spcBef>
              <a:buSzPct val="80000"/>
            </a:pPr>
            <a:r>
              <a:rPr lang="en-US" altLang="en-US" dirty="0"/>
              <a:t> </a:t>
            </a:r>
          </a:p>
          <a:p>
            <a:endParaRPr lang="en-US" altLang="en-US" dirty="0"/>
          </a:p>
        </p:txBody>
      </p:sp>
      <p:pic>
        <p:nvPicPr>
          <p:cNvPr id="31749" name="Picture 5" descr="clock.jpg">
            <a:extLst>
              <a:ext uri="{FF2B5EF4-FFF2-40B4-BE49-F238E27FC236}">
                <a16:creationId xmlns:a16="http://schemas.microsoft.com/office/drawing/2014/main" id="{D505A352-14BC-4FB3-8AC5-79B0273B87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42735" y="1420420"/>
            <a:ext cx="3657245" cy="3234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B88F6-73B4-4537-8793-DAA4B8C69687}"/>
              </a:ext>
            </a:extLst>
          </p:cNvPr>
          <p:cNvSpPr>
            <a:spLocks noGrp="1"/>
          </p:cNvSpPr>
          <p:nvPr>
            <p:ph type="title"/>
          </p:nvPr>
        </p:nvSpPr>
        <p:spPr/>
        <p:txBody>
          <a:bodyPr/>
          <a:lstStyle/>
          <a:p>
            <a:pPr fontAlgn="auto">
              <a:spcAft>
                <a:spcPts val="0"/>
              </a:spcAft>
              <a:defRPr/>
            </a:pPr>
            <a:r>
              <a:rPr lang="en-US" dirty="0"/>
              <a:t>Writing</a:t>
            </a:r>
          </a:p>
        </p:txBody>
      </p:sp>
      <p:sp>
        <p:nvSpPr>
          <p:cNvPr id="32771" name="Content Placeholder 2">
            <a:extLst>
              <a:ext uri="{FF2B5EF4-FFF2-40B4-BE49-F238E27FC236}">
                <a16:creationId xmlns:a16="http://schemas.microsoft.com/office/drawing/2014/main" id="{535965C9-FDC8-4748-8761-1493E8D418D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indent="-260350">
              <a:spcBef>
                <a:spcPts val="600"/>
              </a:spcBef>
              <a:buSzPct val="80000"/>
            </a:pPr>
            <a:r>
              <a:rPr lang="en-US" altLang="en-US" dirty="0"/>
              <a:t>Caller information</a:t>
            </a:r>
          </a:p>
          <a:p>
            <a:pPr lvl="1" indent="-260350">
              <a:spcBef>
                <a:spcPts val="600"/>
              </a:spcBef>
              <a:buSzPct val="80000"/>
            </a:pPr>
            <a:r>
              <a:rPr lang="en-US" altLang="en-US" sz="2600" dirty="0"/>
              <a:t>Name</a:t>
            </a:r>
            <a:endParaRPr lang="en-US" altLang="en-US" dirty="0"/>
          </a:p>
          <a:p>
            <a:pPr lvl="1" indent="-260350">
              <a:spcBef>
                <a:spcPts val="600"/>
              </a:spcBef>
              <a:buSzPct val="80000"/>
            </a:pPr>
            <a:r>
              <a:rPr lang="en-US" altLang="en-US" sz="2600" dirty="0"/>
              <a:t>Date of birth</a:t>
            </a:r>
          </a:p>
          <a:p>
            <a:pPr lvl="1" indent="-260350">
              <a:spcBef>
                <a:spcPts val="600"/>
              </a:spcBef>
              <a:buSzPct val="80000"/>
            </a:pPr>
            <a:r>
              <a:rPr lang="en-US" altLang="en-US" sz="2600" dirty="0"/>
              <a:t>Race</a:t>
            </a:r>
            <a:endParaRPr lang="en-US" altLang="en-US" dirty="0"/>
          </a:p>
          <a:p>
            <a:pPr lvl="1" indent="-260350">
              <a:spcBef>
                <a:spcPts val="600"/>
              </a:spcBef>
              <a:buSzPct val="80000"/>
            </a:pPr>
            <a:r>
              <a:rPr lang="en-US" altLang="en-US" sz="2600" dirty="0"/>
              <a:t>Sex</a:t>
            </a:r>
            <a:endParaRPr lang="en-US" altLang="en-US" dirty="0"/>
          </a:p>
          <a:p>
            <a:pPr lvl="1" indent="-260350">
              <a:spcBef>
                <a:spcPts val="600"/>
              </a:spcBef>
              <a:buSzPct val="80000"/>
            </a:pPr>
            <a:r>
              <a:rPr lang="en-US" altLang="en-US" sz="2600" dirty="0"/>
              <a:t>Hair and eye color</a:t>
            </a:r>
          </a:p>
          <a:p>
            <a:pPr lvl="1" indent="-260350">
              <a:spcBef>
                <a:spcPts val="600"/>
              </a:spcBef>
              <a:buSzPct val="80000"/>
            </a:pPr>
            <a:r>
              <a:rPr lang="en-US" altLang="en-US" sz="2600" dirty="0"/>
              <a:t>Height</a:t>
            </a:r>
            <a:endParaRPr lang="en-US" altLang="en-US" dirty="0"/>
          </a:p>
          <a:p>
            <a:pPr lvl="1" indent="-260350">
              <a:spcBef>
                <a:spcPts val="600"/>
              </a:spcBef>
              <a:buSzPct val="80000"/>
            </a:pPr>
            <a:r>
              <a:rPr lang="en-US" altLang="en-US" sz="2600" dirty="0"/>
              <a:t>Weight</a:t>
            </a:r>
            <a:endParaRPr lang="en-US" altLang="en-US" dirty="0"/>
          </a:p>
          <a:p>
            <a:pPr lvl="1" indent="-260350">
              <a:spcBef>
                <a:spcPts val="600"/>
              </a:spcBef>
              <a:buSzPct val="80000"/>
            </a:pPr>
            <a:r>
              <a:rPr lang="en-US" altLang="en-US" sz="2600" dirty="0"/>
              <a:t>Driver’s license </a:t>
            </a:r>
            <a:r>
              <a:rPr lang="en-US" altLang="en-US" dirty="0"/>
              <a:t>number </a:t>
            </a:r>
          </a:p>
          <a:p>
            <a:endParaRPr lang="en-US" altLang="en-US" dirty="0"/>
          </a:p>
        </p:txBody>
      </p:sp>
      <p:pic>
        <p:nvPicPr>
          <p:cNvPr id="32773" name="Picture 5" descr="files.jpg">
            <a:extLst>
              <a:ext uri="{FF2B5EF4-FFF2-40B4-BE49-F238E27FC236}">
                <a16:creationId xmlns:a16="http://schemas.microsoft.com/office/drawing/2014/main" id="{BF139EDB-D659-492A-9B7F-0C169F6D29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71683" y="1694169"/>
            <a:ext cx="4903475" cy="3268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86C19-5272-4DB5-86C7-7E4E0394030D}"/>
              </a:ext>
            </a:extLst>
          </p:cNvPr>
          <p:cNvSpPr>
            <a:spLocks noGrp="1"/>
          </p:cNvSpPr>
          <p:nvPr>
            <p:ph type="title"/>
          </p:nvPr>
        </p:nvSpPr>
        <p:spPr/>
        <p:txBody>
          <a:bodyPr/>
          <a:lstStyle/>
          <a:p>
            <a:pPr fontAlgn="auto">
              <a:spcAft>
                <a:spcPts val="0"/>
              </a:spcAft>
              <a:defRPr/>
            </a:pPr>
            <a:r>
              <a:rPr lang="en-US" dirty="0"/>
              <a:t>Writing</a:t>
            </a:r>
          </a:p>
        </p:txBody>
      </p:sp>
      <p:sp>
        <p:nvSpPr>
          <p:cNvPr id="33795" name="Content Placeholder 2">
            <a:extLst>
              <a:ext uri="{FF2B5EF4-FFF2-40B4-BE49-F238E27FC236}">
                <a16:creationId xmlns:a16="http://schemas.microsoft.com/office/drawing/2014/main" id="{DA748AB4-579E-4B66-ADA0-6F72AEAE45C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9750" lvl="1" indent="-457200">
              <a:spcBef>
                <a:spcPts val="600"/>
              </a:spcBef>
              <a:buSzPct val="80000"/>
            </a:pPr>
            <a:r>
              <a:rPr lang="en-US" altLang="en-US" dirty="0"/>
              <a:t>The victim/complainant’s complete address and phone number</a:t>
            </a:r>
          </a:p>
          <a:p>
            <a:pPr marL="539750" lvl="1" indent="-457200">
              <a:spcBef>
                <a:spcPts val="600"/>
              </a:spcBef>
              <a:buSzPct val="80000"/>
            </a:pPr>
            <a:r>
              <a:rPr lang="en-US" altLang="en-US" dirty="0"/>
              <a:t>The victim/complainant’s employer</a:t>
            </a:r>
          </a:p>
          <a:p>
            <a:pPr marL="539750" lvl="1" indent="-457200">
              <a:spcBef>
                <a:spcPts val="600"/>
              </a:spcBef>
              <a:buSzPct val="80000"/>
            </a:pPr>
            <a:r>
              <a:rPr lang="en-US" altLang="en-US" dirty="0"/>
              <a:t>The employer’s phone number</a:t>
            </a:r>
          </a:p>
          <a:p>
            <a:pPr marL="539750" lvl="1" indent="-457200">
              <a:spcBef>
                <a:spcPts val="600"/>
              </a:spcBef>
              <a:buSzPct val="80000"/>
            </a:pPr>
            <a:r>
              <a:rPr lang="en-US" altLang="en-US" dirty="0"/>
              <a:t>Location of offense </a:t>
            </a:r>
          </a:p>
          <a:p>
            <a:pPr marL="539750" lvl="1" indent="-457200">
              <a:spcBef>
                <a:spcPts val="600"/>
              </a:spcBef>
              <a:buSzPct val="80000"/>
            </a:pPr>
            <a:r>
              <a:rPr lang="en-US" altLang="en-US" dirty="0"/>
              <a:t>Who it was reported by (complete information)</a:t>
            </a:r>
          </a:p>
          <a:p>
            <a:pPr marL="457200" indent="-457200">
              <a:buFont typeface="Arial" panose="020B0604020202020204" pitchFamily="34" charset="0"/>
              <a:buChar char="•"/>
            </a:pPr>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C7EA-4633-489A-A461-2CA99F78263C}"/>
              </a:ext>
            </a:extLst>
          </p:cNvPr>
          <p:cNvSpPr>
            <a:spLocks noGrp="1"/>
          </p:cNvSpPr>
          <p:nvPr>
            <p:ph type="title"/>
          </p:nvPr>
        </p:nvSpPr>
        <p:spPr/>
        <p:txBody>
          <a:bodyPr/>
          <a:lstStyle/>
          <a:p>
            <a:pPr fontAlgn="auto">
              <a:spcAft>
                <a:spcPts val="0"/>
              </a:spcAft>
              <a:defRPr/>
            </a:pPr>
            <a:r>
              <a:rPr lang="en-US" dirty="0"/>
              <a:t>Writing</a:t>
            </a:r>
          </a:p>
        </p:txBody>
      </p:sp>
      <p:sp>
        <p:nvSpPr>
          <p:cNvPr id="34819" name="Content Placeholder 2">
            <a:extLst>
              <a:ext uri="{FF2B5EF4-FFF2-40B4-BE49-F238E27FC236}">
                <a16:creationId xmlns:a16="http://schemas.microsoft.com/office/drawing/2014/main" id="{129B6997-86AC-4022-B98A-2862E587AEE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1313" lvl="1" indent="-341313">
              <a:spcBef>
                <a:spcPts val="600"/>
              </a:spcBef>
              <a:buSzPct val="80000"/>
            </a:pPr>
            <a:r>
              <a:rPr lang="en-US" altLang="en-US" dirty="0"/>
              <a:t>Employer contact information</a:t>
            </a:r>
          </a:p>
          <a:p>
            <a:pPr marL="341313" lvl="1" indent="-341313">
              <a:spcBef>
                <a:spcPts val="600"/>
              </a:spcBef>
              <a:buSzPct val="80000"/>
            </a:pPr>
            <a:r>
              <a:rPr lang="en-US" altLang="en-US" dirty="0"/>
              <a:t>Number of witnesses, number of suspects, etc.</a:t>
            </a:r>
          </a:p>
          <a:p>
            <a:pPr marL="341313" lvl="1" indent="-341313">
              <a:spcBef>
                <a:spcPts val="600"/>
              </a:spcBef>
              <a:buSzPct val="80000"/>
            </a:pPr>
            <a:r>
              <a:rPr lang="en-US" altLang="en-US" dirty="0"/>
              <a:t>The incident or offense</a:t>
            </a:r>
          </a:p>
          <a:p>
            <a:pPr marL="341313" lvl="1" indent="-341313">
              <a:spcBef>
                <a:spcPts val="600"/>
              </a:spcBef>
              <a:buSzPct val="80000"/>
            </a:pPr>
            <a:r>
              <a:rPr lang="en-US" altLang="en-US" dirty="0"/>
              <a:t>Probable cause or “MO”</a:t>
            </a:r>
            <a:endParaRPr lang="en-US" altLang="en-US" dirty="0">
              <a:solidFill>
                <a:srgbClr val="FF0000"/>
              </a:solidFill>
            </a:endParaRPr>
          </a:p>
          <a:p>
            <a:pPr marL="341313" lvl="1" indent="-341313">
              <a:spcBef>
                <a:spcPts val="600"/>
              </a:spcBef>
              <a:buSzPct val="80000"/>
            </a:pPr>
            <a:r>
              <a:rPr lang="en-US" altLang="en-US" dirty="0"/>
              <a:t>The report writer, time, and date</a:t>
            </a:r>
          </a:p>
          <a:p>
            <a:pPr marL="341313" lvl="1" indent="-341313">
              <a:spcBef>
                <a:spcPts val="600"/>
              </a:spcBef>
              <a:buSzPct val="80000"/>
            </a:pPr>
            <a:r>
              <a:rPr lang="en-US" altLang="en-US" dirty="0"/>
              <a:t>Supervisor’s approval</a:t>
            </a:r>
          </a:p>
          <a:p>
            <a:pPr marL="341313" lvl="1" indent="-341313">
              <a:spcBef>
                <a:spcPts val="600"/>
              </a:spcBef>
              <a:buSzPct val="80000"/>
            </a:pPr>
            <a:r>
              <a:rPr lang="en-US" altLang="en-US" dirty="0"/>
              <a:t>Stolen property entered by dispatch into the computer (over $2000 value only, or stolen vehicles)</a:t>
            </a:r>
          </a:p>
          <a:p>
            <a:pPr marL="341313" indent="-341313">
              <a:buFont typeface="Arial" panose="020B0604020202020204" pitchFamily="34" charset="0"/>
              <a:buChar char="•"/>
            </a:pPr>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25735-96CB-4E0F-99F1-EFFA9CEEFAC6}"/>
              </a:ext>
            </a:extLst>
          </p:cNvPr>
          <p:cNvSpPr>
            <a:spLocks noGrp="1"/>
          </p:cNvSpPr>
          <p:nvPr>
            <p:ph type="title"/>
          </p:nvPr>
        </p:nvSpPr>
        <p:spPr/>
        <p:txBody>
          <a:bodyPr/>
          <a:lstStyle/>
          <a:p>
            <a:pPr fontAlgn="auto">
              <a:spcAft>
                <a:spcPts val="0"/>
              </a:spcAft>
              <a:defRPr/>
            </a:pPr>
            <a:r>
              <a:rPr lang="en-US" dirty="0"/>
              <a:t>Vehicle/Evidence Information</a:t>
            </a:r>
          </a:p>
        </p:txBody>
      </p:sp>
      <p:sp>
        <p:nvSpPr>
          <p:cNvPr id="35843" name="Content Placeholder 2">
            <a:extLst>
              <a:ext uri="{FF2B5EF4-FFF2-40B4-BE49-F238E27FC236}">
                <a16:creationId xmlns:a16="http://schemas.microsoft.com/office/drawing/2014/main" id="{B577B1D3-B019-46D4-A8E3-A30AAC707F6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Listing (stolen, recovered, abandoned, etc.)</a:t>
            </a:r>
          </a:p>
          <a:p>
            <a:pPr lvl="1"/>
            <a:r>
              <a:rPr lang="en-US" altLang="en-US" dirty="0"/>
              <a:t>Type (make, model, year, license plate, state of registration, VIN)</a:t>
            </a:r>
          </a:p>
          <a:p>
            <a:pPr lvl="1"/>
            <a:r>
              <a:rPr lang="en-US" altLang="en-US" dirty="0"/>
              <a:t>Value</a:t>
            </a:r>
          </a:p>
          <a:p>
            <a:pPr lvl="1"/>
            <a:r>
              <a:rPr lang="en-US" altLang="en-US" dirty="0"/>
              <a:t>Condition</a:t>
            </a:r>
          </a:p>
          <a:p>
            <a:pPr lvl="1"/>
            <a:r>
              <a:rPr lang="en-US" altLang="en-US" dirty="0"/>
              <a:t>Other Remarks</a:t>
            </a:r>
          </a:p>
          <a:p>
            <a:pPr lvl="1"/>
            <a:endParaRPr lang="en-US" altLang="en-US" dirty="0"/>
          </a:p>
        </p:txBody>
      </p:sp>
      <p:pic>
        <p:nvPicPr>
          <p:cNvPr id="35845" name="Picture 5" descr="jeepch.jpg">
            <a:extLst>
              <a:ext uri="{FF2B5EF4-FFF2-40B4-BE49-F238E27FC236}">
                <a16:creationId xmlns:a16="http://schemas.microsoft.com/office/drawing/2014/main" id="{1CE96FFB-5DB5-417A-98EA-1AA799DB5C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97829" y="1420419"/>
            <a:ext cx="4635248" cy="3090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E2651-5401-488E-ACAE-D9403B8A4697}"/>
              </a:ext>
            </a:extLst>
          </p:cNvPr>
          <p:cNvSpPr>
            <a:spLocks noGrp="1"/>
          </p:cNvSpPr>
          <p:nvPr>
            <p:ph type="title"/>
          </p:nvPr>
        </p:nvSpPr>
        <p:spPr/>
        <p:txBody>
          <a:bodyPr/>
          <a:lstStyle/>
          <a:p>
            <a:pPr fontAlgn="auto">
              <a:spcAft>
                <a:spcPts val="0"/>
              </a:spcAft>
              <a:defRPr/>
            </a:pPr>
            <a:r>
              <a:rPr lang="en-US" dirty="0"/>
              <a:t>Weapons Description</a:t>
            </a:r>
          </a:p>
        </p:txBody>
      </p:sp>
      <p:sp>
        <p:nvSpPr>
          <p:cNvPr id="36867" name="Content Placeholder 2">
            <a:extLst>
              <a:ext uri="{FF2B5EF4-FFF2-40B4-BE49-F238E27FC236}">
                <a16:creationId xmlns:a16="http://schemas.microsoft.com/office/drawing/2014/main" id="{08706954-AF7F-46F2-A06E-3C8176D9026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Quantity </a:t>
            </a:r>
            <a:endParaRPr lang="en-US" altLang="en-US" b="1" dirty="0"/>
          </a:p>
          <a:p>
            <a:pPr lvl="1"/>
            <a:r>
              <a:rPr lang="en-US" altLang="en-US" dirty="0"/>
              <a:t>Appearance</a:t>
            </a:r>
            <a:endParaRPr lang="en-US" altLang="en-US" b="1" dirty="0"/>
          </a:p>
          <a:p>
            <a:pPr lvl="1"/>
            <a:r>
              <a:rPr lang="en-US" altLang="en-US" dirty="0"/>
              <a:t>Caliber</a:t>
            </a:r>
            <a:endParaRPr lang="en-US" altLang="en-US" b="1" dirty="0"/>
          </a:p>
          <a:p>
            <a:pPr lvl="1"/>
            <a:r>
              <a:rPr lang="en-US" altLang="en-US" dirty="0"/>
              <a:t>Serial Number</a:t>
            </a:r>
            <a:endParaRPr lang="en-US" altLang="en-US" b="1" dirty="0"/>
          </a:p>
          <a:p>
            <a:pPr lvl="1"/>
            <a:r>
              <a:rPr lang="en-US" altLang="en-US" dirty="0"/>
              <a:t>Model </a:t>
            </a:r>
            <a:endParaRPr lang="en-US" altLang="en-US" b="1" dirty="0"/>
          </a:p>
          <a:p>
            <a:pPr lvl="1"/>
            <a:r>
              <a:rPr lang="en-US" altLang="en-US" dirty="0"/>
              <a:t>Value</a:t>
            </a:r>
            <a:endParaRPr lang="en-US" altLang="en-US" b="1" dirty="0"/>
          </a:p>
          <a:p>
            <a:endParaRPr lang="en-US" altLang="en-US" dirty="0"/>
          </a:p>
        </p:txBody>
      </p:sp>
      <p:pic>
        <p:nvPicPr>
          <p:cNvPr id="36869" name="Picture 5" descr="handgun.jpg">
            <a:extLst>
              <a:ext uri="{FF2B5EF4-FFF2-40B4-BE49-F238E27FC236}">
                <a16:creationId xmlns:a16="http://schemas.microsoft.com/office/drawing/2014/main" id="{8513E2FA-4344-4D00-81D1-0E3F69ACA8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94251" y="1420420"/>
            <a:ext cx="4758078" cy="3172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CAE33-484A-40BD-B6BB-99C1B2FBD6CC}"/>
              </a:ext>
            </a:extLst>
          </p:cNvPr>
          <p:cNvSpPr>
            <a:spLocks noGrp="1"/>
          </p:cNvSpPr>
          <p:nvPr>
            <p:ph type="title"/>
          </p:nvPr>
        </p:nvSpPr>
        <p:spPr/>
        <p:txBody>
          <a:bodyPr/>
          <a:lstStyle/>
          <a:p>
            <a:pPr fontAlgn="auto">
              <a:spcAft>
                <a:spcPts val="0"/>
              </a:spcAft>
              <a:defRPr/>
            </a:pPr>
            <a:r>
              <a:rPr lang="en-US" dirty="0"/>
              <a:t>Burglary Information</a:t>
            </a:r>
          </a:p>
        </p:txBody>
      </p:sp>
      <p:sp>
        <p:nvSpPr>
          <p:cNvPr id="37891" name="Content Placeholder 2">
            <a:extLst>
              <a:ext uri="{FF2B5EF4-FFF2-40B4-BE49-F238E27FC236}">
                <a16:creationId xmlns:a16="http://schemas.microsoft.com/office/drawing/2014/main" id="{49C3E07F-4547-4E5C-AE2E-5D8247601DB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How the suspect entered the home</a:t>
            </a:r>
          </a:p>
          <a:p>
            <a:pPr lvl="2"/>
            <a:r>
              <a:rPr lang="en-US" altLang="en-US" dirty="0"/>
              <a:t>Home Accessible (unlocked)</a:t>
            </a:r>
          </a:p>
          <a:p>
            <a:pPr lvl="2"/>
            <a:r>
              <a:rPr lang="en-US" altLang="en-US" dirty="0"/>
              <a:t>Forced Entry</a:t>
            </a:r>
          </a:p>
          <a:p>
            <a:pPr lvl="2"/>
            <a:r>
              <a:rPr lang="en-US" altLang="en-US" dirty="0"/>
              <a:t>Inside Job</a:t>
            </a:r>
          </a:p>
          <a:p>
            <a:pPr lvl="1"/>
            <a:r>
              <a:rPr lang="en-US" altLang="en-US" dirty="0"/>
              <a:t>How the suspect left the home</a:t>
            </a:r>
          </a:p>
          <a:p>
            <a:pPr lvl="1"/>
            <a:endParaRPr lang="en-US" altLang="en-US" dirty="0"/>
          </a:p>
        </p:txBody>
      </p:sp>
      <p:pic>
        <p:nvPicPr>
          <p:cNvPr id="37893" name="Picture 5" descr="burglar.jpg">
            <a:extLst>
              <a:ext uri="{FF2B5EF4-FFF2-40B4-BE49-F238E27FC236}">
                <a16:creationId xmlns:a16="http://schemas.microsoft.com/office/drawing/2014/main" id="{0F90DA05-B73D-4F3A-A297-487127017FD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37527" y="1354160"/>
            <a:ext cx="4304733" cy="286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03DDF-2E9C-403C-B9E7-658B17093D01}"/>
              </a:ext>
            </a:extLst>
          </p:cNvPr>
          <p:cNvSpPr>
            <a:spLocks noGrp="1"/>
          </p:cNvSpPr>
          <p:nvPr>
            <p:ph type="title"/>
          </p:nvPr>
        </p:nvSpPr>
        <p:spPr/>
        <p:txBody>
          <a:bodyPr/>
          <a:lstStyle/>
          <a:p>
            <a:pPr fontAlgn="auto">
              <a:spcAft>
                <a:spcPts val="0"/>
              </a:spcAft>
              <a:defRPr/>
            </a:pPr>
            <a:r>
              <a:rPr lang="en-US" dirty="0"/>
              <a:t>Summary</a:t>
            </a:r>
          </a:p>
        </p:txBody>
      </p:sp>
      <p:sp>
        <p:nvSpPr>
          <p:cNvPr id="38915" name="Content Placeholder 2">
            <a:extLst>
              <a:ext uri="{FF2B5EF4-FFF2-40B4-BE49-F238E27FC236}">
                <a16:creationId xmlns:a16="http://schemas.microsoft.com/office/drawing/2014/main" id="{B72ECA67-817C-47CA-8796-414238FD9EC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Restate “MO” (see example)</a:t>
            </a:r>
          </a:p>
          <a:p>
            <a:pPr lvl="1"/>
            <a:r>
              <a:rPr lang="en-US" altLang="en-US" dirty="0"/>
              <a:t>State dispatched or on view</a:t>
            </a:r>
          </a:p>
          <a:p>
            <a:pPr lvl="1"/>
            <a:r>
              <a:rPr lang="en-US" altLang="en-US" dirty="0"/>
              <a:t>Describe the crime scene</a:t>
            </a:r>
          </a:p>
          <a:p>
            <a:pPr lvl="1"/>
            <a:r>
              <a:rPr lang="en-US" altLang="en-US" dirty="0"/>
              <a:t>Tell the story</a:t>
            </a:r>
          </a:p>
          <a:p>
            <a:pPr lvl="1"/>
            <a:r>
              <a:rPr lang="en-US" altLang="en-US" dirty="0"/>
              <a:t>Identify yourself as the reporting officer (R/O) (not your name)</a:t>
            </a:r>
          </a:p>
          <a:p>
            <a:pPr lvl="1"/>
            <a:r>
              <a:rPr lang="en-US" altLang="en-US" dirty="0"/>
              <a:t>Use R/O in the rest of the report</a:t>
            </a:r>
          </a:p>
          <a:p>
            <a:pPr lvl="1"/>
            <a:r>
              <a:rPr lang="en-US" altLang="en-US" dirty="0"/>
              <a:t>Identify victim, suspect, witnesses in the report </a:t>
            </a:r>
          </a:p>
          <a:p>
            <a:pPr lvl="1"/>
            <a:r>
              <a:rPr lang="en-US" altLang="en-US" dirty="0"/>
              <a:t>Pictures of everything taken</a:t>
            </a:r>
          </a:p>
          <a:p>
            <a:pPr lvl="1"/>
            <a:r>
              <a:rPr lang="en-US" altLang="en-US" dirty="0"/>
              <a:t>No pronouns used</a:t>
            </a:r>
          </a:p>
          <a:p>
            <a:pPr lvl="1"/>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3DFC-5C11-410F-84D7-F821FA6D8429}"/>
              </a:ext>
            </a:extLst>
          </p:cNvPr>
          <p:cNvSpPr>
            <a:spLocks noGrp="1"/>
          </p:cNvSpPr>
          <p:nvPr>
            <p:ph type="title"/>
          </p:nvPr>
        </p:nvSpPr>
        <p:spPr/>
        <p:txBody>
          <a:bodyPr/>
          <a:lstStyle/>
          <a:p>
            <a:pPr fontAlgn="auto">
              <a:spcAft>
                <a:spcPts val="0"/>
              </a:spcAft>
              <a:defRPr/>
            </a:pPr>
            <a:r>
              <a:rPr lang="en-US" dirty="0"/>
              <a:t>Resources</a:t>
            </a:r>
          </a:p>
        </p:txBody>
      </p:sp>
      <p:sp>
        <p:nvSpPr>
          <p:cNvPr id="39939" name="Content Placeholder 2">
            <a:extLst>
              <a:ext uri="{FF2B5EF4-FFF2-40B4-BE49-F238E27FC236}">
                <a16:creationId xmlns:a16="http://schemas.microsoft.com/office/drawing/2014/main" id="{6CB7DE7F-7156-47B5-8589-92703281BA0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Federal Law Enforcement Training Center 	</a:t>
            </a:r>
            <a:r>
              <a:rPr lang="en-US" altLang="en-US" u="sng" dirty="0">
                <a:hlinkClick r:id="rId2"/>
              </a:rPr>
              <a:t>http://www.fletc.gov/</a:t>
            </a:r>
            <a:endParaRPr lang="en-US" altLang="en-US" dirty="0"/>
          </a:p>
          <a:p>
            <a:pPr lvl="1"/>
            <a:r>
              <a:rPr lang="en-US" altLang="en-US" dirty="0"/>
              <a:t>Do an Internet search for the Calendar for Law Enforcement Training police training</a:t>
            </a:r>
          </a:p>
          <a:p>
            <a:pPr lvl="1">
              <a:buNone/>
            </a:pP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31D3F-0549-494A-AD2A-658CB5E8DFFB}"/>
              </a:ext>
            </a:extLst>
          </p:cNvPr>
          <p:cNvSpPr>
            <a:spLocks noGrp="1"/>
          </p:cNvSpPr>
          <p:nvPr>
            <p:ph type="title"/>
          </p:nvPr>
        </p:nvSpPr>
        <p:spPr/>
        <p:txBody>
          <a:bodyPr/>
          <a:lstStyle/>
          <a:p>
            <a:pPr fontAlgn="auto">
              <a:spcAft>
                <a:spcPts val="0"/>
              </a:spcAft>
              <a:defRPr/>
            </a:pPr>
            <a:r>
              <a:rPr lang="en-GB" dirty="0"/>
              <a:t>Observation</a:t>
            </a:r>
            <a:endParaRPr lang="en-US" dirty="0"/>
          </a:p>
        </p:txBody>
      </p:sp>
      <p:sp>
        <p:nvSpPr>
          <p:cNvPr id="16387" name="Content Placeholder 2">
            <a:extLst>
              <a:ext uri="{FF2B5EF4-FFF2-40B4-BE49-F238E27FC236}">
                <a16:creationId xmlns:a16="http://schemas.microsoft.com/office/drawing/2014/main" id="{693DCA21-DE9B-48D6-A9CA-D61D9181708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dirty="0"/>
              <a:t>An important skill in law enforcement</a:t>
            </a:r>
          </a:p>
          <a:p>
            <a:pPr lvl="1"/>
            <a:r>
              <a:rPr lang="en-GB" altLang="en-US" dirty="0"/>
              <a:t>Keen observation allows for effective description</a:t>
            </a:r>
          </a:p>
          <a:p>
            <a:pPr lvl="1"/>
            <a:r>
              <a:rPr lang="en-GB" altLang="en-US" dirty="0"/>
              <a:t>A report might begin in the squad car and end in the Supreme Court</a:t>
            </a:r>
            <a:endParaRPr lang="en-US" altLang="en-US" dirty="0"/>
          </a:p>
        </p:txBody>
      </p:sp>
      <p:pic>
        <p:nvPicPr>
          <p:cNvPr id="16389" name="Picture 5" descr="manbinoculars.jpg">
            <a:extLst>
              <a:ext uri="{FF2B5EF4-FFF2-40B4-BE49-F238E27FC236}">
                <a16:creationId xmlns:a16="http://schemas.microsoft.com/office/drawing/2014/main" id="{55DD6137-6539-4F22-A7FA-E12858FAE39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02165" y="1473957"/>
            <a:ext cx="4661588" cy="3139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0E3CA-07E3-44E4-A872-E3688CB7CA4B}"/>
              </a:ext>
            </a:extLst>
          </p:cNvPr>
          <p:cNvSpPr>
            <a:spLocks noGrp="1"/>
          </p:cNvSpPr>
          <p:nvPr>
            <p:ph type="title"/>
          </p:nvPr>
        </p:nvSpPr>
        <p:spPr/>
        <p:txBody>
          <a:bodyPr/>
          <a:lstStyle/>
          <a:p>
            <a:pPr fontAlgn="auto">
              <a:spcAft>
                <a:spcPts val="0"/>
              </a:spcAft>
              <a:defRPr/>
            </a:pPr>
            <a:r>
              <a:rPr lang="en-GB" dirty="0"/>
              <a:t>Purpose of Reports</a:t>
            </a:r>
            <a:endParaRPr lang="en-US" dirty="0"/>
          </a:p>
        </p:txBody>
      </p:sp>
      <p:sp>
        <p:nvSpPr>
          <p:cNvPr id="17411" name="Content Placeholder 2">
            <a:extLst>
              <a:ext uri="{FF2B5EF4-FFF2-40B4-BE49-F238E27FC236}">
                <a16:creationId xmlns:a16="http://schemas.microsoft.com/office/drawing/2014/main" id="{3A6DE56C-86E3-4083-8AFA-A81FBA73F54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dirty="0"/>
              <a:t>They provide a </a:t>
            </a:r>
            <a:r>
              <a:rPr lang="en-GB" altLang="en-US" b="1" dirty="0"/>
              <a:t>source of information </a:t>
            </a:r>
            <a:r>
              <a:rPr lang="en-GB" altLang="en-US" dirty="0"/>
              <a:t>while police carry out an investigation</a:t>
            </a:r>
            <a:endParaRPr lang="en-US" altLang="en-US" dirty="0"/>
          </a:p>
          <a:p>
            <a:pPr lvl="1"/>
            <a:r>
              <a:rPr lang="en-GB" altLang="en-US" dirty="0"/>
              <a:t>Allows passing of the case from one officer to another</a:t>
            </a:r>
            <a:endParaRPr lang="en-US" altLang="en-US" dirty="0"/>
          </a:p>
          <a:p>
            <a:pPr lvl="1"/>
            <a:r>
              <a:rPr lang="en-GB" altLang="en-US" dirty="0"/>
              <a:t>Provides factual record eliminating duplication</a:t>
            </a:r>
            <a:endParaRPr lang="en-US" altLang="en-US" dirty="0"/>
          </a:p>
          <a:p>
            <a:pPr lvl="1"/>
            <a:r>
              <a:rPr lang="en-GB" altLang="en-US" dirty="0"/>
              <a:t>Is a requisite for the proper preparation and presentation of a case to the district attorney and to the court</a:t>
            </a:r>
            <a:endParaRPr lang="en-US" altLang="en-US" dirty="0"/>
          </a:p>
          <a:p>
            <a:endParaRPr lang="en-US" altLang="en-US" dirty="0"/>
          </a:p>
        </p:txBody>
      </p:sp>
      <p:pic>
        <p:nvPicPr>
          <p:cNvPr id="17413" name="Picture 5" descr="information.jpg">
            <a:extLst>
              <a:ext uri="{FF2B5EF4-FFF2-40B4-BE49-F238E27FC236}">
                <a16:creationId xmlns:a16="http://schemas.microsoft.com/office/drawing/2014/main" id="{A5B309C3-8D51-4790-8F8B-A22FFF1812B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97792" y="1637731"/>
            <a:ext cx="4601333" cy="3002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BB3F1-EF04-47BB-ACE8-F94387CA37F9}"/>
              </a:ext>
            </a:extLst>
          </p:cNvPr>
          <p:cNvSpPr>
            <a:spLocks noGrp="1"/>
          </p:cNvSpPr>
          <p:nvPr>
            <p:ph type="title"/>
          </p:nvPr>
        </p:nvSpPr>
        <p:spPr/>
        <p:txBody>
          <a:bodyPr/>
          <a:lstStyle/>
          <a:p>
            <a:pPr fontAlgn="auto">
              <a:spcAft>
                <a:spcPts val="0"/>
              </a:spcAft>
              <a:defRPr/>
            </a:pPr>
            <a:r>
              <a:rPr lang="en-GB" dirty="0"/>
              <a:t>Purpose of Reports</a:t>
            </a:r>
            <a:endParaRPr lang="en-US" dirty="0"/>
          </a:p>
        </p:txBody>
      </p:sp>
      <p:sp>
        <p:nvSpPr>
          <p:cNvPr id="18435" name="Content Placeholder 2">
            <a:extLst>
              <a:ext uri="{FF2B5EF4-FFF2-40B4-BE49-F238E27FC236}">
                <a16:creationId xmlns:a16="http://schemas.microsoft.com/office/drawing/2014/main" id="{25E699AD-7850-4B81-A08A-369D8FC3F8E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dirty="0"/>
              <a:t>Help a department </a:t>
            </a:r>
            <a:r>
              <a:rPr lang="en-GB" altLang="en-US" b="1" dirty="0"/>
              <a:t>stay organized</a:t>
            </a:r>
          </a:p>
          <a:p>
            <a:pPr lvl="1"/>
            <a:r>
              <a:rPr lang="en-GB" altLang="en-US" dirty="0"/>
              <a:t>The memory system of a department</a:t>
            </a:r>
            <a:endParaRPr lang="en-US" altLang="en-US" dirty="0"/>
          </a:p>
          <a:p>
            <a:pPr lvl="1"/>
            <a:r>
              <a:rPr lang="en-GB" altLang="en-US" dirty="0"/>
              <a:t>Written, permanent record of all department business</a:t>
            </a:r>
            <a:endParaRPr lang="en-GB" altLang="en-US" b="1" dirty="0"/>
          </a:p>
          <a:p>
            <a:r>
              <a:rPr lang="en-GB" altLang="en-US" dirty="0"/>
              <a:t>Are an </a:t>
            </a:r>
            <a:r>
              <a:rPr lang="en-GB" altLang="en-US" b="1" dirty="0"/>
              <a:t>administrative necessity</a:t>
            </a:r>
            <a:r>
              <a:rPr lang="en-GB" altLang="en-US" dirty="0"/>
              <a:t>; most official forms of communication are completed using reports</a:t>
            </a:r>
            <a:endParaRPr lang="en-US" altLang="en-US" dirty="0"/>
          </a:p>
          <a:p>
            <a:endParaRPr lang="en-US" altLang="en-US" b="1" dirty="0"/>
          </a:p>
          <a:p>
            <a:pPr>
              <a:buFont typeface="Wingdings 2" panose="05020102010507070707" pitchFamily="18" charset="2"/>
              <a:buNone/>
            </a:pPr>
            <a:endParaRPr lang="en-US" altLang="en-US" dirty="0"/>
          </a:p>
        </p:txBody>
      </p:sp>
      <p:pic>
        <p:nvPicPr>
          <p:cNvPr id="18437" name="Picture 5" descr="mancomputer.jpg">
            <a:extLst>
              <a:ext uri="{FF2B5EF4-FFF2-40B4-BE49-F238E27FC236}">
                <a16:creationId xmlns:a16="http://schemas.microsoft.com/office/drawing/2014/main" id="{78724D3C-715C-40D7-AA76-96250249933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66931" y="1420420"/>
            <a:ext cx="4339988" cy="433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79DB4-238E-4467-B2A9-E03272560E20}"/>
              </a:ext>
            </a:extLst>
          </p:cNvPr>
          <p:cNvSpPr>
            <a:spLocks noGrp="1"/>
          </p:cNvSpPr>
          <p:nvPr>
            <p:ph type="title"/>
          </p:nvPr>
        </p:nvSpPr>
        <p:spPr/>
        <p:txBody>
          <a:bodyPr/>
          <a:lstStyle/>
          <a:p>
            <a:pPr fontAlgn="auto">
              <a:spcAft>
                <a:spcPts val="0"/>
              </a:spcAft>
              <a:defRPr/>
            </a:pPr>
            <a:r>
              <a:rPr lang="en-GB" dirty="0"/>
              <a:t>Purpose of Reports </a:t>
            </a:r>
            <a:endParaRPr lang="en-US" dirty="0"/>
          </a:p>
        </p:txBody>
      </p:sp>
      <p:sp>
        <p:nvSpPr>
          <p:cNvPr id="19459" name="Content Placeholder 2">
            <a:extLst>
              <a:ext uri="{FF2B5EF4-FFF2-40B4-BE49-F238E27FC236}">
                <a16:creationId xmlns:a16="http://schemas.microsoft.com/office/drawing/2014/main" id="{294E6F83-6939-42FE-9A06-FE313F740FF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b="1" dirty="0"/>
              <a:t>Other purposes</a:t>
            </a:r>
            <a:endParaRPr lang="en-US" altLang="en-US" b="1" dirty="0"/>
          </a:p>
          <a:p>
            <a:pPr lvl="1"/>
            <a:r>
              <a:rPr lang="en-GB" altLang="en-US" dirty="0"/>
              <a:t>The basis for maintenance of identification and criminal records in Austin</a:t>
            </a:r>
            <a:endParaRPr lang="en-US" altLang="en-US" dirty="0"/>
          </a:p>
          <a:p>
            <a:pPr lvl="1"/>
            <a:r>
              <a:rPr lang="en-GB" altLang="en-US" dirty="0"/>
              <a:t>Aid in recovery of lost or stolen property</a:t>
            </a:r>
            <a:endParaRPr lang="en-US" altLang="en-US" dirty="0"/>
          </a:p>
          <a:p>
            <a:pPr lvl="1"/>
            <a:r>
              <a:rPr lang="en-GB" altLang="en-US" dirty="0"/>
              <a:t>Contain information used to apprehend criminals</a:t>
            </a:r>
            <a:endParaRPr lang="en-US" altLang="en-US" dirty="0"/>
          </a:p>
          <a:p>
            <a:pPr lvl="1"/>
            <a:r>
              <a:rPr lang="en-GB" altLang="en-US" dirty="0"/>
              <a:t>Used in civil suits</a:t>
            </a:r>
            <a:endParaRPr lang="en-US" altLang="en-US" dirty="0"/>
          </a:p>
          <a:p>
            <a:pPr lvl="1"/>
            <a:r>
              <a:rPr lang="en-GB" altLang="en-US" dirty="0"/>
              <a:t>Provide factual data to combat ill-advised or unreasonable demands on police</a:t>
            </a:r>
            <a:endParaRPr lang="en-US" altLang="en-US" dirty="0"/>
          </a:p>
          <a:p>
            <a:pPr lvl="1"/>
            <a:r>
              <a:rPr lang="en-GB" altLang="en-US" dirty="0"/>
              <a:t>Furnish information to the news media</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2E383-1DA6-4915-A80B-330F1B1088FA}"/>
              </a:ext>
            </a:extLst>
          </p:cNvPr>
          <p:cNvSpPr>
            <a:spLocks noGrp="1"/>
          </p:cNvSpPr>
          <p:nvPr>
            <p:ph type="title"/>
          </p:nvPr>
        </p:nvSpPr>
        <p:spPr/>
        <p:txBody>
          <a:bodyPr/>
          <a:lstStyle/>
          <a:p>
            <a:pPr fontAlgn="auto">
              <a:spcAft>
                <a:spcPts val="0"/>
              </a:spcAft>
              <a:defRPr/>
            </a:pPr>
            <a:r>
              <a:rPr lang="en-GB" dirty="0"/>
              <a:t>Initial Reports</a:t>
            </a:r>
            <a:endParaRPr lang="en-US" dirty="0"/>
          </a:p>
        </p:txBody>
      </p:sp>
      <p:sp>
        <p:nvSpPr>
          <p:cNvPr id="20483" name="Content Placeholder 2">
            <a:extLst>
              <a:ext uri="{FF2B5EF4-FFF2-40B4-BE49-F238E27FC236}">
                <a16:creationId xmlns:a16="http://schemas.microsoft.com/office/drawing/2014/main" id="{61292C5D-2980-43DA-B742-A9898C5EECD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altLang="en-US" b="1" dirty="0"/>
              <a:t>Arrest reports</a:t>
            </a:r>
            <a:endParaRPr lang="en-US" altLang="en-US" b="1" dirty="0"/>
          </a:p>
          <a:p>
            <a:r>
              <a:rPr lang="en-GB" altLang="en-US" b="1" dirty="0"/>
              <a:t>Incident reports </a:t>
            </a:r>
          </a:p>
          <a:p>
            <a:pPr lvl="1"/>
            <a:r>
              <a:rPr lang="en-GB" altLang="en-US" dirty="0"/>
              <a:t>For documentation purposes only</a:t>
            </a:r>
            <a:endParaRPr lang="en-US" altLang="en-US" dirty="0"/>
          </a:p>
          <a:p>
            <a:r>
              <a:rPr lang="en-GB" altLang="en-US" b="1" dirty="0"/>
              <a:t>Offense reports</a:t>
            </a:r>
          </a:p>
          <a:p>
            <a:pPr lvl="1"/>
            <a:r>
              <a:rPr lang="en-GB" altLang="en-US" dirty="0"/>
              <a:t>Begin the investigation of criminal matters</a:t>
            </a:r>
            <a:endParaRPr lang="en-US" altLang="en-US" dirty="0"/>
          </a:p>
          <a:p>
            <a:r>
              <a:rPr lang="en-GB" altLang="en-US" b="1" dirty="0"/>
              <a:t>Initial reports</a:t>
            </a:r>
          </a:p>
          <a:p>
            <a:pPr lvl="1"/>
            <a:r>
              <a:rPr lang="en-GB" altLang="en-US" dirty="0"/>
              <a:t>Written by the assigned officer covering the initial investigation, which lay the foundation for the whole case</a:t>
            </a:r>
            <a:endParaRPr lang="en-US" altLang="en-US" dirty="0"/>
          </a:p>
        </p:txBody>
      </p:sp>
      <p:pic>
        <p:nvPicPr>
          <p:cNvPr id="20485" name="Picture 5" descr="paperwithclips.jpg">
            <a:extLst>
              <a:ext uri="{FF2B5EF4-FFF2-40B4-BE49-F238E27FC236}">
                <a16:creationId xmlns:a16="http://schemas.microsoft.com/office/drawing/2014/main" id="{B5201EE5-2C3E-4F8B-A2D9-30349528ED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18310" y="1624030"/>
            <a:ext cx="3009900"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93DC-9C90-4642-8274-6CA2F3318C2C}"/>
              </a:ext>
            </a:extLst>
          </p:cNvPr>
          <p:cNvSpPr>
            <a:spLocks noGrp="1"/>
          </p:cNvSpPr>
          <p:nvPr>
            <p:ph type="title"/>
          </p:nvPr>
        </p:nvSpPr>
        <p:spPr/>
        <p:txBody>
          <a:bodyPr/>
          <a:lstStyle/>
          <a:p>
            <a:pPr fontAlgn="auto">
              <a:spcAft>
                <a:spcPts val="0"/>
              </a:spcAft>
              <a:defRPr/>
            </a:pPr>
            <a:r>
              <a:rPr lang="en-GB" dirty="0"/>
              <a:t>Supplemental Reports</a:t>
            </a:r>
            <a:endParaRPr lang="en-US" dirty="0"/>
          </a:p>
        </p:txBody>
      </p:sp>
      <p:sp>
        <p:nvSpPr>
          <p:cNvPr id="21507" name="Content Placeholder 2">
            <a:extLst>
              <a:ext uri="{FF2B5EF4-FFF2-40B4-BE49-F238E27FC236}">
                <a16:creationId xmlns:a16="http://schemas.microsoft.com/office/drawing/2014/main" id="{62C1F954-12BF-4C58-901D-CA20D467068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dirty="0"/>
              <a:t>All reports other than the initial report</a:t>
            </a:r>
            <a:endParaRPr lang="en-US" altLang="en-US" dirty="0"/>
          </a:p>
          <a:p>
            <a:pPr lvl="1"/>
            <a:r>
              <a:rPr lang="en-GB" altLang="en-US" dirty="0"/>
              <a:t>Written by an officer, other than the one assigned, about his or her participation in a particular case</a:t>
            </a:r>
            <a:endParaRPr lang="en-US" altLang="en-US" dirty="0"/>
          </a:p>
          <a:p>
            <a:pPr lvl="1"/>
            <a:r>
              <a:rPr lang="en-GB" altLang="en-US" dirty="0"/>
              <a:t>Concerned with follow-up work performed by inspectors, detectives, or investigators</a:t>
            </a:r>
            <a:endParaRPr lang="en-US" altLang="en-US" dirty="0"/>
          </a:p>
          <a:p>
            <a:pPr lvl="1"/>
            <a:r>
              <a:rPr lang="en-GB" altLang="en-US" dirty="0"/>
              <a:t>Submitted in connection with the investigation by specialists</a:t>
            </a:r>
            <a:r>
              <a:rPr lang="en-US" altLang="en-US" dirty="0"/>
              <a:t> such as fingerprint </a:t>
            </a:r>
            <a:r>
              <a:rPr lang="en-GB" altLang="en-US" dirty="0"/>
              <a:t>technicians, photographers, drug lab analysts, etc. </a:t>
            </a:r>
            <a:endParaRPr lang="en-US" altLang="en-US" dirty="0"/>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6F47E-0970-4F73-BC00-43AEA3447E5A}"/>
              </a:ext>
            </a:extLst>
          </p:cNvPr>
          <p:cNvSpPr>
            <a:spLocks noGrp="1"/>
          </p:cNvSpPr>
          <p:nvPr>
            <p:ph type="title"/>
          </p:nvPr>
        </p:nvSpPr>
        <p:spPr/>
        <p:txBody>
          <a:bodyPr/>
          <a:lstStyle/>
          <a:p>
            <a:pPr fontAlgn="auto">
              <a:spcAft>
                <a:spcPts val="0"/>
              </a:spcAft>
              <a:defRPr/>
            </a:pPr>
            <a:r>
              <a:rPr lang="en-GB" dirty="0"/>
              <a:t>Attachments</a:t>
            </a:r>
            <a:endParaRPr lang="en-US" dirty="0"/>
          </a:p>
        </p:txBody>
      </p:sp>
      <p:sp>
        <p:nvSpPr>
          <p:cNvPr id="22531" name="Content Placeholder 2">
            <a:extLst>
              <a:ext uri="{FF2B5EF4-FFF2-40B4-BE49-F238E27FC236}">
                <a16:creationId xmlns:a16="http://schemas.microsoft.com/office/drawing/2014/main" id="{65D802E5-2D6D-427A-B2A7-AAB1CFEC559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GB" altLang="en-US" dirty="0"/>
              <a:t>Crime scene photos/sketches</a:t>
            </a:r>
          </a:p>
          <a:p>
            <a:pPr lvl="1"/>
            <a:r>
              <a:rPr lang="en-GB" altLang="en-US" dirty="0"/>
              <a:t>Notes</a:t>
            </a:r>
          </a:p>
          <a:p>
            <a:pPr lvl="1"/>
            <a:r>
              <a:rPr lang="en-GB" altLang="en-US" dirty="0"/>
              <a:t>Other documents filed with the case report</a:t>
            </a:r>
            <a:endParaRPr lang="en-US" altLang="en-US" dirty="0"/>
          </a:p>
          <a:p>
            <a:pPr>
              <a:buFont typeface="Wingdings 2" panose="05020102010507070707" pitchFamily="18" charset="2"/>
              <a:buNone/>
            </a:pPr>
            <a:endParaRPr lang="en-US" altLang="en-US" dirty="0"/>
          </a:p>
        </p:txBody>
      </p:sp>
      <p:pic>
        <p:nvPicPr>
          <p:cNvPr id="22533" name="Picture 5" descr="case report.jpg">
            <a:extLst>
              <a:ext uri="{FF2B5EF4-FFF2-40B4-BE49-F238E27FC236}">
                <a16:creationId xmlns:a16="http://schemas.microsoft.com/office/drawing/2014/main" id="{84B985C6-574E-43C4-BDBA-B8B288F11C1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72149" y="1496704"/>
            <a:ext cx="2516875" cy="377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schemas.microsoft.com/office/2006/metadata/properties"/>
    <ds:schemaRef ds:uri="http://purl.org/dc/elements/1.1/"/>
    <ds:schemaRef ds:uri="http://schemas.microsoft.com/office/2006/documentManagement/types"/>
    <ds:schemaRef ds:uri="http://schemas.microsoft.com/office/infopath/2007/PartnerControls"/>
    <ds:schemaRef ds:uri="56ea17bb-c96d-4826-b465-01eec0dd23dd"/>
    <ds:schemaRef ds:uri="http://schemas.openxmlformats.org/package/2006/metadata/core-properties"/>
    <ds:schemaRef ds:uri="http://schemas.microsoft.com/sharepoint/v3"/>
    <ds:schemaRef ds:uri="http://purl.org/dc/dcmitype/"/>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62</TotalTime>
  <Words>764</Words>
  <Application>Microsoft Office PowerPoint</Application>
  <PresentationFormat>Widescreen</PresentationFormat>
  <Paragraphs>157</Paragraphs>
  <Slides>26</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26</vt:i4>
      </vt:variant>
    </vt:vector>
  </HeadingPairs>
  <TitlesOfParts>
    <vt:vector size="37" baseType="lpstr">
      <vt:lpstr>Calibri</vt:lpstr>
      <vt:lpstr>Arial</vt:lpstr>
      <vt:lpstr>Open Sans</vt:lpstr>
      <vt:lpstr>Open Sans SemiBold</vt:lpstr>
      <vt:lpstr>Times New Roman</vt:lpstr>
      <vt:lpstr>.AppleSystemUIFont</vt:lpstr>
      <vt:lpstr>Wingdings 2</vt:lpstr>
      <vt:lpstr>Verdana</vt:lpstr>
      <vt:lpstr>2_Office Theme</vt:lpstr>
      <vt:lpstr>3_Office Theme</vt:lpstr>
      <vt:lpstr>4_Office Theme</vt:lpstr>
      <vt:lpstr>PowerPoint Presentation</vt:lpstr>
      <vt:lpstr>PowerPoint Presentation</vt:lpstr>
      <vt:lpstr>Observation</vt:lpstr>
      <vt:lpstr>Purpose of Reports</vt:lpstr>
      <vt:lpstr>Purpose of Reports</vt:lpstr>
      <vt:lpstr>Purpose of Reports </vt:lpstr>
      <vt:lpstr>Initial Reports</vt:lpstr>
      <vt:lpstr>Supplemental Reports</vt:lpstr>
      <vt:lpstr>Attachments</vt:lpstr>
      <vt:lpstr>Styles of Reports</vt:lpstr>
      <vt:lpstr>Essential Report Qualities</vt:lpstr>
      <vt:lpstr>Rules for Description</vt:lpstr>
      <vt:lpstr>Rules for Description </vt:lpstr>
      <vt:lpstr>Four Requisites</vt:lpstr>
      <vt:lpstr>Questions to Ask and Answer </vt:lpstr>
      <vt:lpstr>Essential Components</vt:lpstr>
      <vt:lpstr>Preparation</vt:lpstr>
      <vt:lpstr>Writing</vt:lpstr>
      <vt:lpstr>Writing</vt:lpstr>
      <vt:lpstr>Writing</vt:lpstr>
      <vt:lpstr>Writing</vt:lpstr>
      <vt:lpstr>Vehicle/Evidence Information</vt:lpstr>
      <vt:lpstr>Weapons Description</vt:lpstr>
      <vt:lpstr>Burglary Information</vt:lpstr>
      <vt:lpstr>Summary</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20</cp:revision>
  <cp:lastPrinted>2017-07-07T16:17:37Z</cp:lastPrinted>
  <dcterms:created xsi:type="dcterms:W3CDTF">2017-07-11T23:58:30Z</dcterms:created>
  <dcterms:modified xsi:type="dcterms:W3CDTF">2017-07-20T14:09:18Z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