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6"/>
  </p:notesMasterIdLst>
  <p:sldIdLst>
    <p:sldId id="321" r:id="rId6"/>
    <p:sldId id="319" r:id="rId7"/>
    <p:sldId id="323" r:id="rId8"/>
    <p:sldId id="324" r:id="rId9"/>
    <p:sldId id="325" r:id="rId10"/>
    <p:sldId id="326" r:id="rId11"/>
    <p:sldId id="327" r:id="rId12"/>
    <p:sldId id="328" r:id="rId13"/>
    <p:sldId id="329" r:id="rId14"/>
    <p:sldId id="37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 id="372" r:id="rId30"/>
    <p:sldId id="373" r:id="rId31"/>
    <p:sldId id="347" r:id="rId32"/>
    <p:sldId id="348" r:id="rId33"/>
    <p:sldId id="374" r:id="rId34"/>
    <p:sldId id="375" r:id="rId3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Reproductive System</a:t>
            </a:r>
          </a:p>
          <a:p>
            <a:pPr lvl="1"/>
            <a:r>
              <a:rPr lang="en-US" dirty="0"/>
              <a:t>Anatomy of the Male and Female Reproductive Systems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Accessory Glands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Bulbourethral glands</a:t>
            </a:r>
          </a:p>
          <a:p>
            <a:pPr lvl="2"/>
            <a:r>
              <a:rPr lang="en-US" dirty="0"/>
              <a:t>Cowper’s glands</a:t>
            </a:r>
          </a:p>
          <a:p>
            <a:pPr lvl="2"/>
            <a:r>
              <a:rPr lang="en-US" dirty="0"/>
              <a:t>Produce thick, clear mucus</a:t>
            </a:r>
          </a:p>
          <a:p>
            <a:pPr lvl="2"/>
            <a:r>
              <a:rPr lang="en-US" dirty="0"/>
              <a:t>Released prior to ejaculation</a:t>
            </a:r>
          </a:p>
          <a:p>
            <a:pPr lvl="2"/>
            <a:r>
              <a:rPr lang="en-US" dirty="0"/>
              <a:t>Neutralize traces of acidic urine &amp; lubricant during intercourse</a:t>
            </a:r>
          </a:p>
          <a:p>
            <a:pPr lvl="2"/>
            <a:endParaRPr lang="en-US" dirty="0"/>
          </a:p>
        </p:txBody>
      </p:sp>
    </p:spTree>
    <p:extLst>
      <p:ext uri="{BB962C8B-B14F-4D97-AF65-F5344CB8AC3E}">
        <p14:creationId xmlns:p14="http://schemas.microsoft.com/office/powerpoint/2010/main" val="97242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Semen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Mixture of sperm &amp; secretions</a:t>
            </a:r>
          </a:p>
          <a:p>
            <a:pPr lvl="1"/>
            <a:r>
              <a:rPr lang="en-US" dirty="0"/>
              <a:t>Transport medium, nutrients, &amp; chemicals that protect &amp; facilitate movement of sperm</a:t>
            </a:r>
          </a:p>
          <a:p>
            <a:pPr lvl="1"/>
            <a:r>
              <a:rPr lang="en-US" dirty="0"/>
              <a:t>Hormone </a:t>
            </a:r>
            <a:r>
              <a:rPr lang="en-US" dirty="0" err="1"/>
              <a:t>relaxin</a:t>
            </a:r>
            <a:r>
              <a:rPr lang="en-US" dirty="0"/>
              <a:t> enhance sperm motility</a:t>
            </a:r>
          </a:p>
          <a:p>
            <a:pPr lvl="1"/>
            <a:r>
              <a:rPr lang="en-US" dirty="0"/>
              <a:t>Basic </a:t>
            </a:r>
            <a:r>
              <a:rPr lang="en-US" dirty="0" err="1"/>
              <a:t>ph</a:t>
            </a:r>
            <a:r>
              <a:rPr lang="en-US" dirty="0"/>
              <a:t> 7.2 - 7.6 neutralizes acidic environment of vagina</a:t>
            </a:r>
          </a:p>
          <a:p>
            <a:pPr lvl="1"/>
            <a:r>
              <a:rPr lang="en-US" dirty="0"/>
              <a:t>2 - 6 ml released during ejaculation</a:t>
            </a:r>
          </a:p>
          <a:p>
            <a:pPr lvl="1"/>
            <a:r>
              <a:rPr lang="en-US" dirty="0"/>
              <a:t>50 - 100 million sperm in each ml</a:t>
            </a:r>
          </a:p>
          <a:p>
            <a:pPr lvl="1"/>
            <a:endParaRPr lang="en-US" dirty="0"/>
          </a:p>
          <a:p>
            <a:pPr lvl="1"/>
            <a:endParaRPr lang="en-US" dirty="0"/>
          </a:p>
        </p:txBody>
      </p:sp>
    </p:spTree>
    <p:extLst>
      <p:ext uri="{BB962C8B-B14F-4D97-AF65-F5344CB8AC3E}">
        <p14:creationId xmlns:p14="http://schemas.microsoft.com/office/powerpoint/2010/main" val="2304855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Spermatogenesis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Sequence of events in seminiferous tubules of testes that leads to production of male gametes or sperm</a:t>
            </a:r>
          </a:p>
          <a:p>
            <a:pPr lvl="1"/>
            <a:r>
              <a:rPr lang="en-US" dirty="0"/>
              <a:t>Healthy male produces several hundred million sperm per day</a:t>
            </a:r>
          </a:p>
          <a:p>
            <a:pPr lvl="1"/>
            <a:endParaRPr lang="en-US" dirty="0"/>
          </a:p>
        </p:txBody>
      </p:sp>
    </p:spTree>
    <p:extLst>
      <p:ext uri="{BB962C8B-B14F-4D97-AF65-F5344CB8AC3E}">
        <p14:creationId xmlns:p14="http://schemas.microsoft.com/office/powerpoint/2010/main" val="1930519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Effects of Testosterone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At puberty testosterone prompts spermatogenesis</a:t>
            </a:r>
          </a:p>
          <a:p>
            <a:pPr lvl="1"/>
            <a:r>
              <a:rPr lang="en-US" dirty="0"/>
              <a:t>Causes reproductive organs to grow and assume adult functions</a:t>
            </a:r>
          </a:p>
          <a:p>
            <a:pPr lvl="1"/>
            <a:r>
              <a:rPr lang="en-US" dirty="0"/>
              <a:t>As adult normal levels of testosterone are required to maintain normal structure and function of reproductive organ</a:t>
            </a:r>
          </a:p>
          <a:p>
            <a:pPr lvl="1"/>
            <a:endParaRPr lang="en-US" dirty="0"/>
          </a:p>
        </p:txBody>
      </p:sp>
    </p:spTree>
    <p:extLst>
      <p:ext uri="{BB962C8B-B14F-4D97-AF65-F5344CB8AC3E}">
        <p14:creationId xmlns:p14="http://schemas.microsoft.com/office/powerpoint/2010/main" val="1828028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Erection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Erectile tissue of penis, corpora cavernosa becomes engorged with blood</a:t>
            </a:r>
          </a:p>
          <a:p>
            <a:pPr lvl="1"/>
            <a:r>
              <a:rPr lang="en-US" dirty="0"/>
              <a:t>Parasympathetic nerve fibers stimulate arterioles to dilate, increasing blood flow</a:t>
            </a:r>
          </a:p>
          <a:p>
            <a:pPr lvl="1"/>
            <a:r>
              <a:rPr lang="en-US" dirty="0"/>
              <a:t>Blood flow is cut off trapping blood causing penis to stiffen and become elongated </a:t>
            </a:r>
          </a:p>
          <a:p>
            <a:pPr lvl="1"/>
            <a:endParaRPr lang="en-US" dirty="0"/>
          </a:p>
        </p:txBody>
      </p:sp>
    </p:spTree>
    <p:extLst>
      <p:ext uri="{BB962C8B-B14F-4D97-AF65-F5344CB8AC3E}">
        <p14:creationId xmlns:p14="http://schemas.microsoft.com/office/powerpoint/2010/main" val="3192362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Ejaculation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Propulsion of semen from male duct system</a:t>
            </a:r>
          </a:p>
          <a:p>
            <a:pPr lvl="1"/>
            <a:r>
              <a:rPr lang="en-US" dirty="0"/>
              <a:t>Reproductive ducts and accessory glands contract peristaltically emptying their contents into urethra</a:t>
            </a:r>
          </a:p>
          <a:p>
            <a:pPr lvl="1"/>
            <a:r>
              <a:rPr lang="en-US" dirty="0"/>
              <a:t>Bladder sphincter muscle constricts preventing expulsion of urine</a:t>
            </a:r>
          </a:p>
          <a:p>
            <a:pPr lvl="1"/>
            <a:r>
              <a:rPr lang="en-US" dirty="0" err="1"/>
              <a:t>Bulbospongiosus</a:t>
            </a:r>
            <a:r>
              <a:rPr lang="en-US" dirty="0"/>
              <a:t> muscles of penis undergo rapid series of contractions propelling semen from the urethra</a:t>
            </a:r>
          </a:p>
          <a:p>
            <a:pPr lvl="1"/>
            <a:endParaRPr lang="en-US" dirty="0"/>
          </a:p>
        </p:txBody>
      </p:sp>
    </p:spTree>
    <p:extLst>
      <p:ext uri="{BB962C8B-B14F-4D97-AF65-F5344CB8AC3E}">
        <p14:creationId xmlns:p14="http://schemas.microsoft.com/office/powerpoint/2010/main" val="3230737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Female Reproductive System: Ovaries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Inside are many tiny saclike structures called ovarian follicles</a:t>
            </a:r>
          </a:p>
          <a:p>
            <a:pPr lvl="1"/>
            <a:r>
              <a:rPr lang="en-US" dirty="0"/>
              <a:t>Each month in adult women one mature follicle ejects its oocyte called ovulation</a:t>
            </a:r>
          </a:p>
          <a:p>
            <a:pPr lvl="1"/>
            <a:r>
              <a:rPr lang="en-US" dirty="0"/>
              <a:t>Changes into structure called corpus luteum</a:t>
            </a:r>
          </a:p>
          <a:p>
            <a:pPr lvl="1"/>
            <a:endParaRPr lang="en-US" dirty="0"/>
          </a:p>
        </p:txBody>
      </p:sp>
    </p:spTree>
    <p:extLst>
      <p:ext uri="{BB962C8B-B14F-4D97-AF65-F5344CB8AC3E}">
        <p14:creationId xmlns:p14="http://schemas.microsoft.com/office/powerpoint/2010/main" val="1408030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Uterine Tubes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Fallopian tubes</a:t>
            </a:r>
          </a:p>
          <a:p>
            <a:pPr lvl="1"/>
            <a:r>
              <a:rPr lang="en-US" dirty="0"/>
              <a:t>Provide site where fertilization can occur</a:t>
            </a:r>
          </a:p>
          <a:p>
            <a:pPr lvl="1"/>
            <a:r>
              <a:rPr lang="en-US" dirty="0"/>
              <a:t>Little or no contact with ovary</a:t>
            </a:r>
          </a:p>
          <a:p>
            <a:pPr lvl="1"/>
            <a:r>
              <a:rPr lang="en-US" dirty="0"/>
              <a:t>Fimbriae become active close to ovulation, they create currents in peritoneal fluid and usually carry oocyte into uterine tube</a:t>
            </a:r>
          </a:p>
          <a:p>
            <a:pPr lvl="1"/>
            <a:r>
              <a:rPr lang="en-US" dirty="0"/>
              <a:t>Oocyte is carried toward uterus by peristalsis &amp; rhythmic beating of cilia</a:t>
            </a:r>
          </a:p>
          <a:p>
            <a:pPr lvl="1"/>
            <a:endParaRPr lang="en-US" dirty="0"/>
          </a:p>
          <a:p>
            <a:pPr lvl="1"/>
            <a:endParaRPr lang="en-US" dirty="0"/>
          </a:p>
        </p:txBody>
      </p:sp>
    </p:spTree>
    <p:extLst>
      <p:ext uri="{BB962C8B-B14F-4D97-AF65-F5344CB8AC3E}">
        <p14:creationId xmlns:p14="http://schemas.microsoft.com/office/powerpoint/2010/main" val="925510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Size and shape of pear </a:t>
            </a:r>
          </a:p>
          <a:p>
            <a:pPr lvl="1"/>
            <a:r>
              <a:rPr lang="en-US" dirty="0"/>
              <a:t>Hollow, thick-walled organ that functions to receive, retain, and nourish a fertilized egg and developing baby</a:t>
            </a:r>
          </a:p>
          <a:p>
            <a:pPr lvl="1"/>
            <a:endParaRPr lang="en-US" dirty="0"/>
          </a:p>
        </p:txBody>
      </p:sp>
    </p:spTree>
    <p:extLst>
      <p:ext uri="{BB962C8B-B14F-4D97-AF65-F5344CB8AC3E}">
        <p14:creationId xmlns:p14="http://schemas.microsoft.com/office/powerpoint/2010/main" val="4226886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Uterine Wall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Three layers</a:t>
            </a:r>
          </a:p>
          <a:p>
            <a:pPr lvl="2"/>
            <a:r>
              <a:rPr lang="en-US" dirty="0"/>
              <a:t>Perimetrium: outermost serous layer</a:t>
            </a:r>
          </a:p>
          <a:p>
            <a:pPr lvl="2"/>
            <a:r>
              <a:rPr lang="en-US" dirty="0"/>
              <a:t>Myometrium: thick layer of smooth muscles,  plays active role in childbirth</a:t>
            </a:r>
          </a:p>
          <a:p>
            <a:pPr lvl="2"/>
            <a:r>
              <a:rPr lang="en-US" dirty="0"/>
              <a:t>Endometrium: simple columnar epithelium anchored by thick connective tissue</a:t>
            </a:r>
          </a:p>
          <a:p>
            <a:pPr lvl="3"/>
            <a:r>
              <a:rPr lang="en-US" dirty="0"/>
              <a:t>Highly vascular</a:t>
            </a:r>
          </a:p>
        </p:txBody>
      </p:sp>
    </p:spTree>
    <p:extLst>
      <p:ext uri="{BB962C8B-B14F-4D97-AF65-F5344CB8AC3E}">
        <p14:creationId xmlns:p14="http://schemas.microsoft.com/office/powerpoint/2010/main" val="2096750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Vagina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Thin-walled fibromuscular tube</a:t>
            </a:r>
          </a:p>
          <a:p>
            <a:pPr lvl="1"/>
            <a:r>
              <a:rPr lang="en-US" dirty="0"/>
              <a:t>Birth canal</a:t>
            </a:r>
          </a:p>
          <a:p>
            <a:pPr lvl="1"/>
            <a:r>
              <a:rPr lang="en-US" dirty="0"/>
              <a:t>Receives penis and semen during intercourse</a:t>
            </a:r>
          </a:p>
          <a:p>
            <a:pPr lvl="1"/>
            <a:r>
              <a:rPr lang="en-US" dirty="0"/>
              <a:t>Ph 3.5 - 4.0 to reduce possibility of infection</a:t>
            </a:r>
          </a:p>
          <a:p>
            <a:pPr lvl="1"/>
            <a:endParaRPr lang="en-US" dirty="0"/>
          </a:p>
        </p:txBody>
      </p:sp>
    </p:spTree>
    <p:extLst>
      <p:ext uri="{BB962C8B-B14F-4D97-AF65-F5344CB8AC3E}">
        <p14:creationId xmlns:p14="http://schemas.microsoft.com/office/powerpoint/2010/main" val="3973012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External Genitalia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Vulva</a:t>
            </a:r>
          </a:p>
          <a:p>
            <a:pPr lvl="1"/>
            <a:r>
              <a:rPr lang="en-US" dirty="0"/>
              <a:t>Mons pubis: fatty, rounded area overlying pubic symphysis</a:t>
            </a:r>
          </a:p>
          <a:p>
            <a:pPr lvl="1"/>
            <a:r>
              <a:rPr lang="en-US" dirty="0"/>
              <a:t>Labia majora: two elongated, hair-covered fatty skin folds</a:t>
            </a:r>
          </a:p>
          <a:p>
            <a:pPr lvl="1"/>
            <a:r>
              <a:rPr lang="en-US" dirty="0"/>
              <a:t>Labia minora: two thin hair-free folds covered with mucosa and sebaceous glands</a:t>
            </a:r>
          </a:p>
          <a:p>
            <a:pPr lvl="1"/>
            <a:r>
              <a:rPr lang="en-US" dirty="0"/>
              <a:t>Vestibular glands: by vaginal opening, release mucus for moisture &amp; lubrication during intercourse</a:t>
            </a:r>
          </a:p>
          <a:p>
            <a:pPr lvl="1"/>
            <a:r>
              <a:rPr lang="en-US" dirty="0"/>
              <a:t>Clitoris: protruding structure, composed of erectile tissue</a:t>
            </a:r>
          </a:p>
          <a:p>
            <a:pPr lvl="1"/>
            <a:r>
              <a:rPr lang="en-US" dirty="0"/>
              <a:t>Becomes swollen during sexual arousal</a:t>
            </a:r>
          </a:p>
          <a:p>
            <a:pPr lvl="1"/>
            <a:endParaRPr lang="en-US" dirty="0"/>
          </a:p>
        </p:txBody>
      </p:sp>
    </p:spTree>
    <p:extLst>
      <p:ext uri="{BB962C8B-B14F-4D97-AF65-F5344CB8AC3E}">
        <p14:creationId xmlns:p14="http://schemas.microsoft.com/office/powerpoint/2010/main" val="2943564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Mammary Glands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Present in both sexes, become functional only in females</a:t>
            </a:r>
          </a:p>
          <a:p>
            <a:pPr lvl="1"/>
            <a:r>
              <a:rPr lang="en-US" dirty="0"/>
              <a:t>Areola: pigmented area that surrounds nipple</a:t>
            </a:r>
          </a:p>
          <a:p>
            <a:pPr lvl="1"/>
            <a:r>
              <a:rPr lang="en-US" dirty="0"/>
              <a:t>Alveolar glands: produce milk when woman is lactating</a:t>
            </a:r>
          </a:p>
          <a:p>
            <a:pPr lvl="1"/>
            <a:r>
              <a:rPr lang="en-US" dirty="0"/>
              <a:t>Lactiferous ducts:  carry milk to outside of body</a:t>
            </a:r>
          </a:p>
          <a:p>
            <a:pPr lvl="1"/>
            <a:r>
              <a:rPr lang="en-US" dirty="0"/>
              <a:t>Lactiferous sinus or ampulla:  sinus where milk accumulates during lactation</a:t>
            </a:r>
          </a:p>
          <a:p>
            <a:pPr lvl="1"/>
            <a:endParaRPr lang="en-US" dirty="0"/>
          </a:p>
        </p:txBody>
      </p:sp>
    </p:spTree>
    <p:extLst>
      <p:ext uri="{BB962C8B-B14F-4D97-AF65-F5344CB8AC3E}">
        <p14:creationId xmlns:p14="http://schemas.microsoft.com/office/powerpoint/2010/main" val="1618633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Oogenesis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Process in which eggs are produced </a:t>
            </a:r>
          </a:p>
          <a:p>
            <a:pPr lvl="1"/>
            <a:r>
              <a:rPr lang="en-US" dirty="0"/>
              <a:t>Supply of eggs that female releases is determined by the time of birth</a:t>
            </a:r>
          </a:p>
          <a:p>
            <a:pPr lvl="1"/>
            <a:r>
              <a:rPr lang="en-US" dirty="0"/>
              <a:t>From puberty to about 50</a:t>
            </a:r>
          </a:p>
          <a:p>
            <a:pPr lvl="1"/>
            <a:r>
              <a:rPr lang="en-US" dirty="0"/>
              <a:t>One ovulation each month</a:t>
            </a:r>
          </a:p>
          <a:p>
            <a:pPr lvl="1"/>
            <a:r>
              <a:rPr lang="en-US" dirty="0"/>
              <a:t>Only 400 - 500 oocytes of potential 700,000 are released during lifetime</a:t>
            </a:r>
          </a:p>
          <a:p>
            <a:pPr lvl="1"/>
            <a:endParaRPr lang="en-US" dirty="0"/>
          </a:p>
        </p:txBody>
      </p:sp>
    </p:spTree>
    <p:extLst>
      <p:ext uri="{BB962C8B-B14F-4D97-AF65-F5344CB8AC3E}">
        <p14:creationId xmlns:p14="http://schemas.microsoft.com/office/powerpoint/2010/main" val="789113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Ovarian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Three phases</a:t>
            </a:r>
          </a:p>
          <a:p>
            <a:pPr lvl="1"/>
            <a:r>
              <a:rPr lang="en-US" dirty="0"/>
              <a:t>Typical cycle lasts 28 days</a:t>
            </a:r>
          </a:p>
          <a:p>
            <a:pPr lvl="1"/>
            <a:r>
              <a:rPr lang="en-US" dirty="0"/>
              <a:t>Follicular Phase</a:t>
            </a:r>
          </a:p>
          <a:p>
            <a:pPr lvl="2"/>
            <a:r>
              <a:rPr lang="en-US" dirty="0"/>
              <a:t>Period of follicle growth</a:t>
            </a:r>
          </a:p>
          <a:p>
            <a:pPr lvl="2"/>
            <a:r>
              <a:rPr lang="en-US" dirty="0"/>
              <a:t>Days 1 – 10</a:t>
            </a:r>
          </a:p>
          <a:p>
            <a:pPr lvl="2"/>
            <a:endParaRPr lang="en-US" dirty="0"/>
          </a:p>
          <a:p>
            <a:pPr lvl="1"/>
            <a:endParaRPr lang="en-US" dirty="0"/>
          </a:p>
          <a:p>
            <a:pPr lvl="1"/>
            <a:endParaRPr lang="en-US" dirty="0"/>
          </a:p>
        </p:txBody>
      </p:sp>
    </p:spTree>
    <p:extLst>
      <p:ext uri="{BB962C8B-B14F-4D97-AF65-F5344CB8AC3E}">
        <p14:creationId xmlns:p14="http://schemas.microsoft.com/office/powerpoint/2010/main" val="259132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Ovarian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Ovulatory Phase</a:t>
            </a:r>
          </a:p>
          <a:p>
            <a:pPr lvl="2"/>
            <a:r>
              <a:rPr lang="en-US" dirty="0"/>
              <a:t>Days 11 - 14</a:t>
            </a:r>
          </a:p>
          <a:p>
            <a:pPr lvl="2"/>
            <a:r>
              <a:rPr lang="en-US" dirty="0"/>
              <a:t>Ovary wall at site of ballooning ruptures &amp; expels oocyte into peritoneal cavity</a:t>
            </a:r>
          </a:p>
          <a:p>
            <a:pPr lvl="2"/>
            <a:r>
              <a:rPr lang="en-US" dirty="0"/>
              <a:t>1 - 2% of ovulations more than one oocyte is released, which could result in multiple births</a:t>
            </a:r>
          </a:p>
          <a:p>
            <a:pPr marL="0" lvl="1" indent="0">
              <a:buNone/>
            </a:pPr>
            <a:endParaRPr lang="en-US" dirty="0"/>
          </a:p>
          <a:p>
            <a:pPr lvl="1"/>
            <a:endParaRPr lang="en-US" dirty="0"/>
          </a:p>
        </p:txBody>
      </p:sp>
    </p:spTree>
    <p:extLst>
      <p:ext uri="{BB962C8B-B14F-4D97-AF65-F5344CB8AC3E}">
        <p14:creationId xmlns:p14="http://schemas.microsoft.com/office/powerpoint/2010/main" val="3052440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Ovarian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Luteal Phase</a:t>
            </a:r>
          </a:p>
          <a:p>
            <a:pPr lvl="2"/>
            <a:r>
              <a:rPr lang="en-US" dirty="0"/>
              <a:t>Days 14 - 28</a:t>
            </a:r>
          </a:p>
          <a:p>
            <a:pPr lvl="2"/>
            <a:r>
              <a:rPr lang="en-US" dirty="0"/>
              <a:t>Oocyte increases in size &amp; now called corpus luteum</a:t>
            </a:r>
          </a:p>
          <a:p>
            <a:pPr lvl="2"/>
            <a:r>
              <a:rPr lang="en-US" dirty="0"/>
              <a:t>Begins to secrete progesterone &amp; some estrogen</a:t>
            </a:r>
          </a:p>
          <a:p>
            <a:pPr lvl="1"/>
            <a:endParaRPr lang="en-US" dirty="0"/>
          </a:p>
        </p:txBody>
      </p:sp>
    </p:spTree>
    <p:extLst>
      <p:ext uri="{BB962C8B-B14F-4D97-AF65-F5344CB8AC3E}">
        <p14:creationId xmlns:p14="http://schemas.microsoft.com/office/powerpoint/2010/main" val="3299024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Hormonal Regulation of Ovarian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At puberty hypothalamus releases </a:t>
            </a:r>
            <a:r>
              <a:rPr lang="en-US" dirty="0" err="1"/>
              <a:t>gnrh</a:t>
            </a:r>
            <a:r>
              <a:rPr lang="en-US" dirty="0"/>
              <a:t> (gonadotropin-releasing hormone)</a:t>
            </a:r>
          </a:p>
          <a:p>
            <a:pPr lvl="1"/>
            <a:r>
              <a:rPr lang="en-US" dirty="0"/>
              <a:t>Stimulates release of FSH (follicular-stimulating hormone) &amp; LH (luteinizing hormone) </a:t>
            </a:r>
          </a:p>
          <a:p>
            <a:pPr lvl="2"/>
            <a:r>
              <a:rPr lang="en-US" dirty="0"/>
              <a:t>Stimulate growth of follicle</a:t>
            </a:r>
          </a:p>
          <a:p>
            <a:pPr lvl="1"/>
            <a:r>
              <a:rPr lang="en-US" dirty="0"/>
              <a:t>Estrogen and progesterone release cause negative feedback or inhibitory effect on release of LH &amp; FSH from anterior pituitary</a:t>
            </a:r>
          </a:p>
          <a:p>
            <a:pPr lvl="1"/>
            <a:endParaRPr lang="en-US" dirty="0"/>
          </a:p>
        </p:txBody>
      </p:sp>
    </p:spTree>
    <p:extLst>
      <p:ext uri="{BB962C8B-B14F-4D97-AF65-F5344CB8AC3E}">
        <p14:creationId xmlns:p14="http://schemas.microsoft.com/office/powerpoint/2010/main" val="3528711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Uterine (Menstrual)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Three stages</a:t>
            </a:r>
          </a:p>
          <a:p>
            <a:pPr lvl="1"/>
            <a:r>
              <a:rPr lang="en-US" dirty="0"/>
              <a:t>Menstrual Phase</a:t>
            </a:r>
          </a:p>
          <a:p>
            <a:pPr lvl="2"/>
            <a:r>
              <a:rPr lang="en-US" dirty="0"/>
              <a:t>Thick functional layer of uterine endometrium becomes detached</a:t>
            </a:r>
          </a:p>
          <a:p>
            <a:pPr lvl="2"/>
            <a:r>
              <a:rPr lang="en-US" dirty="0"/>
              <a:t>Bleeding for 3 - 5 days</a:t>
            </a:r>
          </a:p>
          <a:p>
            <a:pPr lvl="2"/>
            <a:r>
              <a:rPr lang="en-US" dirty="0"/>
              <a:t>Passes through vagina</a:t>
            </a:r>
          </a:p>
          <a:p>
            <a:pPr lvl="2"/>
            <a:r>
              <a:rPr lang="en-US" dirty="0"/>
              <a:t>Menstrual flow</a:t>
            </a:r>
          </a:p>
          <a:p>
            <a:pPr lvl="2"/>
            <a:r>
              <a:rPr lang="en-US" dirty="0"/>
              <a:t>50 - 150 ml of blood lost</a:t>
            </a:r>
          </a:p>
          <a:p>
            <a:pPr lvl="1"/>
            <a:endParaRPr lang="en-US" dirty="0"/>
          </a:p>
        </p:txBody>
      </p:sp>
    </p:spTree>
    <p:extLst>
      <p:ext uri="{BB962C8B-B14F-4D97-AF65-F5344CB8AC3E}">
        <p14:creationId xmlns:p14="http://schemas.microsoft.com/office/powerpoint/2010/main" val="3707799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Uterine (Menstrual)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Proliferative Phase</a:t>
            </a:r>
          </a:p>
          <a:p>
            <a:pPr lvl="2"/>
            <a:r>
              <a:rPr lang="en-US" dirty="0"/>
              <a:t>Days 6 - 14</a:t>
            </a:r>
          </a:p>
          <a:p>
            <a:pPr lvl="2"/>
            <a:r>
              <a:rPr lang="en-US" dirty="0"/>
              <a:t>Estrogen causes endometrium repair</a:t>
            </a:r>
          </a:p>
          <a:p>
            <a:pPr lvl="2"/>
            <a:r>
              <a:rPr lang="en-US" dirty="0"/>
              <a:t>Mucosa becomes velvety, thick, and well vascularized</a:t>
            </a:r>
          </a:p>
          <a:p>
            <a:pPr lvl="2"/>
            <a:r>
              <a:rPr lang="en-US" dirty="0"/>
              <a:t>Cervical mucus thins to form channels that aid movement of sperm into uterus</a:t>
            </a:r>
          </a:p>
          <a:p>
            <a:pPr lvl="2"/>
            <a:r>
              <a:rPr lang="en-US" dirty="0"/>
              <a:t>Ovulation occurs</a:t>
            </a:r>
          </a:p>
          <a:p>
            <a:pPr lvl="1"/>
            <a:endParaRPr lang="en-US" dirty="0"/>
          </a:p>
        </p:txBody>
      </p:sp>
    </p:spTree>
    <p:extLst>
      <p:ext uri="{BB962C8B-B14F-4D97-AF65-F5344CB8AC3E}">
        <p14:creationId xmlns:p14="http://schemas.microsoft.com/office/powerpoint/2010/main" val="266188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Male Reproductive System: Scrotum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Pouch of skin that hangs at root of penis and contains the testes</a:t>
            </a:r>
          </a:p>
          <a:p>
            <a:pPr lvl="1"/>
            <a:r>
              <a:rPr lang="en-US" dirty="0"/>
              <a:t>Superficial fascia divides scrotum into right and left halves</a:t>
            </a:r>
          </a:p>
          <a:p>
            <a:pPr lvl="1"/>
            <a:r>
              <a:rPr lang="en-US" dirty="0"/>
              <a:t>Provides temperature about 3°C below body temperature for proper sperm production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Uterine (Menstrual) Cycle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Secretory Phase</a:t>
            </a:r>
          </a:p>
          <a:p>
            <a:pPr lvl="2"/>
            <a:r>
              <a:rPr lang="en-US" dirty="0"/>
              <a:t>Days 15 - 28</a:t>
            </a:r>
          </a:p>
          <a:p>
            <a:pPr lvl="2"/>
            <a:r>
              <a:rPr lang="en-US" dirty="0"/>
              <a:t>Increased level of progesterone</a:t>
            </a:r>
          </a:p>
          <a:p>
            <a:pPr lvl="2"/>
            <a:r>
              <a:rPr lang="en-US" dirty="0"/>
              <a:t>Uterus ready for implantation of embryo</a:t>
            </a:r>
          </a:p>
          <a:p>
            <a:pPr lvl="2"/>
            <a:r>
              <a:rPr lang="en-US" dirty="0"/>
              <a:t>Cervical plug forms blocks sperm and keeps uterus “private” if embryo implants</a:t>
            </a:r>
          </a:p>
          <a:p>
            <a:pPr lvl="2"/>
            <a:r>
              <a:rPr lang="en-US" dirty="0"/>
              <a:t>No fertilization endometrial cells die</a:t>
            </a:r>
          </a:p>
          <a:p>
            <a:pPr lvl="1"/>
            <a:endParaRPr lang="en-US" dirty="0"/>
          </a:p>
        </p:txBody>
      </p:sp>
    </p:spTree>
    <p:extLst>
      <p:ext uri="{BB962C8B-B14F-4D97-AF65-F5344CB8AC3E}">
        <p14:creationId xmlns:p14="http://schemas.microsoft.com/office/powerpoint/2010/main" val="243621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Testes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Seminiferous tubules: sperm factories</a:t>
            </a:r>
          </a:p>
          <a:p>
            <a:pPr lvl="1"/>
            <a:r>
              <a:rPr lang="en-US" dirty="0"/>
              <a:t>Series of tubes carries sperm from testes to epididymis</a:t>
            </a:r>
          </a:p>
          <a:p>
            <a:pPr lvl="1"/>
            <a:r>
              <a:rPr lang="en-US" dirty="0"/>
              <a:t>Interstitial cells or </a:t>
            </a:r>
            <a:r>
              <a:rPr lang="en-US" dirty="0" err="1"/>
              <a:t>leydig</a:t>
            </a:r>
            <a:r>
              <a:rPr lang="en-US" dirty="0"/>
              <a:t> cells: produce androgens, especially testosterone</a:t>
            </a:r>
          </a:p>
          <a:p>
            <a:pPr lvl="1"/>
            <a:r>
              <a:rPr lang="en-US" dirty="0"/>
              <a:t>Testicular arteries and veins: provide blood &amp; help maintain temperature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Duct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Transports sperm from body</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Epididymis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Stores immature sperm temporarily</a:t>
            </a:r>
          </a:p>
          <a:p>
            <a:pPr lvl="1"/>
            <a:r>
              <a:rPr lang="en-US" dirty="0"/>
              <a:t>Takes about 20 days for sperm to mature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Ductus Deferens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Muscle contractions propel live sperm to urethra</a:t>
            </a:r>
          </a:p>
          <a:p>
            <a:pPr lvl="1"/>
            <a:r>
              <a:rPr lang="en-US" dirty="0"/>
              <a:t>During ejaculation smooth muscle contractions rapidly squeezes sperm forward</a:t>
            </a:r>
          </a:p>
          <a:p>
            <a:pPr lvl="1"/>
            <a:r>
              <a:rPr lang="en-US" dirty="0"/>
              <a:t>Cut during a vasectomy for birth control</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Urethra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Conveys urine and semen to tip of penis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Accessory Glands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Seminal Vesicles</a:t>
            </a:r>
          </a:p>
          <a:p>
            <a:pPr lvl="2"/>
            <a:r>
              <a:rPr lang="en-US" dirty="0"/>
              <a:t>Located at base of bladder</a:t>
            </a:r>
          </a:p>
          <a:p>
            <a:pPr lvl="2"/>
            <a:r>
              <a:rPr lang="en-US" dirty="0"/>
              <a:t>Produces 60% of fluid in semen</a:t>
            </a:r>
          </a:p>
          <a:p>
            <a:pPr lvl="2"/>
            <a:r>
              <a:rPr lang="en-US" dirty="0"/>
              <a:t>Yellowish thick fluid</a:t>
            </a:r>
          </a:p>
          <a:p>
            <a:pPr lvl="2"/>
            <a:r>
              <a:rPr lang="en-US" dirty="0"/>
              <a:t>Fructose, ascorbic acid, amino acids, and prostaglandins</a:t>
            </a:r>
          </a:p>
          <a:p>
            <a:pPr lvl="2"/>
            <a:r>
              <a:rPr lang="en-US" dirty="0"/>
              <a:t>Sperm and seminal fluid mix in ejaculatory duct</a:t>
            </a:r>
          </a:p>
          <a:p>
            <a:pPr lvl="1"/>
            <a:r>
              <a:rPr lang="en-US" dirty="0"/>
              <a:t>Prostate Gland</a:t>
            </a:r>
          </a:p>
          <a:p>
            <a:pPr lvl="2"/>
            <a:r>
              <a:rPr lang="en-US" dirty="0"/>
              <a:t>33% of semen volume</a:t>
            </a:r>
          </a:p>
          <a:p>
            <a:pPr lvl="2"/>
            <a:r>
              <a:rPr lang="en-US" dirty="0"/>
              <a:t>Milky alkaline fluid that activates sperm</a:t>
            </a:r>
          </a:p>
          <a:p>
            <a:pPr lvl="2"/>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purl.org/dc/terms/"/>
    <ds:schemaRef ds:uri="http://purl.org/dc/dcmitype/"/>
    <ds:schemaRef ds:uri="http://schemas.microsoft.com/office/2006/documentManagement/types"/>
    <ds:schemaRef ds:uri="56ea17bb-c96d-4826-b465-01eec0dd23dd"/>
    <ds:schemaRef ds:uri="http://schemas.microsoft.com/office/infopath/2007/PartnerControls"/>
    <ds:schemaRef ds:uri="http://schemas.openxmlformats.org/package/2006/metadata/core-properties"/>
    <ds:schemaRef ds:uri="05d88611-e516-4d1a-b12e-39107e78b3d0"/>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45</TotalTime>
  <Words>968</Words>
  <Application>Microsoft Office PowerPoint</Application>
  <PresentationFormat>Widescreen</PresentationFormat>
  <Paragraphs>149</Paragraphs>
  <Slides>30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Male Reproductive System: Scrotum</vt:lpstr>
      <vt:lpstr>Testes</vt:lpstr>
      <vt:lpstr>The Duct System</vt:lpstr>
      <vt:lpstr>Epididymis</vt:lpstr>
      <vt:lpstr>Ductus Deferens</vt:lpstr>
      <vt:lpstr>Urethra</vt:lpstr>
      <vt:lpstr>Accessory Glands</vt:lpstr>
      <vt:lpstr>Accessory Glands</vt:lpstr>
      <vt:lpstr>Semen</vt:lpstr>
      <vt:lpstr>Spermatogenesis</vt:lpstr>
      <vt:lpstr>Effects of Testosterone</vt:lpstr>
      <vt:lpstr>Erection</vt:lpstr>
      <vt:lpstr>Ejaculation</vt:lpstr>
      <vt:lpstr>Female Reproductive System: Ovaries</vt:lpstr>
      <vt:lpstr>Uterine Tubes</vt:lpstr>
      <vt:lpstr>Uterus</vt:lpstr>
      <vt:lpstr>Uterine Wall</vt:lpstr>
      <vt:lpstr>Vagina</vt:lpstr>
      <vt:lpstr>External Genitalia</vt:lpstr>
      <vt:lpstr>Mammary Glands</vt:lpstr>
      <vt:lpstr>Oogenesis</vt:lpstr>
      <vt:lpstr>Ovarian Cycle</vt:lpstr>
      <vt:lpstr>Ovarian Cycle</vt:lpstr>
      <vt:lpstr>Ovarian Cycle</vt:lpstr>
      <vt:lpstr>Hormonal Regulation of Ovarian Cycle</vt:lpstr>
      <vt:lpstr>Uterine (Menstrual) Cycle</vt:lpstr>
      <vt:lpstr>Uterine (Menstrual) Cycle</vt:lpstr>
      <vt:lpstr>Uterine (Menstrual)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46</cp:revision>
  <cp:lastPrinted>2017-07-07T16:17:37Z</cp:lastPrinted>
  <dcterms:created xsi:type="dcterms:W3CDTF">2017-07-11T23:58:30Z</dcterms:created>
  <dcterms:modified xsi:type="dcterms:W3CDTF">2017-07-20T21:00:56Z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