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7"/>
  </p:notesMasterIdLst>
  <p:sldIdLst>
    <p:sldId id="321" r:id="rId6"/>
    <p:sldId id="319" r:id="rId7"/>
    <p:sldId id="323" r:id="rId8"/>
    <p:sldId id="331" r:id="rId9"/>
    <p:sldId id="324" r:id="rId10"/>
    <p:sldId id="325" r:id="rId11"/>
    <p:sldId id="326" r:id="rId12"/>
    <p:sldId id="327" r:id="rId13"/>
    <p:sldId id="332" r:id="rId14"/>
    <p:sldId id="333" r:id="rId15"/>
    <p:sldId id="334" r:id="rId16"/>
    <p:sldId id="335" r:id="rId17"/>
    <p:sldId id="328" r:id="rId18"/>
    <p:sldId id="329" r:id="rId19"/>
    <p:sldId id="330" r:id="rId20"/>
    <p:sldId id="336" r:id="rId21"/>
    <p:sldId id="337" r:id="rId22"/>
    <p:sldId id="338" r:id="rId23"/>
    <p:sldId id="339" r:id="rId24"/>
    <p:sldId id="340" r:id="rId25"/>
    <p:sldId id="341" r:id="rId2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85305" autoAdjust="0"/>
  </p:normalViewPr>
  <p:slideViewPr>
    <p:cSldViewPr snapToGrid="0">
      <p:cViewPr varScale="1">
        <p:scale>
          <a:sx n="74" d="100"/>
          <a:sy n="74" d="100"/>
        </p:scale>
        <p:origin x="1042" y="6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82D0B7-B702-47E9-89C3-21A7F5E4115F}" type="doc">
      <dgm:prSet loTypeId="urn:microsoft.com/office/officeart/2005/8/layout/pyramid2" loCatId="list" qsTypeId="urn:microsoft.com/office/officeart/2005/8/quickstyle/simple1#1" qsCatId="simple" csTypeId="urn:microsoft.com/office/officeart/2005/8/colors/accent0_3" csCatId="mainScheme" phldr="1"/>
      <dgm:spPr/>
      <dgm:t>
        <a:bodyPr/>
        <a:lstStyle/>
        <a:p>
          <a:endParaRPr lang="en-US"/>
        </a:p>
      </dgm:t>
    </dgm:pt>
    <dgm:pt modelId="{B90C29DA-9FC7-4B20-B0BE-12D6F7E31213}">
      <dgm:prSet/>
      <dgm:spPr/>
      <dgm:t>
        <a:bodyPr/>
        <a:lstStyle/>
        <a:p>
          <a:pPr rtl="0"/>
          <a:r>
            <a:rPr lang="en-US" baseline="0" dirty="0">
              <a:latin typeface="Open Sans"/>
            </a:rPr>
            <a:t>Abundant planning and preparation time to gather information</a:t>
          </a:r>
          <a:endParaRPr lang="en-US" dirty="0">
            <a:latin typeface="Open Sans"/>
          </a:endParaRPr>
        </a:p>
      </dgm:t>
    </dgm:pt>
    <dgm:pt modelId="{27A5F81B-B86B-4C3A-B8A4-3689B05A5B5B}" type="parTrans" cxnId="{5CA2EE4F-0FBB-404A-A5FA-B003843E6331}">
      <dgm:prSet/>
      <dgm:spPr/>
      <dgm:t>
        <a:bodyPr/>
        <a:lstStyle/>
        <a:p>
          <a:endParaRPr lang="en-US"/>
        </a:p>
      </dgm:t>
    </dgm:pt>
    <dgm:pt modelId="{3CB5B3A6-FB85-43ED-A750-67314CB32CE5}" type="sibTrans" cxnId="{5CA2EE4F-0FBB-404A-A5FA-B003843E6331}">
      <dgm:prSet/>
      <dgm:spPr/>
      <dgm:t>
        <a:bodyPr/>
        <a:lstStyle/>
        <a:p>
          <a:endParaRPr lang="en-US"/>
        </a:p>
      </dgm:t>
    </dgm:pt>
    <dgm:pt modelId="{76DCEC81-A69B-4149-A7DE-B46C3C18CD3F}">
      <dgm:prSet/>
      <dgm:spPr/>
      <dgm:t>
        <a:bodyPr/>
        <a:lstStyle/>
        <a:p>
          <a:pPr rtl="0"/>
          <a:r>
            <a:rPr lang="en-US" baseline="0" dirty="0">
              <a:latin typeface="Open Sans"/>
            </a:rPr>
            <a:t>Delayed feedback (which can be an advantage because it allows more time to plan your responses)</a:t>
          </a:r>
          <a:endParaRPr lang="en-US" dirty="0">
            <a:latin typeface="Open Sans"/>
          </a:endParaRPr>
        </a:p>
      </dgm:t>
    </dgm:pt>
    <dgm:pt modelId="{6C17147F-90E2-4156-88D2-11E8C7DD900A}" type="parTrans" cxnId="{2461494E-1FB5-4BD1-A56A-D943D89A4D93}">
      <dgm:prSet/>
      <dgm:spPr/>
      <dgm:t>
        <a:bodyPr/>
        <a:lstStyle/>
        <a:p>
          <a:endParaRPr lang="en-US"/>
        </a:p>
      </dgm:t>
    </dgm:pt>
    <dgm:pt modelId="{8544FC45-3A78-4665-B779-B16B332E260B}" type="sibTrans" cxnId="{2461494E-1FB5-4BD1-A56A-D943D89A4D93}">
      <dgm:prSet/>
      <dgm:spPr/>
      <dgm:t>
        <a:bodyPr/>
        <a:lstStyle/>
        <a:p>
          <a:endParaRPr lang="en-US"/>
        </a:p>
      </dgm:t>
    </dgm:pt>
    <dgm:pt modelId="{4F48821B-9FCD-4799-95A7-D809BA1FC54F}" type="pres">
      <dgm:prSet presAssocID="{5882D0B7-B702-47E9-89C3-21A7F5E4115F}" presName="compositeShape" presStyleCnt="0">
        <dgm:presLayoutVars>
          <dgm:dir/>
          <dgm:resizeHandles/>
        </dgm:presLayoutVars>
      </dgm:prSet>
      <dgm:spPr/>
    </dgm:pt>
    <dgm:pt modelId="{D3E45691-4C97-463F-A49C-410454587703}" type="pres">
      <dgm:prSet presAssocID="{5882D0B7-B702-47E9-89C3-21A7F5E4115F}" presName="pyramid" presStyleLbl="node1" presStyleIdx="0" presStyleCnt="1"/>
      <dgm:spPr/>
    </dgm:pt>
    <dgm:pt modelId="{688261C4-AD1B-4D15-959A-88D8AE04C0DA}" type="pres">
      <dgm:prSet presAssocID="{5882D0B7-B702-47E9-89C3-21A7F5E4115F}" presName="theList" presStyleCnt="0"/>
      <dgm:spPr/>
    </dgm:pt>
    <dgm:pt modelId="{41EA330A-4B98-460C-9BB0-80D2C4269267}" type="pres">
      <dgm:prSet presAssocID="{B90C29DA-9FC7-4B20-B0BE-12D6F7E31213}" presName="aNode" presStyleLbl="fgAcc1" presStyleIdx="0" presStyleCnt="2">
        <dgm:presLayoutVars>
          <dgm:bulletEnabled val="1"/>
        </dgm:presLayoutVars>
      </dgm:prSet>
      <dgm:spPr/>
    </dgm:pt>
    <dgm:pt modelId="{5145AB97-D6C6-4FA6-ADA5-E3E09C1DBD3F}" type="pres">
      <dgm:prSet presAssocID="{B90C29DA-9FC7-4B20-B0BE-12D6F7E31213}" presName="aSpace" presStyleCnt="0"/>
      <dgm:spPr/>
    </dgm:pt>
    <dgm:pt modelId="{BF162FA5-5D80-4B15-BEA4-8F096365D74B}" type="pres">
      <dgm:prSet presAssocID="{76DCEC81-A69B-4149-A7DE-B46C3C18CD3F}" presName="aNode" presStyleLbl="fgAcc1" presStyleIdx="1" presStyleCnt="2" custScaleX="123851" custScaleY="139555">
        <dgm:presLayoutVars>
          <dgm:bulletEnabled val="1"/>
        </dgm:presLayoutVars>
      </dgm:prSet>
      <dgm:spPr/>
    </dgm:pt>
    <dgm:pt modelId="{57B91D51-92B2-438F-982D-498CC08E185A}" type="pres">
      <dgm:prSet presAssocID="{76DCEC81-A69B-4149-A7DE-B46C3C18CD3F}" presName="aSpace" presStyleCnt="0"/>
      <dgm:spPr/>
    </dgm:pt>
  </dgm:ptLst>
  <dgm:cxnLst>
    <dgm:cxn modelId="{604CE961-7BED-DC44-A1E1-58D6AB34F449}" type="presOf" srcId="{B90C29DA-9FC7-4B20-B0BE-12D6F7E31213}" destId="{41EA330A-4B98-460C-9BB0-80D2C4269267}" srcOrd="0" destOrd="0" presId="urn:microsoft.com/office/officeart/2005/8/layout/pyramid2"/>
    <dgm:cxn modelId="{2461494E-1FB5-4BD1-A56A-D943D89A4D93}" srcId="{5882D0B7-B702-47E9-89C3-21A7F5E4115F}" destId="{76DCEC81-A69B-4149-A7DE-B46C3C18CD3F}" srcOrd="1" destOrd="0" parTransId="{6C17147F-90E2-4156-88D2-11E8C7DD900A}" sibTransId="{8544FC45-3A78-4665-B779-B16B332E260B}"/>
    <dgm:cxn modelId="{5CA2EE4F-0FBB-404A-A5FA-B003843E6331}" srcId="{5882D0B7-B702-47E9-89C3-21A7F5E4115F}" destId="{B90C29DA-9FC7-4B20-B0BE-12D6F7E31213}" srcOrd="0" destOrd="0" parTransId="{27A5F81B-B86B-4C3A-B8A4-3689B05A5B5B}" sibTransId="{3CB5B3A6-FB85-43ED-A750-67314CB32CE5}"/>
    <dgm:cxn modelId="{583BF571-76C2-3449-A34F-9BFD475219B6}" type="presOf" srcId="{5882D0B7-B702-47E9-89C3-21A7F5E4115F}" destId="{4F48821B-9FCD-4799-95A7-D809BA1FC54F}" srcOrd="0" destOrd="0" presId="urn:microsoft.com/office/officeart/2005/8/layout/pyramid2"/>
    <dgm:cxn modelId="{D99433B0-017E-C04B-B4BA-0AEB665D55A7}" type="presOf" srcId="{76DCEC81-A69B-4149-A7DE-B46C3C18CD3F}" destId="{BF162FA5-5D80-4B15-BEA4-8F096365D74B}" srcOrd="0" destOrd="0" presId="urn:microsoft.com/office/officeart/2005/8/layout/pyramid2"/>
    <dgm:cxn modelId="{DD4CA43C-C215-214F-90E0-58DD37799630}" type="presParOf" srcId="{4F48821B-9FCD-4799-95A7-D809BA1FC54F}" destId="{D3E45691-4C97-463F-A49C-410454587703}" srcOrd="0" destOrd="0" presId="urn:microsoft.com/office/officeart/2005/8/layout/pyramid2"/>
    <dgm:cxn modelId="{8CEAC3C7-FC4A-1043-B7F6-6EA222CA8DCC}" type="presParOf" srcId="{4F48821B-9FCD-4799-95A7-D809BA1FC54F}" destId="{688261C4-AD1B-4D15-959A-88D8AE04C0DA}" srcOrd="1" destOrd="0" presId="urn:microsoft.com/office/officeart/2005/8/layout/pyramid2"/>
    <dgm:cxn modelId="{87C3E84B-CE1B-BB46-AAE3-FFF6004A45E4}" type="presParOf" srcId="{688261C4-AD1B-4D15-959A-88D8AE04C0DA}" destId="{41EA330A-4B98-460C-9BB0-80D2C4269267}" srcOrd="0" destOrd="0" presId="urn:microsoft.com/office/officeart/2005/8/layout/pyramid2"/>
    <dgm:cxn modelId="{FF9DD116-77F3-964A-923A-77E53375E097}" type="presParOf" srcId="{688261C4-AD1B-4D15-959A-88D8AE04C0DA}" destId="{5145AB97-D6C6-4FA6-ADA5-E3E09C1DBD3F}" srcOrd="1" destOrd="0" presId="urn:microsoft.com/office/officeart/2005/8/layout/pyramid2"/>
    <dgm:cxn modelId="{ECF6BF1A-69AE-7448-B00E-8A2EA8AC6CFE}" type="presParOf" srcId="{688261C4-AD1B-4D15-959A-88D8AE04C0DA}" destId="{BF162FA5-5D80-4B15-BEA4-8F096365D74B}" srcOrd="2" destOrd="0" presId="urn:microsoft.com/office/officeart/2005/8/layout/pyramid2"/>
    <dgm:cxn modelId="{F04DC65C-2C76-3748-ADFA-0F9486B680D4}" type="presParOf" srcId="{688261C4-AD1B-4D15-959A-88D8AE04C0DA}" destId="{57B91D51-92B2-438F-982D-498CC08E185A}" srcOrd="3"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E127081-B176-49CD-9D10-29CE5F79D564}" type="doc">
      <dgm:prSet loTypeId="urn:microsoft.com/office/officeart/2005/8/layout/arrow5" loCatId="relationship" qsTypeId="urn:microsoft.com/office/officeart/2005/8/quickstyle/simple1#2" qsCatId="simple" csTypeId="urn:microsoft.com/office/officeart/2005/8/colors/accent0_3" csCatId="mainScheme" phldr="1"/>
      <dgm:spPr/>
      <dgm:t>
        <a:bodyPr/>
        <a:lstStyle/>
        <a:p>
          <a:endParaRPr lang="en-US"/>
        </a:p>
      </dgm:t>
    </dgm:pt>
    <dgm:pt modelId="{82FD27BE-AB78-4298-B930-E434940AE0FC}">
      <dgm:prSet/>
      <dgm:spPr/>
      <dgm:t>
        <a:bodyPr/>
        <a:lstStyle/>
        <a:p>
          <a:pPr rtl="0"/>
          <a:r>
            <a:rPr lang="en-US" b="1" i="1" baseline="0" dirty="0">
              <a:latin typeface="Open Sans"/>
            </a:rPr>
            <a:t>Speaking</a:t>
          </a:r>
          <a:r>
            <a:rPr lang="en-US" baseline="0" dirty="0">
              <a:latin typeface="Open Sans"/>
            </a:rPr>
            <a:t>– approximately 35% of a manager’s time in communication</a:t>
          </a:r>
          <a:endParaRPr lang="en-US" dirty="0">
            <a:latin typeface="Open Sans"/>
          </a:endParaRPr>
        </a:p>
      </dgm:t>
    </dgm:pt>
    <dgm:pt modelId="{A37F56E6-254F-4D7F-8A5A-983DCF379FB1}" type="parTrans" cxnId="{0E5C33FE-9B1C-4B02-A7F1-565272A9B97E}">
      <dgm:prSet/>
      <dgm:spPr/>
      <dgm:t>
        <a:bodyPr/>
        <a:lstStyle/>
        <a:p>
          <a:endParaRPr lang="en-US"/>
        </a:p>
      </dgm:t>
    </dgm:pt>
    <dgm:pt modelId="{D0A64F95-9C6C-4297-9B2D-CE04421C768D}" type="sibTrans" cxnId="{0E5C33FE-9B1C-4B02-A7F1-565272A9B97E}">
      <dgm:prSet/>
      <dgm:spPr/>
      <dgm:t>
        <a:bodyPr/>
        <a:lstStyle/>
        <a:p>
          <a:endParaRPr lang="en-US"/>
        </a:p>
      </dgm:t>
    </dgm:pt>
    <dgm:pt modelId="{76C488C1-49D1-417B-8B7B-7B9DAF7301FC}">
      <dgm:prSet/>
      <dgm:spPr/>
      <dgm:t>
        <a:bodyPr/>
        <a:lstStyle/>
        <a:p>
          <a:pPr rtl="0"/>
          <a:endParaRPr lang="en-US" b="1" i="1" baseline="0" dirty="0">
            <a:latin typeface="Open Sans"/>
          </a:endParaRPr>
        </a:p>
        <a:p>
          <a:pPr rtl="0"/>
          <a:r>
            <a:rPr lang="en-US" b="1" i="1" baseline="0" dirty="0">
              <a:latin typeface="Open Sans"/>
            </a:rPr>
            <a:t>Listening</a:t>
          </a:r>
          <a:r>
            <a:rPr lang="en-US" baseline="0" dirty="0">
              <a:latin typeface="Open Sans"/>
            </a:rPr>
            <a:t>– approximately 45% of a manager’s time in communication</a:t>
          </a:r>
        </a:p>
      </dgm:t>
    </dgm:pt>
    <dgm:pt modelId="{27013E13-7EEF-49B1-ADFB-C409F9526932}" type="parTrans" cxnId="{615230FE-A19B-4069-ADF5-88A718D30101}">
      <dgm:prSet/>
      <dgm:spPr/>
      <dgm:t>
        <a:bodyPr/>
        <a:lstStyle/>
        <a:p>
          <a:endParaRPr lang="en-US"/>
        </a:p>
      </dgm:t>
    </dgm:pt>
    <dgm:pt modelId="{D6B19E0C-3EAF-4944-9BFB-DEAF0BB75EC0}" type="sibTrans" cxnId="{615230FE-A19B-4069-ADF5-88A718D30101}">
      <dgm:prSet/>
      <dgm:spPr/>
      <dgm:t>
        <a:bodyPr/>
        <a:lstStyle/>
        <a:p>
          <a:endParaRPr lang="en-US"/>
        </a:p>
      </dgm:t>
    </dgm:pt>
    <dgm:pt modelId="{28C3543E-F228-44D1-A48F-5CCB93FEC0BC}">
      <dgm:prSet/>
      <dgm:spPr/>
      <dgm:t>
        <a:bodyPr/>
        <a:lstStyle/>
        <a:p>
          <a:pPr rtl="0"/>
          <a:endParaRPr lang="en-US" dirty="0">
            <a:latin typeface="Open Sans"/>
          </a:endParaRPr>
        </a:p>
      </dgm:t>
    </dgm:pt>
    <dgm:pt modelId="{330F90CC-95E3-4FF5-B7B5-EDE0746AD1BA}" type="parTrans" cxnId="{DBD40474-EB8A-45E4-9C81-34A5EC38E546}">
      <dgm:prSet/>
      <dgm:spPr/>
      <dgm:t>
        <a:bodyPr/>
        <a:lstStyle/>
        <a:p>
          <a:endParaRPr lang="en-US"/>
        </a:p>
      </dgm:t>
    </dgm:pt>
    <dgm:pt modelId="{385A66B8-19D6-49B1-868B-972F9B47721B}" type="sibTrans" cxnId="{DBD40474-EB8A-45E4-9C81-34A5EC38E546}">
      <dgm:prSet/>
      <dgm:spPr/>
      <dgm:t>
        <a:bodyPr/>
        <a:lstStyle/>
        <a:p>
          <a:endParaRPr lang="en-US"/>
        </a:p>
      </dgm:t>
    </dgm:pt>
    <dgm:pt modelId="{3ACBFEA3-7CC5-4545-9AFE-FFCD9647AC66}">
      <dgm:prSet/>
      <dgm:spPr/>
      <dgm:t>
        <a:bodyPr/>
        <a:lstStyle/>
        <a:p>
          <a:pPr rtl="0"/>
          <a:endParaRPr lang="en-US" dirty="0">
            <a:latin typeface="Open Sans"/>
          </a:endParaRPr>
        </a:p>
      </dgm:t>
    </dgm:pt>
    <dgm:pt modelId="{63948367-B76B-43F5-A1FA-666D4622D13A}" type="parTrans" cxnId="{42496199-4AAB-4964-8EF9-775FC2D1D88C}">
      <dgm:prSet/>
      <dgm:spPr/>
      <dgm:t>
        <a:bodyPr/>
        <a:lstStyle/>
        <a:p>
          <a:endParaRPr lang="en-US"/>
        </a:p>
      </dgm:t>
    </dgm:pt>
    <dgm:pt modelId="{03CDE144-E857-4CAF-BCAC-C4AB3FE59384}" type="sibTrans" cxnId="{42496199-4AAB-4964-8EF9-775FC2D1D88C}">
      <dgm:prSet/>
      <dgm:spPr/>
      <dgm:t>
        <a:bodyPr/>
        <a:lstStyle/>
        <a:p>
          <a:endParaRPr lang="en-US"/>
        </a:p>
      </dgm:t>
    </dgm:pt>
    <dgm:pt modelId="{2B6D5C1C-8868-4819-B1BC-CDBFB8DEB37E}" type="pres">
      <dgm:prSet presAssocID="{EE127081-B176-49CD-9D10-29CE5F79D564}" presName="diagram" presStyleCnt="0">
        <dgm:presLayoutVars>
          <dgm:dir/>
          <dgm:resizeHandles val="exact"/>
        </dgm:presLayoutVars>
      </dgm:prSet>
      <dgm:spPr/>
    </dgm:pt>
    <dgm:pt modelId="{873244FF-2C01-4D97-B26D-17CF6E02508A}" type="pres">
      <dgm:prSet presAssocID="{82FD27BE-AB78-4298-B930-E434940AE0FC}" presName="arrow" presStyleLbl="node1" presStyleIdx="0" presStyleCnt="2">
        <dgm:presLayoutVars>
          <dgm:bulletEnabled val="1"/>
        </dgm:presLayoutVars>
      </dgm:prSet>
      <dgm:spPr/>
    </dgm:pt>
    <dgm:pt modelId="{00CDE014-B9C2-48AC-9FCC-5E4884A8AEA3}" type="pres">
      <dgm:prSet presAssocID="{76C488C1-49D1-417B-8B7B-7B9DAF7301FC}" presName="arrow" presStyleLbl="node1" presStyleIdx="1" presStyleCnt="2">
        <dgm:presLayoutVars>
          <dgm:bulletEnabled val="1"/>
        </dgm:presLayoutVars>
      </dgm:prSet>
      <dgm:spPr/>
    </dgm:pt>
  </dgm:ptLst>
  <dgm:cxnLst>
    <dgm:cxn modelId="{B6F48D2F-BF55-4D42-9B06-55D2750E7ED5}" type="presOf" srcId="{EE127081-B176-49CD-9D10-29CE5F79D564}" destId="{2B6D5C1C-8868-4819-B1BC-CDBFB8DEB37E}" srcOrd="0" destOrd="0" presId="urn:microsoft.com/office/officeart/2005/8/layout/arrow5"/>
    <dgm:cxn modelId="{E11C3E44-1D3F-9D4B-B530-656D53560EB0}" type="presOf" srcId="{76C488C1-49D1-417B-8B7B-7B9DAF7301FC}" destId="{00CDE014-B9C2-48AC-9FCC-5E4884A8AEA3}" srcOrd="0" destOrd="0" presId="urn:microsoft.com/office/officeart/2005/8/layout/arrow5"/>
    <dgm:cxn modelId="{DBD40474-EB8A-45E4-9C81-34A5EC38E546}" srcId="{76C488C1-49D1-417B-8B7B-7B9DAF7301FC}" destId="{28C3543E-F228-44D1-A48F-5CCB93FEC0BC}" srcOrd="0" destOrd="0" parTransId="{330F90CC-95E3-4FF5-B7B5-EDE0746AD1BA}" sibTransId="{385A66B8-19D6-49B1-868B-972F9B47721B}"/>
    <dgm:cxn modelId="{42496199-4AAB-4964-8EF9-775FC2D1D88C}" srcId="{28C3543E-F228-44D1-A48F-5CCB93FEC0BC}" destId="{3ACBFEA3-7CC5-4545-9AFE-FFCD9647AC66}" srcOrd="0" destOrd="0" parTransId="{63948367-B76B-43F5-A1FA-666D4622D13A}" sibTransId="{03CDE144-E857-4CAF-BCAC-C4AB3FE59384}"/>
    <dgm:cxn modelId="{1D9D1DA5-BB48-BD42-A287-0B71F3A471AF}" type="presOf" srcId="{3ACBFEA3-7CC5-4545-9AFE-FFCD9647AC66}" destId="{00CDE014-B9C2-48AC-9FCC-5E4884A8AEA3}" srcOrd="0" destOrd="2" presId="urn:microsoft.com/office/officeart/2005/8/layout/arrow5"/>
    <dgm:cxn modelId="{25374DDB-FDD8-4A4E-96A1-A8866F12CCF1}" type="presOf" srcId="{82FD27BE-AB78-4298-B930-E434940AE0FC}" destId="{873244FF-2C01-4D97-B26D-17CF6E02508A}" srcOrd="0" destOrd="0" presId="urn:microsoft.com/office/officeart/2005/8/layout/arrow5"/>
    <dgm:cxn modelId="{2EFFB9F6-F850-844E-874B-36345FB3DAC3}" type="presOf" srcId="{28C3543E-F228-44D1-A48F-5CCB93FEC0BC}" destId="{00CDE014-B9C2-48AC-9FCC-5E4884A8AEA3}" srcOrd="0" destOrd="1" presId="urn:microsoft.com/office/officeart/2005/8/layout/arrow5"/>
    <dgm:cxn modelId="{615230FE-A19B-4069-ADF5-88A718D30101}" srcId="{EE127081-B176-49CD-9D10-29CE5F79D564}" destId="{76C488C1-49D1-417B-8B7B-7B9DAF7301FC}" srcOrd="1" destOrd="0" parTransId="{27013E13-7EEF-49B1-ADFB-C409F9526932}" sibTransId="{D6B19E0C-3EAF-4944-9BFB-DEAF0BB75EC0}"/>
    <dgm:cxn modelId="{0E5C33FE-9B1C-4B02-A7F1-565272A9B97E}" srcId="{EE127081-B176-49CD-9D10-29CE5F79D564}" destId="{82FD27BE-AB78-4298-B930-E434940AE0FC}" srcOrd="0" destOrd="0" parTransId="{A37F56E6-254F-4D7F-8A5A-983DCF379FB1}" sibTransId="{D0A64F95-9C6C-4297-9B2D-CE04421C768D}"/>
    <dgm:cxn modelId="{9DF6DD05-113D-C740-9BB2-E7485A7AE784}" type="presParOf" srcId="{2B6D5C1C-8868-4819-B1BC-CDBFB8DEB37E}" destId="{873244FF-2C01-4D97-B26D-17CF6E02508A}" srcOrd="0" destOrd="0" presId="urn:microsoft.com/office/officeart/2005/8/layout/arrow5"/>
    <dgm:cxn modelId="{837C7DFA-26F2-3540-AF62-0E84B3FF8146}" type="presParOf" srcId="{2B6D5C1C-8868-4819-B1BC-CDBFB8DEB37E}" destId="{00CDE014-B9C2-48AC-9FCC-5E4884A8AEA3}" srcOrd="1"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B05518-D5CA-475B-8BE5-CC3B310A5BF5}" type="doc">
      <dgm:prSet loTypeId="urn:microsoft.com/office/officeart/2005/8/layout/process1" loCatId="process" qsTypeId="urn:microsoft.com/office/officeart/2005/8/quickstyle/simple1#3" qsCatId="simple" csTypeId="urn:microsoft.com/office/officeart/2005/8/colors/accent0_3" csCatId="mainScheme" phldr="1"/>
      <dgm:spPr/>
      <dgm:t>
        <a:bodyPr/>
        <a:lstStyle/>
        <a:p>
          <a:endParaRPr lang="en-US"/>
        </a:p>
      </dgm:t>
    </dgm:pt>
    <dgm:pt modelId="{CDD9E88D-2311-4137-BE35-B8956A6E92B3}">
      <dgm:prSet/>
      <dgm:spPr/>
      <dgm:t>
        <a:bodyPr/>
        <a:lstStyle/>
        <a:p>
          <a:pPr rtl="0"/>
          <a:r>
            <a:rPr lang="en-US" baseline="0" dirty="0">
              <a:latin typeface="Open Sans"/>
            </a:rPr>
            <a:t>Immediate dissemination of information</a:t>
          </a:r>
          <a:endParaRPr lang="en-US" dirty="0">
            <a:latin typeface="Open Sans"/>
          </a:endParaRPr>
        </a:p>
      </dgm:t>
    </dgm:pt>
    <dgm:pt modelId="{BFD5E109-68C6-4B07-BA8F-175668504713}" type="parTrans" cxnId="{A44B25DE-D1FB-4EF4-BDEA-DC2274D1B314}">
      <dgm:prSet/>
      <dgm:spPr/>
      <dgm:t>
        <a:bodyPr/>
        <a:lstStyle/>
        <a:p>
          <a:endParaRPr lang="en-US"/>
        </a:p>
      </dgm:t>
    </dgm:pt>
    <dgm:pt modelId="{1D5A417E-48BC-4B52-97B4-937CC44AD864}" type="sibTrans" cxnId="{A44B25DE-D1FB-4EF4-BDEA-DC2274D1B314}">
      <dgm:prSet/>
      <dgm:spPr/>
      <dgm:t>
        <a:bodyPr/>
        <a:lstStyle/>
        <a:p>
          <a:endParaRPr lang="en-US" dirty="0"/>
        </a:p>
      </dgm:t>
    </dgm:pt>
    <dgm:pt modelId="{E987E5BF-4FF6-4A0F-AE3C-856736E7371E}">
      <dgm:prSet/>
      <dgm:spPr/>
      <dgm:t>
        <a:bodyPr/>
        <a:lstStyle/>
        <a:p>
          <a:pPr rtl="0"/>
          <a:r>
            <a:rPr lang="en-US" baseline="0" dirty="0">
              <a:latin typeface="Open Sans"/>
            </a:rPr>
            <a:t>Immediate feedback from audience through opinions and exchange of ideas</a:t>
          </a:r>
          <a:endParaRPr lang="en-US" dirty="0">
            <a:latin typeface="Open Sans"/>
          </a:endParaRPr>
        </a:p>
      </dgm:t>
    </dgm:pt>
    <dgm:pt modelId="{CFAE6806-3121-4D34-BA32-2FCB81B1EDCB}" type="parTrans" cxnId="{95699154-2F6D-4BA4-8333-5269BD1D91D7}">
      <dgm:prSet/>
      <dgm:spPr/>
      <dgm:t>
        <a:bodyPr/>
        <a:lstStyle/>
        <a:p>
          <a:endParaRPr lang="en-US"/>
        </a:p>
      </dgm:t>
    </dgm:pt>
    <dgm:pt modelId="{04EF66AB-C86C-4820-A188-13437AEC62AC}" type="sibTrans" cxnId="{95699154-2F6D-4BA4-8333-5269BD1D91D7}">
      <dgm:prSet/>
      <dgm:spPr/>
      <dgm:t>
        <a:bodyPr/>
        <a:lstStyle/>
        <a:p>
          <a:endParaRPr lang="en-US" dirty="0"/>
        </a:p>
      </dgm:t>
    </dgm:pt>
    <dgm:pt modelId="{B3A3D050-4DB6-4419-9481-63A8DEF72BB6}">
      <dgm:prSet/>
      <dgm:spPr/>
      <dgm:t>
        <a:bodyPr/>
        <a:lstStyle/>
        <a:p>
          <a:pPr algn="l" rtl="0"/>
          <a:endParaRPr lang="en-US" baseline="0" dirty="0">
            <a:latin typeface="Open Sans"/>
          </a:endParaRPr>
        </a:p>
        <a:p>
          <a:pPr algn="l" rtl="0"/>
          <a:endParaRPr lang="en-US" baseline="0" dirty="0">
            <a:latin typeface="Open Sans"/>
          </a:endParaRPr>
        </a:p>
        <a:p>
          <a:pPr algn="ctr" rtl="0"/>
          <a:r>
            <a:rPr lang="en-US" baseline="0" dirty="0">
              <a:latin typeface="Open Sans"/>
            </a:rPr>
            <a:t>Participation encouraged</a:t>
          </a:r>
        </a:p>
      </dgm:t>
    </dgm:pt>
    <dgm:pt modelId="{3774E550-E53F-480B-A3D5-B756CC270A27}" type="parTrans" cxnId="{4E4BB9B7-D11B-4E7F-9972-661D53798C51}">
      <dgm:prSet/>
      <dgm:spPr/>
      <dgm:t>
        <a:bodyPr/>
        <a:lstStyle/>
        <a:p>
          <a:endParaRPr lang="en-US"/>
        </a:p>
      </dgm:t>
    </dgm:pt>
    <dgm:pt modelId="{5D347652-465B-4810-9B7C-9490F212C6A0}" type="sibTrans" cxnId="{4E4BB9B7-D11B-4E7F-9972-661D53798C51}">
      <dgm:prSet/>
      <dgm:spPr/>
      <dgm:t>
        <a:bodyPr/>
        <a:lstStyle/>
        <a:p>
          <a:endParaRPr lang="en-US"/>
        </a:p>
      </dgm:t>
    </dgm:pt>
    <dgm:pt modelId="{FE9FB848-1B01-4E97-8B17-BC70F47E7D65}">
      <dgm:prSet/>
      <dgm:spPr/>
      <dgm:t>
        <a:bodyPr/>
        <a:lstStyle/>
        <a:p>
          <a:pPr algn="l" rtl="0"/>
          <a:endParaRPr lang="en-US" dirty="0">
            <a:latin typeface="Open Sans"/>
          </a:endParaRPr>
        </a:p>
      </dgm:t>
    </dgm:pt>
    <dgm:pt modelId="{D0CC9972-C277-435C-89AD-B3C8E2AD78E5}" type="parTrans" cxnId="{BAFC4E70-20B7-4248-A3F0-A60E08E9159E}">
      <dgm:prSet/>
      <dgm:spPr/>
      <dgm:t>
        <a:bodyPr/>
        <a:lstStyle/>
        <a:p>
          <a:endParaRPr lang="en-US"/>
        </a:p>
      </dgm:t>
    </dgm:pt>
    <dgm:pt modelId="{66E5FE84-CBA6-4492-B314-4C33FC9E344A}" type="sibTrans" cxnId="{BAFC4E70-20B7-4248-A3F0-A60E08E9159E}">
      <dgm:prSet/>
      <dgm:spPr/>
      <dgm:t>
        <a:bodyPr/>
        <a:lstStyle/>
        <a:p>
          <a:endParaRPr lang="en-US"/>
        </a:p>
      </dgm:t>
    </dgm:pt>
    <dgm:pt modelId="{8FD346BD-A526-48A5-9A96-6281BD32122F}" type="pres">
      <dgm:prSet presAssocID="{67B05518-D5CA-475B-8BE5-CC3B310A5BF5}" presName="Name0" presStyleCnt="0">
        <dgm:presLayoutVars>
          <dgm:dir/>
          <dgm:resizeHandles val="exact"/>
        </dgm:presLayoutVars>
      </dgm:prSet>
      <dgm:spPr/>
    </dgm:pt>
    <dgm:pt modelId="{44D38C3D-1E3D-4888-A066-6C5DB33BBD1B}" type="pres">
      <dgm:prSet presAssocID="{CDD9E88D-2311-4137-BE35-B8956A6E92B3}" presName="node" presStyleLbl="node1" presStyleIdx="0" presStyleCnt="3">
        <dgm:presLayoutVars>
          <dgm:bulletEnabled val="1"/>
        </dgm:presLayoutVars>
      </dgm:prSet>
      <dgm:spPr/>
    </dgm:pt>
    <dgm:pt modelId="{3E7ECA3C-5215-4E65-8D74-E77B48518DFD}" type="pres">
      <dgm:prSet presAssocID="{1D5A417E-48BC-4B52-97B4-937CC44AD864}" presName="sibTrans" presStyleLbl="sibTrans2D1" presStyleIdx="0" presStyleCnt="2"/>
      <dgm:spPr/>
    </dgm:pt>
    <dgm:pt modelId="{40E02D94-D636-4D38-A080-558984BF889B}" type="pres">
      <dgm:prSet presAssocID="{1D5A417E-48BC-4B52-97B4-937CC44AD864}" presName="connectorText" presStyleLbl="sibTrans2D1" presStyleIdx="0" presStyleCnt="2"/>
      <dgm:spPr/>
    </dgm:pt>
    <dgm:pt modelId="{6086D769-2CB0-4D9D-86F6-B463AD86B9CE}" type="pres">
      <dgm:prSet presAssocID="{E987E5BF-4FF6-4A0F-AE3C-856736E7371E}" presName="node" presStyleLbl="node1" presStyleIdx="1" presStyleCnt="3">
        <dgm:presLayoutVars>
          <dgm:bulletEnabled val="1"/>
        </dgm:presLayoutVars>
      </dgm:prSet>
      <dgm:spPr/>
    </dgm:pt>
    <dgm:pt modelId="{2CEE223A-04A6-49FC-AA5C-F0BEFF2D4654}" type="pres">
      <dgm:prSet presAssocID="{04EF66AB-C86C-4820-A188-13437AEC62AC}" presName="sibTrans" presStyleLbl="sibTrans2D1" presStyleIdx="1" presStyleCnt="2"/>
      <dgm:spPr/>
    </dgm:pt>
    <dgm:pt modelId="{6F266603-9E06-4C98-A0D0-19C305591B4F}" type="pres">
      <dgm:prSet presAssocID="{04EF66AB-C86C-4820-A188-13437AEC62AC}" presName="connectorText" presStyleLbl="sibTrans2D1" presStyleIdx="1" presStyleCnt="2"/>
      <dgm:spPr/>
    </dgm:pt>
    <dgm:pt modelId="{AD4D0E13-CBEF-482B-B5A1-1B01A67DB794}" type="pres">
      <dgm:prSet presAssocID="{B3A3D050-4DB6-4419-9481-63A8DEF72BB6}" presName="node" presStyleLbl="node1" presStyleIdx="2" presStyleCnt="3">
        <dgm:presLayoutVars>
          <dgm:bulletEnabled val="1"/>
        </dgm:presLayoutVars>
      </dgm:prSet>
      <dgm:spPr/>
    </dgm:pt>
  </dgm:ptLst>
  <dgm:cxnLst>
    <dgm:cxn modelId="{BAFC4E70-20B7-4248-A3F0-A60E08E9159E}" srcId="{B3A3D050-4DB6-4419-9481-63A8DEF72BB6}" destId="{FE9FB848-1B01-4E97-8B17-BC70F47E7D65}" srcOrd="0" destOrd="0" parTransId="{D0CC9972-C277-435C-89AD-B3C8E2AD78E5}" sibTransId="{66E5FE84-CBA6-4492-B314-4C33FC9E344A}"/>
    <dgm:cxn modelId="{95699154-2F6D-4BA4-8333-5269BD1D91D7}" srcId="{67B05518-D5CA-475B-8BE5-CC3B310A5BF5}" destId="{E987E5BF-4FF6-4A0F-AE3C-856736E7371E}" srcOrd="1" destOrd="0" parTransId="{CFAE6806-3121-4D34-BA32-2FCB81B1EDCB}" sibTransId="{04EF66AB-C86C-4820-A188-13437AEC62AC}"/>
    <dgm:cxn modelId="{1DA8CC55-2C0A-544C-9628-21DF16BFA6E4}" type="presOf" srcId="{04EF66AB-C86C-4820-A188-13437AEC62AC}" destId="{2CEE223A-04A6-49FC-AA5C-F0BEFF2D4654}" srcOrd="0" destOrd="0" presId="urn:microsoft.com/office/officeart/2005/8/layout/process1"/>
    <dgm:cxn modelId="{7025A17F-CA9C-1844-A87B-7BE421333DA8}" type="presOf" srcId="{67B05518-D5CA-475B-8BE5-CC3B310A5BF5}" destId="{8FD346BD-A526-48A5-9A96-6281BD32122F}" srcOrd="0" destOrd="0" presId="urn:microsoft.com/office/officeart/2005/8/layout/process1"/>
    <dgm:cxn modelId="{0A0D9285-887D-BA46-91DC-87E1ED7FECC2}" type="presOf" srcId="{CDD9E88D-2311-4137-BE35-B8956A6E92B3}" destId="{44D38C3D-1E3D-4888-A066-6C5DB33BBD1B}" srcOrd="0" destOrd="0" presId="urn:microsoft.com/office/officeart/2005/8/layout/process1"/>
    <dgm:cxn modelId="{0AF50487-861B-4842-A674-D4A42B64753A}" type="presOf" srcId="{B3A3D050-4DB6-4419-9481-63A8DEF72BB6}" destId="{AD4D0E13-CBEF-482B-B5A1-1B01A67DB794}" srcOrd="0" destOrd="0" presId="urn:microsoft.com/office/officeart/2005/8/layout/process1"/>
    <dgm:cxn modelId="{9E2FC6A2-7C6A-7143-AFD3-0CE341EB9903}" type="presOf" srcId="{E987E5BF-4FF6-4A0F-AE3C-856736E7371E}" destId="{6086D769-2CB0-4D9D-86F6-B463AD86B9CE}" srcOrd="0" destOrd="0" presId="urn:microsoft.com/office/officeart/2005/8/layout/process1"/>
    <dgm:cxn modelId="{534616A4-55A4-EA43-A0E1-AE4E5500E190}" type="presOf" srcId="{04EF66AB-C86C-4820-A188-13437AEC62AC}" destId="{6F266603-9E06-4C98-A0D0-19C305591B4F}" srcOrd="1" destOrd="0" presId="urn:microsoft.com/office/officeart/2005/8/layout/process1"/>
    <dgm:cxn modelId="{4E4BB9B7-D11B-4E7F-9972-661D53798C51}" srcId="{67B05518-D5CA-475B-8BE5-CC3B310A5BF5}" destId="{B3A3D050-4DB6-4419-9481-63A8DEF72BB6}" srcOrd="2" destOrd="0" parTransId="{3774E550-E53F-480B-A3D5-B756CC270A27}" sibTransId="{5D347652-465B-4810-9B7C-9490F212C6A0}"/>
    <dgm:cxn modelId="{1145A8D0-BD0E-4046-919A-4ADDD60FECDA}" type="presOf" srcId="{1D5A417E-48BC-4B52-97B4-937CC44AD864}" destId="{40E02D94-D636-4D38-A080-558984BF889B}" srcOrd="1" destOrd="0" presId="urn:microsoft.com/office/officeart/2005/8/layout/process1"/>
    <dgm:cxn modelId="{3AF733D2-6D87-BB44-9AA1-9468CD636120}" type="presOf" srcId="{FE9FB848-1B01-4E97-8B17-BC70F47E7D65}" destId="{AD4D0E13-CBEF-482B-B5A1-1B01A67DB794}" srcOrd="0" destOrd="1" presId="urn:microsoft.com/office/officeart/2005/8/layout/process1"/>
    <dgm:cxn modelId="{A44B25DE-D1FB-4EF4-BDEA-DC2274D1B314}" srcId="{67B05518-D5CA-475B-8BE5-CC3B310A5BF5}" destId="{CDD9E88D-2311-4137-BE35-B8956A6E92B3}" srcOrd="0" destOrd="0" parTransId="{BFD5E109-68C6-4B07-BA8F-175668504713}" sibTransId="{1D5A417E-48BC-4B52-97B4-937CC44AD864}"/>
    <dgm:cxn modelId="{CA55E0E4-3BA4-274D-B42D-1D3E007B2AF4}" type="presOf" srcId="{1D5A417E-48BC-4B52-97B4-937CC44AD864}" destId="{3E7ECA3C-5215-4E65-8D74-E77B48518DFD}" srcOrd="0" destOrd="0" presId="urn:microsoft.com/office/officeart/2005/8/layout/process1"/>
    <dgm:cxn modelId="{8A1F2A97-9B99-0E4B-83EA-097243CCA40C}" type="presParOf" srcId="{8FD346BD-A526-48A5-9A96-6281BD32122F}" destId="{44D38C3D-1E3D-4888-A066-6C5DB33BBD1B}" srcOrd="0" destOrd="0" presId="urn:microsoft.com/office/officeart/2005/8/layout/process1"/>
    <dgm:cxn modelId="{6F5127AB-9593-884D-9113-EA7F7B2AB929}" type="presParOf" srcId="{8FD346BD-A526-48A5-9A96-6281BD32122F}" destId="{3E7ECA3C-5215-4E65-8D74-E77B48518DFD}" srcOrd="1" destOrd="0" presId="urn:microsoft.com/office/officeart/2005/8/layout/process1"/>
    <dgm:cxn modelId="{035677A5-2B42-3A4A-8E11-9001B80CF163}" type="presParOf" srcId="{3E7ECA3C-5215-4E65-8D74-E77B48518DFD}" destId="{40E02D94-D636-4D38-A080-558984BF889B}" srcOrd="0" destOrd="0" presId="urn:microsoft.com/office/officeart/2005/8/layout/process1"/>
    <dgm:cxn modelId="{1894C146-548B-5048-A915-9E59BD8BFF39}" type="presParOf" srcId="{8FD346BD-A526-48A5-9A96-6281BD32122F}" destId="{6086D769-2CB0-4D9D-86F6-B463AD86B9CE}" srcOrd="2" destOrd="0" presId="urn:microsoft.com/office/officeart/2005/8/layout/process1"/>
    <dgm:cxn modelId="{4638DA11-0B6E-024C-9A30-9AE28A92A80A}" type="presParOf" srcId="{8FD346BD-A526-48A5-9A96-6281BD32122F}" destId="{2CEE223A-04A6-49FC-AA5C-F0BEFF2D4654}" srcOrd="3" destOrd="0" presId="urn:microsoft.com/office/officeart/2005/8/layout/process1"/>
    <dgm:cxn modelId="{F86508D1-EF06-374D-8D92-8C585E3955BA}" type="presParOf" srcId="{2CEE223A-04A6-49FC-AA5C-F0BEFF2D4654}" destId="{6F266603-9E06-4C98-A0D0-19C305591B4F}" srcOrd="0" destOrd="0" presId="urn:microsoft.com/office/officeart/2005/8/layout/process1"/>
    <dgm:cxn modelId="{B25A20B5-6D08-4343-9518-A409848A530C}" type="presParOf" srcId="{8FD346BD-A526-48A5-9A96-6281BD32122F}" destId="{AD4D0E13-CBEF-482B-B5A1-1B01A67DB794}"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E45691-4C97-463F-A49C-410454587703}">
      <dsp:nvSpPr>
        <dsp:cNvPr id="0" name=""/>
        <dsp:cNvSpPr/>
      </dsp:nvSpPr>
      <dsp:spPr>
        <a:xfrm>
          <a:off x="645032" y="0"/>
          <a:ext cx="4846320" cy="4846320"/>
        </a:xfrm>
        <a:prstGeom prst="triangl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EA330A-4B98-460C-9BB0-80D2C4269267}">
      <dsp:nvSpPr>
        <dsp:cNvPr id="0" name=""/>
        <dsp:cNvSpPr/>
      </dsp:nvSpPr>
      <dsp:spPr>
        <a:xfrm>
          <a:off x="3068192" y="484957"/>
          <a:ext cx="3150108" cy="1465254"/>
        </a:xfrm>
        <a:prstGeom prst="round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en-US" sz="2200" kern="1200" baseline="0" dirty="0">
              <a:latin typeface="Open Sans"/>
            </a:rPr>
            <a:t>Abundant planning and preparation time to gather information</a:t>
          </a:r>
          <a:endParaRPr lang="en-US" sz="2200" kern="1200" dirty="0">
            <a:latin typeface="Open Sans"/>
          </a:endParaRPr>
        </a:p>
      </dsp:txBody>
      <dsp:txXfrm>
        <a:off x="3139720" y="556485"/>
        <a:ext cx="3007052" cy="1322198"/>
      </dsp:txXfrm>
    </dsp:sp>
    <dsp:sp modelId="{BF162FA5-5D80-4B15-BEA4-8F096365D74B}">
      <dsp:nvSpPr>
        <dsp:cNvPr id="0" name=""/>
        <dsp:cNvSpPr/>
      </dsp:nvSpPr>
      <dsp:spPr>
        <a:xfrm>
          <a:off x="2692526" y="2133369"/>
          <a:ext cx="3901440" cy="2044836"/>
        </a:xfrm>
        <a:prstGeom prst="round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en-US" sz="2200" kern="1200" baseline="0" dirty="0">
              <a:latin typeface="Open Sans"/>
            </a:rPr>
            <a:t>Delayed feedback (which can be an advantage because it allows more time to plan your responses)</a:t>
          </a:r>
          <a:endParaRPr lang="en-US" sz="2200" kern="1200" dirty="0">
            <a:latin typeface="Open Sans"/>
          </a:endParaRPr>
        </a:p>
      </dsp:txBody>
      <dsp:txXfrm>
        <a:off x="2792347" y="2233190"/>
        <a:ext cx="3701798" cy="18451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3244FF-2C01-4D97-B26D-17CF6E02508A}">
      <dsp:nvSpPr>
        <dsp:cNvPr id="0" name=""/>
        <dsp:cNvSpPr/>
      </dsp:nvSpPr>
      <dsp:spPr>
        <a:xfrm rot="16200000">
          <a:off x="1288" y="1190"/>
          <a:ext cx="3807618" cy="3807618"/>
        </a:xfrm>
        <a:prstGeom prst="downArrow">
          <a:avLst>
            <a:gd name="adj1" fmla="val 50000"/>
            <a:gd name="adj2" fmla="val 35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b="1" i="1" kern="1200" baseline="0" dirty="0">
              <a:latin typeface="Open Sans"/>
            </a:rPr>
            <a:t>Speaking</a:t>
          </a:r>
          <a:r>
            <a:rPr lang="en-US" sz="1600" kern="1200" baseline="0" dirty="0">
              <a:latin typeface="Open Sans"/>
            </a:rPr>
            <a:t>– approximately 35% of a manager’s time in communication</a:t>
          </a:r>
          <a:endParaRPr lang="en-US" sz="1600" kern="1200" dirty="0">
            <a:latin typeface="Open Sans"/>
          </a:endParaRPr>
        </a:p>
      </dsp:txBody>
      <dsp:txXfrm rot="5400000">
        <a:off x="1288" y="953094"/>
        <a:ext cx="3141285" cy="1903809"/>
      </dsp:txXfrm>
    </dsp:sp>
    <dsp:sp modelId="{00CDE014-B9C2-48AC-9FCC-5E4884A8AEA3}">
      <dsp:nvSpPr>
        <dsp:cNvPr id="0" name=""/>
        <dsp:cNvSpPr/>
      </dsp:nvSpPr>
      <dsp:spPr>
        <a:xfrm rot="5400000">
          <a:off x="4115892" y="1190"/>
          <a:ext cx="3807618" cy="3807618"/>
        </a:xfrm>
        <a:prstGeom prst="downArrow">
          <a:avLst>
            <a:gd name="adj1" fmla="val 50000"/>
            <a:gd name="adj2" fmla="val 35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t" anchorCtr="0">
          <a:noAutofit/>
        </a:bodyPr>
        <a:lstStyle/>
        <a:p>
          <a:pPr marL="0" lvl="0" indent="0" algn="l" defTabSz="711200" rtl="0">
            <a:lnSpc>
              <a:spcPct val="90000"/>
            </a:lnSpc>
            <a:spcBef>
              <a:spcPct val="0"/>
            </a:spcBef>
            <a:spcAft>
              <a:spcPct val="35000"/>
            </a:spcAft>
            <a:buNone/>
          </a:pPr>
          <a:endParaRPr lang="en-US" sz="1600" b="1" i="1" kern="1200" baseline="0" dirty="0">
            <a:latin typeface="Open Sans"/>
          </a:endParaRPr>
        </a:p>
        <a:p>
          <a:pPr marL="0" lvl="0" indent="0" algn="l" defTabSz="711200" rtl="0">
            <a:lnSpc>
              <a:spcPct val="90000"/>
            </a:lnSpc>
            <a:spcBef>
              <a:spcPct val="0"/>
            </a:spcBef>
            <a:spcAft>
              <a:spcPct val="35000"/>
            </a:spcAft>
            <a:buNone/>
          </a:pPr>
          <a:r>
            <a:rPr lang="en-US" sz="1600" b="1" i="1" kern="1200" baseline="0" dirty="0">
              <a:latin typeface="Open Sans"/>
            </a:rPr>
            <a:t>Listening</a:t>
          </a:r>
          <a:r>
            <a:rPr lang="en-US" sz="1600" kern="1200" baseline="0" dirty="0">
              <a:latin typeface="Open Sans"/>
            </a:rPr>
            <a:t>– approximately 45% of a manager’s time in communication</a:t>
          </a:r>
        </a:p>
        <a:p>
          <a:pPr marL="114300" lvl="1" indent="-114300" algn="l" defTabSz="533400" rtl="0">
            <a:lnSpc>
              <a:spcPct val="90000"/>
            </a:lnSpc>
            <a:spcBef>
              <a:spcPct val="0"/>
            </a:spcBef>
            <a:spcAft>
              <a:spcPct val="15000"/>
            </a:spcAft>
            <a:buChar char="•"/>
          </a:pPr>
          <a:endParaRPr lang="en-US" sz="1200" kern="1200" dirty="0">
            <a:latin typeface="Open Sans"/>
          </a:endParaRPr>
        </a:p>
        <a:p>
          <a:pPr marL="228600" lvl="2" indent="-114300" algn="l" defTabSz="533400" rtl="0">
            <a:lnSpc>
              <a:spcPct val="90000"/>
            </a:lnSpc>
            <a:spcBef>
              <a:spcPct val="0"/>
            </a:spcBef>
            <a:spcAft>
              <a:spcPct val="15000"/>
            </a:spcAft>
            <a:buChar char="•"/>
          </a:pPr>
          <a:endParaRPr lang="en-US" sz="1200" kern="1200" dirty="0">
            <a:latin typeface="Open Sans"/>
          </a:endParaRPr>
        </a:p>
      </dsp:txBody>
      <dsp:txXfrm rot="-5400000">
        <a:off x="4782225" y="953095"/>
        <a:ext cx="3141285" cy="19038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D38C3D-1E3D-4888-A066-6C5DB33BBD1B}">
      <dsp:nvSpPr>
        <dsp:cNvPr id="0" name=""/>
        <dsp:cNvSpPr/>
      </dsp:nvSpPr>
      <dsp:spPr>
        <a:xfrm>
          <a:off x="6362" y="1317825"/>
          <a:ext cx="1901651" cy="2210669"/>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kern="1200" baseline="0" dirty="0">
              <a:latin typeface="Open Sans"/>
            </a:rPr>
            <a:t>Immediate dissemination of information</a:t>
          </a:r>
          <a:endParaRPr lang="en-US" sz="1800" kern="1200" dirty="0">
            <a:latin typeface="Open Sans"/>
          </a:endParaRPr>
        </a:p>
      </dsp:txBody>
      <dsp:txXfrm>
        <a:off x="62059" y="1373522"/>
        <a:ext cx="1790257" cy="2099275"/>
      </dsp:txXfrm>
    </dsp:sp>
    <dsp:sp modelId="{3E7ECA3C-5215-4E65-8D74-E77B48518DFD}">
      <dsp:nvSpPr>
        <dsp:cNvPr id="0" name=""/>
        <dsp:cNvSpPr/>
      </dsp:nvSpPr>
      <dsp:spPr>
        <a:xfrm>
          <a:off x="2098178" y="2187355"/>
          <a:ext cx="403150" cy="47160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2098178" y="2281677"/>
        <a:ext cx="282205" cy="282965"/>
      </dsp:txXfrm>
    </dsp:sp>
    <dsp:sp modelId="{6086D769-2CB0-4D9D-86F6-B463AD86B9CE}">
      <dsp:nvSpPr>
        <dsp:cNvPr id="0" name=""/>
        <dsp:cNvSpPr/>
      </dsp:nvSpPr>
      <dsp:spPr>
        <a:xfrm>
          <a:off x="2668674" y="1317825"/>
          <a:ext cx="1901651" cy="2210669"/>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kern="1200" baseline="0" dirty="0">
              <a:latin typeface="Open Sans"/>
            </a:rPr>
            <a:t>Immediate feedback from audience through opinions and exchange of ideas</a:t>
          </a:r>
          <a:endParaRPr lang="en-US" sz="1800" kern="1200" dirty="0">
            <a:latin typeface="Open Sans"/>
          </a:endParaRPr>
        </a:p>
      </dsp:txBody>
      <dsp:txXfrm>
        <a:off x="2724371" y="1373522"/>
        <a:ext cx="1790257" cy="2099275"/>
      </dsp:txXfrm>
    </dsp:sp>
    <dsp:sp modelId="{2CEE223A-04A6-49FC-AA5C-F0BEFF2D4654}">
      <dsp:nvSpPr>
        <dsp:cNvPr id="0" name=""/>
        <dsp:cNvSpPr/>
      </dsp:nvSpPr>
      <dsp:spPr>
        <a:xfrm>
          <a:off x="4760490" y="2187355"/>
          <a:ext cx="403150" cy="47160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4760490" y="2281677"/>
        <a:ext cx="282205" cy="282965"/>
      </dsp:txXfrm>
    </dsp:sp>
    <dsp:sp modelId="{AD4D0E13-CBEF-482B-B5A1-1B01A67DB794}">
      <dsp:nvSpPr>
        <dsp:cNvPr id="0" name=""/>
        <dsp:cNvSpPr/>
      </dsp:nvSpPr>
      <dsp:spPr>
        <a:xfrm>
          <a:off x="5330986" y="1317825"/>
          <a:ext cx="1901651" cy="2210669"/>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endParaRPr lang="en-US" sz="1800" kern="1200" baseline="0" dirty="0">
            <a:latin typeface="Open Sans"/>
          </a:endParaRPr>
        </a:p>
        <a:p>
          <a:pPr marL="0" lvl="0" indent="0" algn="l" defTabSz="800100" rtl="0">
            <a:lnSpc>
              <a:spcPct val="90000"/>
            </a:lnSpc>
            <a:spcBef>
              <a:spcPct val="0"/>
            </a:spcBef>
            <a:spcAft>
              <a:spcPct val="35000"/>
            </a:spcAft>
            <a:buNone/>
          </a:pPr>
          <a:endParaRPr lang="en-US" sz="1800" kern="1200" baseline="0" dirty="0">
            <a:latin typeface="Open Sans"/>
          </a:endParaRPr>
        </a:p>
        <a:p>
          <a:pPr marL="0" lvl="0" indent="0" algn="ctr" defTabSz="800100" rtl="0">
            <a:lnSpc>
              <a:spcPct val="90000"/>
            </a:lnSpc>
            <a:spcBef>
              <a:spcPct val="0"/>
            </a:spcBef>
            <a:spcAft>
              <a:spcPct val="35000"/>
            </a:spcAft>
            <a:buNone/>
          </a:pPr>
          <a:r>
            <a:rPr lang="en-US" sz="1800" kern="1200" baseline="0" dirty="0">
              <a:latin typeface="Open Sans"/>
            </a:rPr>
            <a:t>Participation encouraged</a:t>
          </a:r>
        </a:p>
        <a:p>
          <a:pPr marL="114300" lvl="1" indent="-114300" algn="l" defTabSz="622300" rtl="0">
            <a:lnSpc>
              <a:spcPct val="90000"/>
            </a:lnSpc>
            <a:spcBef>
              <a:spcPct val="0"/>
            </a:spcBef>
            <a:spcAft>
              <a:spcPct val="15000"/>
            </a:spcAft>
            <a:buChar char="•"/>
          </a:pPr>
          <a:endParaRPr lang="en-US" sz="1400" kern="1200" dirty="0">
            <a:latin typeface="Open Sans"/>
          </a:endParaRPr>
        </a:p>
      </dsp:txBody>
      <dsp:txXfrm>
        <a:off x="5386683" y="1373522"/>
        <a:ext cx="1790257" cy="2099275"/>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7/20/2017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Before you conduct any type of communication, whether it is written or oral, planning must be done.  Considerations for planning include the purpose of your message, the audience, and the message itself.</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2165057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Regardless of the word processing program used, there are tools that can help with citing sources.  This will keep you from having to manually type these sections of your document.</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20282093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Advantages of written communication include, but are not limited to, abundant planning and preparation time as well as ample time to respond to feedback.</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6954662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While much communication is done in writing, many situations call for oral communication.  Speaking and listening are both considered oral communication and are important in any business situation.</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34044507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Many opportunities exist for oral communication.  A manager speaking individually to an employee is an example.  There are also meetings with groups of employees.  Finally, there are also sales presentations with customers and potential clients.  There are actually unlimited types of oral communication in any business.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36861456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ea typeface="ＭＳ Ｐゴシック" panose="020B0600070205080204" pitchFamily="34" charset="-128"/>
              </a:rPr>
              <a:t>Oral communication is most effective under the following conditions:</a:t>
            </a:r>
          </a:p>
          <a:p>
            <a:pPr>
              <a:buFontTx/>
              <a:buAutoNum type="arabicParenR"/>
            </a:pPr>
            <a:r>
              <a:rPr lang="en-US" altLang="en-US" dirty="0">
                <a:latin typeface="Arial" panose="020B0604020202020204" pitchFamily="34" charset="0"/>
                <a:ea typeface="ＭＳ Ｐゴシック" panose="020B0600070205080204" pitchFamily="34" charset="-128"/>
              </a:rPr>
              <a:t>keep your voice clear and conversational, </a:t>
            </a:r>
          </a:p>
          <a:p>
            <a:pPr>
              <a:buFontTx/>
              <a:buAutoNum type="arabicParenR"/>
            </a:pPr>
            <a:r>
              <a:rPr lang="en-US" altLang="en-US" dirty="0">
                <a:latin typeface="Arial" panose="020B0604020202020204" pitchFamily="34" charset="0"/>
                <a:ea typeface="ＭＳ Ｐゴシック" panose="020B0600070205080204" pitchFamily="34" charset="-128"/>
              </a:rPr>
              <a:t>2) be specific and visual, </a:t>
            </a:r>
          </a:p>
          <a:p>
            <a:pPr>
              <a:buFontTx/>
              <a:buAutoNum type="arabicParenR"/>
            </a:pPr>
            <a:r>
              <a:rPr lang="en-US" altLang="en-US" dirty="0">
                <a:latin typeface="Arial" panose="020B0604020202020204" pitchFamily="34" charset="0"/>
                <a:ea typeface="ＭＳ Ｐゴシック" panose="020B0600070205080204" pitchFamily="34" charset="-128"/>
              </a:rPr>
              <a:t>3) keep your message(s) concise and brief, and </a:t>
            </a:r>
          </a:p>
          <a:p>
            <a:pPr>
              <a:buFontTx/>
              <a:buAutoNum type="arabicParenR"/>
            </a:pPr>
            <a:r>
              <a:rPr lang="en-US" altLang="en-US" dirty="0">
                <a:latin typeface="Arial" panose="020B0604020202020204" pitchFamily="34" charset="0"/>
                <a:ea typeface="ＭＳ Ｐゴシック" panose="020B0600070205080204" pitchFamily="34" charset="-128"/>
              </a:rPr>
              <a:t>4) keep it interesting to keep your audience</a:t>
            </a:r>
            <a:r>
              <a:rPr lang="ja-JP" altLang="en-US" dirty="0">
                <a:latin typeface="Arial" panose="020B0604020202020204" pitchFamily="34" charset="0"/>
                <a:ea typeface="ＭＳ Ｐゴシック" panose="020B0600070205080204" pitchFamily="34" charset="-128"/>
              </a:rPr>
              <a:t>’</a:t>
            </a:r>
            <a:r>
              <a:rPr lang="en-US" altLang="ja-JP" dirty="0">
                <a:latin typeface="Arial" panose="020B0604020202020204" pitchFamily="34" charset="0"/>
                <a:ea typeface="ＭＳ Ｐゴシック" panose="020B0600070205080204" pitchFamily="34" charset="-128"/>
              </a:rPr>
              <a:t>s attention.</a:t>
            </a:r>
            <a:endParaRPr lang="en-US" altLang="en-US" dirty="0">
              <a:latin typeface="Arial" panose="020B0604020202020204" pitchFamily="34" charset="0"/>
              <a:ea typeface="ＭＳ Ｐゴシック" panose="020B0600070205080204" pitchFamily="34" charset="-128"/>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28921051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There are several advantages to oral speech.  First, you can distribute information immediately.  Second, you can also receive information, opinions, and feedback immediately.  Third, active participation is encouraged.</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127383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For oral communication to be most effective, it should usually be supplemented with visuals that can provide statistical and factual information to enhance your credibility.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307312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Before you conduct any type of communication, whether it is written or oral, planning must be done.  Considerations for planning include the purpose of your message, the audience, and the message itself.</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3308914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There are two main sources for researched documents.  Primary sources are firsthand.  Secondary sources include information that is already published.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135580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Examples of primary sources include interviews, surveys, and observations.  This information is most appropriate for issues that may not be as well-researched.</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334660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Secondary sources are appropriate for well-researched topics.  They can include newspapers, periodicals, websites, press releases, and trade journals.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418719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There are almost always ethical considerations when creating a document using outside sources.  Obtain permission when necessary.  Be objective and accurately present facts. If using a survey, keep results anonymous.  Research is best validated when a combination of primary and secondary sources is used.</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3592066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Some sources are more reliable than other sources; therefore, evaluating sources is important.  Pay close attention to the dates of the sources.  Is the same type of information found in numerous sources?  If so, this can improve the reliability of the source, whether the source is in print or online.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2157987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There are certain formatting guidelines that should be followed once a Bibliography or Works Cited in inserted.  Center the </a:t>
            </a:r>
            <a:r>
              <a:rPr lang="ja-JP" altLang="en-US" dirty="0">
                <a:latin typeface="Arial" panose="020B0604020202020204" pitchFamily="34" charset="0"/>
                <a:ea typeface="ＭＳ Ｐゴシック" panose="020B0600070205080204" pitchFamily="34" charset="-128"/>
              </a:rPr>
              <a:t>“</a:t>
            </a:r>
            <a:r>
              <a:rPr lang="en-US" altLang="ja-JP" dirty="0">
                <a:latin typeface="Arial" panose="020B0604020202020204" pitchFamily="34" charset="0"/>
                <a:ea typeface="ＭＳ Ｐゴシック" panose="020B0600070205080204" pitchFamily="34" charset="-128"/>
              </a:rPr>
              <a:t>Works Cited</a:t>
            </a:r>
            <a:r>
              <a:rPr lang="ja-JP" altLang="en-US" dirty="0">
                <a:latin typeface="Arial" panose="020B0604020202020204" pitchFamily="34" charset="0"/>
                <a:ea typeface="ＭＳ Ｐゴシック" panose="020B0600070205080204" pitchFamily="34" charset="-128"/>
              </a:rPr>
              <a:t>”</a:t>
            </a:r>
            <a:r>
              <a:rPr lang="en-US" altLang="ja-JP" dirty="0">
                <a:latin typeface="Arial" panose="020B0604020202020204" pitchFamily="34" charset="0"/>
                <a:ea typeface="ＭＳ Ｐゴシック" panose="020B0600070205080204" pitchFamily="34" charset="-128"/>
              </a:rPr>
              <a:t> title.  Insert a hanging indent by selecting all of the sources and pressing CTRL + T at the beginning of the first source.  Italicize the publication names as opposed to underlining them.</a:t>
            </a:r>
            <a:endParaRPr lang="en-US" altLang="en-US" dirty="0">
              <a:latin typeface="Arial" panose="020B0604020202020204" pitchFamily="34" charset="0"/>
              <a:ea typeface="ＭＳ Ｐゴシック" panose="020B0600070205080204" pitchFamily="34" charset="-128"/>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12350859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Word processing programs provide features that enable you to complete different aspects of reports easily.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8428982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Researching and Referencing</a:t>
            </a:r>
          </a:p>
          <a:p>
            <a:pPr lvl="1"/>
            <a:r>
              <a:rPr lang="en-US" dirty="0"/>
              <a:t>Business Information Management II</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Formatting a Bibliography or Works Cited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“Works Cited” is centered</a:t>
            </a:r>
          </a:p>
          <a:p>
            <a:pPr lvl="1"/>
            <a:r>
              <a:rPr lang="en-US" dirty="0"/>
              <a:t>Title of publication is italicized, not underlined</a:t>
            </a:r>
          </a:p>
          <a:p>
            <a:pPr lvl="1"/>
            <a:r>
              <a:rPr lang="en-US" dirty="0"/>
              <a:t>Select the entire Works Cited except the title</a:t>
            </a:r>
          </a:p>
          <a:p>
            <a:pPr lvl="2"/>
            <a:r>
              <a:rPr lang="en-US" dirty="0"/>
              <a:t>Press ctrl + t at the beginning of the first letter</a:t>
            </a:r>
          </a:p>
          <a:p>
            <a:pPr lvl="2"/>
            <a:r>
              <a:rPr lang="en-US" dirty="0"/>
              <a:t>This ensures that the lines after the first one are indented for each source listed</a:t>
            </a:r>
          </a:p>
          <a:p>
            <a:pPr lvl="1"/>
            <a:endParaRPr lang="en-US" dirty="0"/>
          </a:p>
        </p:txBody>
      </p:sp>
    </p:spTree>
    <p:extLst>
      <p:ext uri="{BB962C8B-B14F-4D97-AF65-F5344CB8AC3E}">
        <p14:creationId xmlns:p14="http://schemas.microsoft.com/office/powerpoint/2010/main" val="1454868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Word Processing Tools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Word processing programs provide tools for written communication and citing sources</a:t>
            </a:r>
          </a:p>
          <a:p>
            <a:pPr lvl="2"/>
            <a:r>
              <a:rPr lang="en-US" dirty="0"/>
              <a:t>Cover, or title page templates</a:t>
            </a:r>
          </a:p>
          <a:p>
            <a:pPr lvl="2"/>
            <a:r>
              <a:rPr lang="en-US" dirty="0"/>
              <a:t>Table of contents and index tools for longer documents</a:t>
            </a:r>
          </a:p>
          <a:p>
            <a:pPr lvl="2"/>
            <a:r>
              <a:rPr lang="en-US" dirty="0"/>
              <a:t>Templates for reports and letters</a:t>
            </a:r>
          </a:p>
          <a:p>
            <a:pPr lvl="2"/>
            <a:r>
              <a:rPr lang="en-US" dirty="0"/>
              <a:t>Inserting and editing citations within documents</a:t>
            </a:r>
          </a:p>
          <a:p>
            <a:pPr lvl="2"/>
            <a:r>
              <a:rPr lang="en-US" dirty="0"/>
              <a:t>Formatting selections such as MLA, APA, and Chicago styles (among others)</a:t>
            </a:r>
          </a:p>
          <a:p>
            <a:pPr lvl="2"/>
            <a:r>
              <a:rPr lang="en-US" dirty="0"/>
              <a:t>Bibliography tools</a:t>
            </a:r>
          </a:p>
          <a:p>
            <a:pPr lvl="2"/>
            <a:r>
              <a:rPr lang="en-US" dirty="0"/>
              <a:t>Footnote and endnote tools</a:t>
            </a:r>
          </a:p>
        </p:txBody>
      </p:sp>
    </p:spTree>
    <p:extLst>
      <p:ext uri="{BB962C8B-B14F-4D97-AF65-F5344CB8AC3E}">
        <p14:creationId xmlns:p14="http://schemas.microsoft.com/office/powerpoint/2010/main" val="2161558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References Illustrated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These are tools that can be used to cite your sources</a:t>
            </a:r>
          </a:p>
        </p:txBody>
      </p:sp>
      <p:pic>
        <p:nvPicPr>
          <p:cNvPr id="4" name="Content Placeholder 4">
            <a:extLst>
              <a:ext uri="{FF2B5EF4-FFF2-40B4-BE49-F238E27FC236}">
                <a16:creationId xmlns:a16="http://schemas.microsoft.com/office/drawing/2014/main" id="{D0927779-0174-434C-8E22-DC864E108ADC}"/>
              </a:ext>
            </a:extLst>
          </p:cNvPr>
          <p:cNvPicPr>
            <a:picLocks/>
          </p:cNvPicPr>
          <p:nvPr/>
        </p:nvPicPr>
        <p:blipFill>
          <a:blip r:embed="rId3">
            <a:extLst>
              <a:ext uri="{28A0092B-C50C-407E-A947-70E740481C1C}">
                <a14:useLocalDpi xmlns:a14="http://schemas.microsoft.com/office/drawing/2010/main" val="0"/>
              </a:ext>
            </a:extLst>
          </a:blip>
          <a:srcRect l="11998" t="3185" r="61566" b="81635"/>
          <a:stretch>
            <a:fillRect/>
          </a:stretch>
        </p:blipFill>
        <p:spPr>
          <a:xfrm>
            <a:off x="2953839" y="2438400"/>
            <a:ext cx="6629400" cy="2362200"/>
          </a:xfrm>
          <a:prstGeom prst="rect">
            <a:avLst/>
          </a:prstGeom>
        </p:spPr>
      </p:pic>
    </p:spTree>
    <p:extLst>
      <p:ext uri="{BB962C8B-B14F-4D97-AF65-F5344CB8AC3E}">
        <p14:creationId xmlns:p14="http://schemas.microsoft.com/office/powerpoint/2010/main" val="2154828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Advantages of Written Communication</a:t>
            </a:r>
          </a:p>
        </p:txBody>
      </p:sp>
      <p:graphicFrame>
        <p:nvGraphicFramePr>
          <p:cNvPr id="4" name="Content Placeholder 5">
            <a:extLst>
              <a:ext uri="{FF2B5EF4-FFF2-40B4-BE49-F238E27FC236}">
                <a16:creationId xmlns:a16="http://schemas.microsoft.com/office/drawing/2014/main" id="{6C3E8588-912C-4541-B537-D70287BDA33E}"/>
              </a:ext>
            </a:extLst>
          </p:cNvPr>
          <p:cNvGraphicFramePr>
            <a:graphicFrameLocks/>
          </p:cNvGraphicFramePr>
          <p:nvPr>
            <p:extLst>
              <p:ext uri="{D42A27DB-BD31-4B8C-83A1-F6EECF244321}">
                <p14:modId xmlns:p14="http://schemas.microsoft.com/office/powerpoint/2010/main" val="78492113"/>
              </p:ext>
            </p:extLst>
          </p:nvPr>
        </p:nvGraphicFramePr>
        <p:xfrm>
          <a:off x="2888672" y="1453552"/>
          <a:ext cx="7239000" cy="4846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644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Types of Oral Business Communication</a:t>
            </a:r>
          </a:p>
        </p:txBody>
      </p:sp>
      <p:graphicFrame>
        <p:nvGraphicFramePr>
          <p:cNvPr id="6" name="Diagram 5">
            <a:extLst>
              <a:ext uri="{FF2B5EF4-FFF2-40B4-BE49-F238E27FC236}">
                <a16:creationId xmlns:a16="http://schemas.microsoft.com/office/drawing/2014/main" id="{9A5ED21D-745C-4FD0-AF3B-40843819D135}"/>
              </a:ext>
            </a:extLst>
          </p:cNvPr>
          <p:cNvGraphicFramePr/>
          <p:nvPr>
            <p:extLst>
              <p:ext uri="{D42A27DB-BD31-4B8C-83A1-F6EECF244321}">
                <p14:modId xmlns:p14="http://schemas.microsoft.com/office/powerpoint/2010/main" val="1550369927"/>
              </p:ext>
            </p:extLst>
          </p:nvPr>
        </p:nvGraphicFramePr>
        <p:xfrm>
          <a:off x="2109354" y="1818409"/>
          <a:ext cx="7924800" cy="381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77649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Opportunities for Oral Communication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Speaking individually to an employee </a:t>
            </a:r>
          </a:p>
          <a:p>
            <a:pPr lvl="1"/>
            <a:r>
              <a:rPr lang="en-US" dirty="0"/>
              <a:t>Meetings with groups of employees</a:t>
            </a:r>
          </a:p>
          <a:p>
            <a:pPr lvl="1"/>
            <a:r>
              <a:rPr lang="en-US" dirty="0"/>
              <a:t>Sales presentations with customers or potential clients</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Positive Characteristics of Speech</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Clarity of voice – so you can be understood</a:t>
            </a:r>
          </a:p>
          <a:p>
            <a:pPr lvl="1"/>
            <a:r>
              <a:rPr lang="en-US" dirty="0"/>
              <a:t>Conversational – so your audience feels like the speech is personal</a:t>
            </a:r>
          </a:p>
          <a:p>
            <a:pPr lvl="1"/>
            <a:r>
              <a:rPr lang="en-US" dirty="0"/>
              <a:t>Specific and visual – so your audience can </a:t>
            </a:r>
            <a:br>
              <a:rPr lang="en-US" dirty="0"/>
            </a:br>
            <a:r>
              <a:rPr lang="en-US" dirty="0"/>
              <a:t>“picture” what you are saying</a:t>
            </a:r>
          </a:p>
          <a:p>
            <a:pPr lvl="1"/>
            <a:r>
              <a:rPr lang="en-US" dirty="0"/>
              <a:t>Concise and brief (as much as possible) – so your audience can stay on task</a:t>
            </a:r>
          </a:p>
          <a:p>
            <a:pPr lvl="1"/>
            <a:r>
              <a:rPr lang="en-US" dirty="0"/>
              <a:t>Interesting – to keep your audience’s attention</a:t>
            </a:r>
          </a:p>
          <a:p>
            <a:pPr lvl="1"/>
            <a:endParaRPr lang="en-US" dirty="0"/>
          </a:p>
        </p:txBody>
      </p:sp>
    </p:spTree>
    <p:extLst>
      <p:ext uri="{BB962C8B-B14F-4D97-AF65-F5344CB8AC3E}">
        <p14:creationId xmlns:p14="http://schemas.microsoft.com/office/powerpoint/2010/main" val="1320602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Advantages of Oral Speech</a:t>
            </a:r>
          </a:p>
        </p:txBody>
      </p:sp>
      <p:graphicFrame>
        <p:nvGraphicFramePr>
          <p:cNvPr id="6" name="Content Placeholder 8">
            <a:extLst>
              <a:ext uri="{FF2B5EF4-FFF2-40B4-BE49-F238E27FC236}">
                <a16:creationId xmlns:a16="http://schemas.microsoft.com/office/drawing/2014/main" id="{3E169FE9-85D3-4BB1-984D-F95D0E4FFB3A}"/>
              </a:ext>
            </a:extLst>
          </p:cNvPr>
          <p:cNvGraphicFramePr>
            <a:graphicFrameLocks noGrp="1"/>
          </p:cNvGraphicFramePr>
          <p:nvPr>
            <p:ph idx="1"/>
            <p:extLst>
              <p:ext uri="{D42A27DB-BD31-4B8C-83A1-F6EECF244321}">
                <p14:modId xmlns:p14="http://schemas.microsoft.com/office/powerpoint/2010/main" val="1478464925"/>
              </p:ext>
            </p:extLst>
          </p:nvPr>
        </p:nvGraphicFramePr>
        <p:xfrm>
          <a:off x="2784735" y="1117255"/>
          <a:ext cx="7239000" cy="4846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6769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Enhancements to Communication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For written and oral communication:</a:t>
            </a:r>
          </a:p>
          <a:p>
            <a:pPr lvl="2"/>
            <a:r>
              <a:rPr lang="en-US" dirty="0"/>
              <a:t>Provide statistical information and factual evidence</a:t>
            </a:r>
          </a:p>
          <a:p>
            <a:pPr lvl="2"/>
            <a:r>
              <a:rPr lang="en-US" dirty="0"/>
              <a:t>Include graphics and visuals</a:t>
            </a:r>
          </a:p>
          <a:p>
            <a:pPr lvl="2"/>
            <a:r>
              <a:rPr lang="en-US" dirty="0"/>
              <a:t>Ensure appropriate tone for audience</a:t>
            </a:r>
          </a:p>
          <a:p>
            <a:pPr lvl="2"/>
            <a:endParaRPr lang="en-US" dirty="0"/>
          </a:p>
          <a:p>
            <a:pPr lvl="1"/>
            <a:endParaRPr lang="en-US" dirty="0"/>
          </a:p>
        </p:txBody>
      </p:sp>
    </p:spTree>
    <p:extLst>
      <p:ext uri="{BB962C8B-B14F-4D97-AF65-F5344CB8AC3E}">
        <p14:creationId xmlns:p14="http://schemas.microsoft.com/office/powerpoint/2010/main" val="2400358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Independent Practice Assignments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t>Presentation Planning Document Assignment #1</a:t>
            </a:r>
          </a:p>
          <a:p>
            <a:pPr lvl="2"/>
            <a:r>
              <a:rPr lang="en-US" dirty="0"/>
              <a:t>Students will create a planning document for a presentation using the factfinder website to locate data for types of businesses in your city. Then they can present the data using the planning document.  The planning document can be either an outline, using the outline view in your word processing program or the outline view in your presentation management software. It can also be a mapping diagram, such as a </a:t>
            </a:r>
            <a:r>
              <a:rPr lang="en-US" dirty="0" err="1"/>
              <a:t>mindmap</a:t>
            </a:r>
            <a:r>
              <a:rPr lang="en-US" dirty="0"/>
              <a:t> or thinking map.  Make your presentation to the class and place your planning document on the document camera as you present. </a:t>
            </a:r>
          </a:p>
          <a:p>
            <a:pPr lvl="1"/>
            <a:endParaRPr lang="en-US" dirty="0"/>
          </a:p>
          <a:p>
            <a:pPr marL="0" lvl="1" indent="0">
              <a:buNone/>
            </a:pPr>
            <a:endParaRPr lang="en-US" dirty="0"/>
          </a:p>
        </p:txBody>
      </p:sp>
    </p:spTree>
    <p:extLst>
      <p:ext uri="{BB962C8B-B14F-4D97-AF65-F5344CB8AC3E}">
        <p14:creationId xmlns:p14="http://schemas.microsoft.com/office/powerpoint/2010/main" val="1114103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Independent Practice Assignments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t>Distracted Driving Report Assignment #2</a:t>
            </a:r>
          </a:p>
          <a:p>
            <a:pPr lvl="2"/>
            <a:r>
              <a:rPr lang="en-US" dirty="0"/>
              <a:t>Students will research the topic of “Distracted Driving.”  This can include texting and driving or other things, such as drinking and driving.  They are to prepare a one- to two- page report detailing their research.  They are also to include a table or chart that will enhance their document by presenting certain information, such as statistics.  They will also cite their sources and include a bibliography at the end of the document.  They may use footnotes or endnotes instead of citations if they wish.  They should use at least two sources. </a:t>
            </a:r>
          </a:p>
          <a:p>
            <a:pPr lvl="1"/>
            <a:endParaRPr lang="en-US" dirty="0"/>
          </a:p>
        </p:txBody>
      </p:sp>
    </p:spTree>
    <p:extLst>
      <p:ext uri="{BB962C8B-B14F-4D97-AF65-F5344CB8AC3E}">
        <p14:creationId xmlns:p14="http://schemas.microsoft.com/office/powerpoint/2010/main" val="26820510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Independent Practice Assignments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t>QR Code Scavenger Hunt Assignment #3</a:t>
            </a:r>
          </a:p>
          <a:p>
            <a:pPr lvl="2"/>
            <a:r>
              <a:rPr lang="en-US" dirty="0"/>
              <a:t>Students will create a 10-question scavenger hunt about a particular company or a specific career.  They are to create handouts for the class with their questions, which will  feature the QR code for the website that will have the answers to their questions.  Students will need to research a QR code generator website to use (unless the teacher has one in mind), and students will need to download a QR Code reader app for their cell phone</a:t>
            </a:r>
            <a:r>
              <a:rPr lang="en-US"/>
              <a:t>.  This </a:t>
            </a:r>
            <a:r>
              <a:rPr lang="en-US" dirty="0"/>
              <a:t>assignment teaches students how to research effectively on the Internet. Also—in regard to citing sources for research—students will not only identify the source on their Scavenger Hunt document; additionally, the QR code itself provides a direct link to the source. </a:t>
            </a:r>
          </a:p>
          <a:p>
            <a:pPr lvl="1"/>
            <a:endParaRPr lang="en-US" dirty="0"/>
          </a:p>
        </p:txBody>
      </p:sp>
    </p:spTree>
    <p:extLst>
      <p:ext uri="{BB962C8B-B14F-4D97-AF65-F5344CB8AC3E}">
        <p14:creationId xmlns:p14="http://schemas.microsoft.com/office/powerpoint/2010/main" val="2381932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Planning Communication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What is the purpose of your document or presentation?</a:t>
            </a:r>
          </a:p>
          <a:p>
            <a:pPr lvl="2"/>
            <a:r>
              <a:rPr lang="en-US" dirty="0"/>
              <a:t>Persuade</a:t>
            </a:r>
          </a:p>
          <a:p>
            <a:pPr lvl="2"/>
            <a:r>
              <a:rPr lang="en-US" dirty="0"/>
              <a:t>Provide information</a:t>
            </a:r>
          </a:p>
          <a:p>
            <a:pPr lvl="2"/>
            <a:r>
              <a:rPr lang="en-US" dirty="0"/>
              <a:t>Describe </a:t>
            </a:r>
          </a:p>
          <a:p>
            <a:pPr lvl="1"/>
            <a:r>
              <a:rPr lang="en-US" dirty="0"/>
              <a:t>Who is your audience?</a:t>
            </a:r>
          </a:p>
          <a:p>
            <a:pPr lvl="2"/>
            <a:r>
              <a:rPr lang="en-US" dirty="0"/>
              <a:t>Customer</a:t>
            </a:r>
          </a:p>
          <a:p>
            <a:pPr lvl="2"/>
            <a:r>
              <a:rPr lang="en-US" dirty="0"/>
              <a:t>Potential customer</a:t>
            </a:r>
          </a:p>
          <a:p>
            <a:pPr lvl="2"/>
            <a:r>
              <a:rPr lang="en-US" dirty="0"/>
              <a:t>Coworkers</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Planning Communication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What is your message?</a:t>
            </a:r>
          </a:p>
          <a:p>
            <a:pPr lvl="2"/>
            <a:r>
              <a:rPr lang="en-US" dirty="0"/>
              <a:t>Well-organized</a:t>
            </a:r>
          </a:p>
          <a:p>
            <a:pPr lvl="2"/>
            <a:r>
              <a:rPr lang="en-US" dirty="0"/>
              <a:t>Language appropriate for audience</a:t>
            </a:r>
          </a:p>
          <a:p>
            <a:pPr lvl="2"/>
            <a:r>
              <a:rPr lang="en-US" dirty="0"/>
              <a:t>Concise </a:t>
            </a:r>
          </a:p>
          <a:p>
            <a:pPr lvl="1"/>
            <a:endParaRPr lang="en-US" dirty="0"/>
          </a:p>
        </p:txBody>
      </p:sp>
    </p:spTree>
    <p:extLst>
      <p:ext uri="{BB962C8B-B14F-4D97-AF65-F5344CB8AC3E}">
        <p14:creationId xmlns:p14="http://schemas.microsoft.com/office/powerpoint/2010/main" val="2962050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br>
              <a:rPr lang="en-US" dirty="0"/>
            </a:br>
            <a:r>
              <a:rPr lang="en-US" dirty="0"/>
              <a:t>Sources of Information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Primary – receiving information firsthand</a:t>
            </a:r>
          </a:p>
          <a:p>
            <a:pPr lvl="1"/>
            <a:r>
              <a:rPr lang="en-US" dirty="0"/>
              <a:t>Secondary – information already published</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Researching Business Information: Primary Sources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Usually more appropriate for local issues that are not as well-researched and that require first-hand data or pertain to specific groups of people</a:t>
            </a:r>
          </a:p>
          <a:p>
            <a:pPr lvl="2"/>
            <a:r>
              <a:rPr lang="en-US" dirty="0"/>
              <a:t>Interviews</a:t>
            </a:r>
          </a:p>
          <a:p>
            <a:pPr lvl="2"/>
            <a:r>
              <a:rPr lang="en-US" dirty="0"/>
              <a:t>Surveys</a:t>
            </a:r>
          </a:p>
          <a:p>
            <a:pPr lvl="2"/>
            <a:r>
              <a:rPr lang="en-US" dirty="0"/>
              <a:t>Observations</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Researching Business Information: Secondary Sources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Usually best for established, well-researched topics of a general nature.</a:t>
            </a:r>
          </a:p>
          <a:p>
            <a:pPr lvl="2"/>
            <a:r>
              <a:rPr lang="en-US" dirty="0"/>
              <a:t>Newspapers</a:t>
            </a:r>
          </a:p>
          <a:p>
            <a:pPr lvl="2"/>
            <a:r>
              <a:rPr lang="en-US" dirty="0"/>
              <a:t>Periodicals</a:t>
            </a:r>
          </a:p>
          <a:p>
            <a:pPr lvl="2"/>
            <a:r>
              <a:rPr lang="en-US" dirty="0"/>
              <a:t>Government websites</a:t>
            </a:r>
          </a:p>
          <a:p>
            <a:pPr lvl="2"/>
            <a:r>
              <a:rPr lang="en-US" dirty="0"/>
              <a:t>Company websites</a:t>
            </a:r>
          </a:p>
          <a:p>
            <a:pPr lvl="2"/>
            <a:r>
              <a:rPr lang="en-US" dirty="0"/>
              <a:t>Press releases</a:t>
            </a:r>
          </a:p>
          <a:p>
            <a:pPr lvl="2"/>
            <a:r>
              <a:rPr lang="en-US" dirty="0"/>
              <a:t>Trade journals</a:t>
            </a:r>
          </a:p>
        </p:txBody>
      </p:sp>
    </p:spTree>
    <p:extLst>
      <p:ext uri="{BB962C8B-B14F-4D97-AF65-F5344CB8AC3E}">
        <p14:creationId xmlns:p14="http://schemas.microsoft.com/office/powerpoint/2010/main" val="2524569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Ethics in Researching and Referencing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Always obtain permission when necessary</a:t>
            </a:r>
          </a:p>
          <a:p>
            <a:pPr lvl="1"/>
            <a:r>
              <a:rPr lang="en-US" dirty="0"/>
              <a:t>Be objective in order to avoid issues of bias</a:t>
            </a:r>
          </a:p>
          <a:p>
            <a:pPr lvl="1"/>
            <a:r>
              <a:rPr lang="en-US" dirty="0"/>
              <a:t>Accurately present facts</a:t>
            </a:r>
          </a:p>
          <a:p>
            <a:pPr lvl="1"/>
            <a:r>
              <a:rPr lang="en-US" dirty="0"/>
              <a:t>Keep survey results anonymous</a:t>
            </a:r>
          </a:p>
          <a:p>
            <a:pPr lvl="1"/>
            <a:r>
              <a:rPr lang="en-US" dirty="0"/>
              <a:t>Combine results from primary and secondary sources to better validate the data in your research</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Evaluating Your Sources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Note how recently the information was published</a:t>
            </a:r>
          </a:p>
          <a:p>
            <a:pPr lvl="1"/>
            <a:r>
              <a:rPr lang="en-US" dirty="0"/>
              <a:t>Is the information fact or opinion?</a:t>
            </a:r>
          </a:p>
          <a:p>
            <a:pPr lvl="1"/>
            <a:r>
              <a:rPr lang="en-US" dirty="0"/>
              <a:t>Is the same (or similar) information found elsewhere? This can provide more evidence for its validity</a:t>
            </a:r>
          </a:p>
          <a:p>
            <a:pPr lvl="1"/>
            <a:r>
              <a:rPr lang="en-US" dirty="0"/>
              <a:t>Information located in print form generally has more checks and balances to assure reliability; the Internet has fewer restrictions in publishing material</a:t>
            </a:r>
          </a:p>
          <a:p>
            <a:pPr lvl="1"/>
            <a:r>
              <a:rPr lang="en-US" dirty="0"/>
              <a:t>However, the Internet does provide a great deal of online references that are trusted and reliable</a:t>
            </a:r>
          </a:p>
          <a:p>
            <a:pPr lvl="1"/>
            <a:endParaRPr lang="en-US" dirty="0"/>
          </a:p>
        </p:txBody>
      </p:sp>
    </p:spTree>
    <p:extLst>
      <p:ext uri="{BB962C8B-B14F-4D97-AF65-F5344CB8AC3E}">
        <p14:creationId xmlns:p14="http://schemas.microsoft.com/office/powerpoint/2010/main" val="34963037"/>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openxmlformats.org/package/2006/metadata/core-properties"/>
    <ds:schemaRef ds:uri="http://schemas.microsoft.com/office/infopath/2007/PartnerControls"/>
    <ds:schemaRef ds:uri="http://purl.org/dc/dcmitype/"/>
    <ds:schemaRef ds:uri="http://schemas.microsoft.com/office/2006/documentManagement/types"/>
    <ds:schemaRef ds:uri="http://purl.org/dc/elements/1.1/"/>
    <ds:schemaRef ds:uri="http://purl.org/dc/terms/"/>
    <ds:schemaRef ds:uri="05d88611-e516-4d1a-b12e-39107e78b3d0"/>
    <ds:schemaRef ds:uri="56ea17bb-c96d-4826-b465-01eec0dd23dd"/>
    <ds:schemaRef ds:uri="http://schemas.microsoft.com/sharepoint/v3"/>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36</TotalTime>
  <Words>1478</Words>
  <Application>Microsoft Office PowerPoint</Application>
  <PresentationFormat>Widescreen</PresentationFormat>
  <Paragraphs>134</Paragraphs>
  <Slides>21</Slides>
  <Notes>16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21</vt:i4>
      </vt:variant>
    </vt:vector>
  </HeadingPairs>
  <TitlesOfParts>
    <vt:vector size="29" baseType="lpstr">
      <vt:lpstr>ＭＳ Ｐゴシック</vt:lpstr>
      <vt:lpstr>.AppleSystemUIFont</vt:lpstr>
      <vt:lpstr>Arial</vt:lpstr>
      <vt:lpstr>Calibri</vt:lpstr>
      <vt:lpstr>Open Sans</vt:lpstr>
      <vt:lpstr>Open Sans SemiBold</vt:lpstr>
      <vt:lpstr>2_Office Theme</vt:lpstr>
      <vt:lpstr>3_Office Theme</vt:lpstr>
      <vt:lpstr>PowerPoint Presentation</vt:lpstr>
      <vt:lpstr>PowerPoint Presentation</vt:lpstr>
      <vt:lpstr>Planning Communication</vt:lpstr>
      <vt:lpstr>Planning Communication</vt:lpstr>
      <vt:lpstr> Sources of Information</vt:lpstr>
      <vt:lpstr>Researching Business Information: Primary Sources</vt:lpstr>
      <vt:lpstr>Researching Business Information: Secondary Sources</vt:lpstr>
      <vt:lpstr>Ethics in Researching and Referencing</vt:lpstr>
      <vt:lpstr>Evaluating Your Sources</vt:lpstr>
      <vt:lpstr>Formatting a Bibliography or Works Cited</vt:lpstr>
      <vt:lpstr>Word Processing Tools</vt:lpstr>
      <vt:lpstr>References Illustrated</vt:lpstr>
      <vt:lpstr>Advantages of Written Communication</vt:lpstr>
      <vt:lpstr>Types of Oral Business Communication</vt:lpstr>
      <vt:lpstr>Opportunities for Oral Communication</vt:lpstr>
      <vt:lpstr>Positive Characteristics of Speech</vt:lpstr>
      <vt:lpstr>Advantages of Oral Speech</vt:lpstr>
      <vt:lpstr>Enhancements to Communication</vt:lpstr>
      <vt:lpstr>Independent Practice Assignments</vt:lpstr>
      <vt:lpstr>Independent Practice Assignments</vt:lpstr>
      <vt:lpstr>Independent Practice Assignments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26</cp:revision>
  <cp:lastPrinted>2017-07-07T16:17:37Z</cp:lastPrinted>
  <dcterms:created xsi:type="dcterms:W3CDTF">2017-07-11T23:58:30Z</dcterms:created>
  <dcterms:modified xsi:type="dcterms:W3CDTF">2017-07-20T21:58:37Z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