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3"/>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Responding to Emergencies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Not Breathing or Difficulty Breathing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Open the airway with head tilt, chin lift, or jaw thrust method and look, listen, and feel for air movement</a:t>
            </a:r>
          </a:p>
          <a:p>
            <a:pPr lvl="1"/>
            <a:r>
              <a:rPr lang="en-US" dirty="0"/>
              <a:t>If no air movement, give two rescue breaths</a:t>
            </a:r>
          </a:p>
          <a:p>
            <a:pPr lvl="1"/>
            <a:r>
              <a:rPr lang="en-US" dirty="0"/>
              <a:t>Check for signs of circulation</a:t>
            </a:r>
          </a:p>
          <a:p>
            <a:pPr lvl="2"/>
            <a:r>
              <a:rPr lang="en-US" dirty="0"/>
              <a:t>If there are signs of circulation, but no breathing, give 1 breath every 5 seconds for an adult and 1 breath every 3 seconds for infant or child</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Absence of Pulse and Not Breathing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Perform the ABC’s of CPR-airway, breathing, and signs of circulation</a:t>
            </a:r>
          </a:p>
          <a:p>
            <a:pPr lvl="1"/>
            <a:r>
              <a:rPr lang="en-US" dirty="0"/>
              <a:t>If signs of circulation are absent, find hand position on the breastbone and for an adult victim perform 15 chest compressions to 2 rescue breaths, 4 cycles, and then check for signs of circulation</a:t>
            </a:r>
          </a:p>
          <a:p>
            <a:pPr lvl="1"/>
            <a:endParaRPr lang="en-US" dirty="0"/>
          </a:p>
        </p:txBody>
      </p:sp>
    </p:spTree>
    <p:extLst>
      <p:ext uri="{BB962C8B-B14F-4D97-AF65-F5344CB8AC3E}">
        <p14:creationId xmlns:p14="http://schemas.microsoft.com/office/powerpoint/2010/main" val="947411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Absence of Pulse and Not Breathing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the victim is an infant or child, perform chest compressions (infant 2 fingers at the nipple line on the breast bone and child heel of one hand on breast bone) at a ratio of 5 compressions to 1 breath for 20 cycles and then check for signs of circulation after a minute</a:t>
            </a:r>
          </a:p>
          <a:p>
            <a:pPr lvl="1"/>
            <a:r>
              <a:rPr lang="en-US" dirty="0"/>
              <a:t>Use AED if available</a:t>
            </a:r>
          </a:p>
          <a:p>
            <a:pPr lvl="1"/>
            <a:endParaRPr lang="en-US" dirty="0"/>
          </a:p>
        </p:txBody>
      </p:sp>
    </p:spTree>
    <p:extLst>
      <p:ext uri="{BB962C8B-B14F-4D97-AF65-F5344CB8AC3E}">
        <p14:creationId xmlns:p14="http://schemas.microsoft.com/office/powerpoint/2010/main" val="718965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Severe Bleeding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Assess the scene and the victim</a:t>
            </a:r>
          </a:p>
          <a:p>
            <a:pPr lvl="1"/>
            <a:r>
              <a:rPr lang="en-US" dirty="0"/>
              <a:t>Follow standard precautions</a:t>
            </a:r>
          </a:p>
          <a:p>
            <a:pPr lvl="1"/>
            <a:r>
              <a:rPr lang="en-US" dirty="0"/>
              <a:t>Cover the wound with a dressing</a:t>
            </a:r>
          </a:p>
          <a:p>
            <a:pPr lvl="1"/>
            <a:r>
              <a:rPr lang="en-US" dirty="0"/>
              <a:t>Evaluate the injured area</a:t>
            </a:r>
          </a:p>
          <a:p>
            <a:pPr lvl="1"/>
            <a:r>
              <a:rPr lang="en-US" dirty="0"/>
              <a:t>Cover dressing with a roller bandage</a:t>
            </a:r>
          </a:p>
          <a:p>
            <a:pPr lvl="1"/>
            <a:r>
              <a:rPr lang="en-US" dirty="0"/>
              <a:t>If bleeding does not stop, use pressure point against the bone</a:t>
            </a:r>
          </a:p>
          <a:p>
            <a:pPr lvl="1"/>
            <a:r>
              <a:rPr lang="en-US" dirty="0"/>
              <a:t>Care for shock</a:t>
            </a:r>
          </a:p>
          <a:p>
            <a:pPr lvl="1"/>
            <a:endParaRPr lang="en-US" dirty="0"/>
          </a:p>
        </p:txBody>
      </p:sp>
    </p:spTree>
    <p:extLst>
      <p:ext uri="{BB962C8B-B14F-4D97-AF65-F5344CB8AC3E}">
        <p14:creationId xmlns:p14="http://schemas.microsoft.com/office/powerpoint/2010/main" val="879615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Foreign Body Airway Obstruction – Conscious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Assess the scene and the victim</a:t>
            </a:r>
          </a:p>
          <a:p>
            <a:pPr lvl="1"/>
            <a:r>
              <a:rPr lang="en-US" dirty="0"/>
              <a:t>Identify that you can help</a:t>
            </a:r>
          </a:p>
          <a:p>
            <a:pPr lvl="1"/>
            <a:r>
              <a:rPr lang="en-US" dirty="0"/>
              <a:t>Give abdominal thrusts to adult/child until object is expelled or victim becomes unconscious</a:t>
            </a:r>
          </a:p>
          <a:p>
            <a:pPr lvl="1"/>
            <a:r>
              <a:rPr lang="en-US" dirty="0"/>
              <a:t>For an infant, give 5 back blows and 5 chest thrusts until object is expelled or infant becomes unconscious</a:t>
            </a:r>
          </a:p>
          <a:p>
            <a:pPr lvl="1"/>
            <a:endParaRPr lang="en-US" dirty="0"/>
          </a:p>
        </p:txBody>
      </p:sp>
    </p:spTree>
    <p:extLst>
      <p:ext uri="{BB962C8B-B14F-4D97-AF65-F5344CB8AC3E}">
        <p14:creationId xmlns:p14="http://schemas.microsoft.com/office/powerpoint/2010/main" val="2455463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Foreign Body Airway Obstruction – Unconscious Adult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Assess the scene and call 911</a:t>
            </a:r>
          </a:p>
          <a:p>
            <a:pPr lvl="1"/>
            <a:r>
              <a:rPr lang="en-US" dirty="0"/>
              <a:t>Perform opening the airway and give 2 rescue breaths.</a:t>
            </a:r>
          </a:p>
          <a:p>
            <a:pPr lvl="1"/>
            <a:r>
              <a:rPr lang="en-US" dirty="0"/>
              <a:t>If air does not go in, reposition and try again</a:t>
            </a:r>
          </a:p>
          <a:p>
            <a:pPr lvl="1"/>
            <a:r>
              <a:rPr lang="en-US" dirty="0"/>
              <a:t>If air still does not go in, give 15 chest thrusts, do tongue jaw lift for object.  Then give 2 rescue breaths and begin CPR</a:t>
            </a:r>
          </a:p>
          <a:p>
            <a:pPr lvl="1"/>
            <a:endParaRPr lang="en-US" dirty="0"/>
          </a:p>
        </p:txBody>
      </p:sp>
    </p:spTree>
    <p:extLst>
      <p:ext uri="{BB962C8B-B14F-4D97-AF65-F5344CB8AC3E}">
        <p14:creationId xmlns:p14="http://schemas.microsoft.com/office/powerpoint/2010/main" val="2965407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Foreign Body Airway Obstruction – Unconscious Child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Assess the scene and call 911 </a:t>
            </a:r>
          </a:p>
          <a:p>
            <a:pPr lvl="1"/>
            <a:r>
              <a:rPr lang="en-US" dirty="0"/>
              <a:t>Perform opening the airway and give a breath </a:t>
            </a:r>
          </a:p>
          <a:p>
            <a:pPr lvl="1"/>
            <a:r>
              <a:rPr lang="en-US" dirty="0"/>
              <a:t>If the air does not go in, try again</a:t>
            </a:r>
          </a:p>
          <a:p>
            <a:pPr lvl="1"/>
            <a:r>
              <a:rPr lang="en-US" dirty="0"/>
              <a:t>If the air still does not go in, give 5 chest thrusts, do tongue jaw lift for object.  Then give 1 rescue breath and repeat cycle until victim breathes again or begin CPR</a:t>
            </a:r>
          </a:p>
          <a:p>
            <a:pPr lvl="1"/>
            <a:endParaRPr lang="en-US" dirty="0"/>
          </a:p>
        </p:txBody>
      </p:sp>
    </p:spTree>
    <p:extLst>
      <p:ext uri="{BB962C8B-B14F-4D97-AF65-F5344CB8AC3E}">
        <p14:creationId xmlns:p14="http://schemas.microsoft.com/office/powerpoint/2010/main" val="1466271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Foreign Body Airway Obstruction – Unconscious Infant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Assess the scene and call 911 </a:t>
            </a:r>
          </a:p>
          <a:p>
            <a:pPr lvl="1"/>
            <a:r>
              <a:rPr lang="en-US" dirty="0"/>
              <a:t>Infant-perform opening the airway and give 2 rescue breaths </a:t>
            </a:r>
          </a:p>
          <a:p>
            <a:pPr lvl="1"/>
            <a:r>
              <a:rPr lang="en-US" dirty="0"/>
              <a:t>If air does not go in, reposition and try again.  Then give 5 chest compressions, tongue jaw lift for object and give rescue breath</a:t>
            </a:r>
          </a:p>
          <a:p>
            <a:pPr lvl="1"/>
            <a:r>
              <a:rPr lang="en-US" dirty="0"/>
              <a:t>Repeat cycle until infant breathes or </a:t>
            </a:r>
            <a:r>
              <a:rPr lang="en-US"/>
              <a:t>begin CPR</a:t>
            </a:r>
            <a:endParaRPr lang="en-US" dirty="0"/>
          </a:p>
          <a:p>
            <a:pPr lvl="1"/>
            <a:endParaRPr lang="en-US" dirty="0"/>
          </a:p>
        </p:txBody>
      </p:sp>
    </p:spTree>
    <p:extLst>
      <p:ext uri="{BB962C8B-B14F-4D97-AF65-F5344CB8AC3E}">
        <p14:creationId xmlns:p14="http://schemas.microsoft.com/office/powerpoint/2010/main" val="284713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Recognize an Emergency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Emergencies can be recognized because of unusual sights, appearances and behaviors, odors, and noises</a:t>
            </a:r>
          </a:p>
          <a:p>
            <a:pPr lvl="1"/>
            <a:r>
              <a:rPr lang="en-US" dirty="0"/>
              <a:t>A victim may deny anything is wrong</a:t>
            </a:r>
          </a:p>
          <a:p>
            <a:pPr lvl="1"/>
            <a:endParaRPr lang="en-US" dirty="0"/>
          </a:p>
        </p:txBody>
      </p:sp>
      <p:pic>
        <p:nvPicPr>
          <p:cNvPr id="4" name="Picture 7" descr="C:\Program Files\Microsoft Office\Clipart\smbusbas\bd20062_.wmf">
            <a:extLst>
              <a:ext uri="{FF2B5EF4-FFF2-40B4-BE49-F238E27FC236}">
                <a16:creationId xmlns:a16="http://schemas.microsoft.com/office/drawing/2014/main" id="{2FFBBBFF-5C0A-4575-9B4F-850F434B16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865390" y="3304712"/>
            <a:ext cx="3810000" cy="2635250"/>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Four Elements of Cardiac Chain Survival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lvl="1" indent="-514350">
              <a:buFont typeface="+mj-lt"/>
              <a:buAutoNum type="arabicPeriod"/>
            </a:pPr>
            <a:r>
              <a:rPr lang="en-US" dirty="0"/>
              <a:t>Early recognition and early access</a:t>
            </a:r>
          </a:p>
          <a:p>
            <a:pPr marL="514350" lvl="1" indent="-514350">
              <a:buFont typeface="+mj-lt"/>
              <a:buAutoNum type="arabicPeriod"/>
            </a:pPr>
            <a:r>
              <a:rPr lang="en-US" dirty="0"/>
              <a:t>Early CPR</a:t>
            </a:r>
          </a:p>
          <a:p>
            <a:pPr marL="514350" lvl="1" indent="-514350">
              <a:buFont typeface="+mj-lt"/>
              <a:buAutoNum type="arabicPeriod"/>
            </a:pPr>
            <a:r>
              <a:rPr lang="en-US" dirty="0"/>
              <a:t>Early defibrillation</a:t>
            </a:r>
          </a:p>
          <a:p>
            <a:pPr marL="514350" lvl="1" indent="-514350">
              <a:buFont typeface="+mj-lt"/>
              <a:buAutoNum type="arabicPeriod"/>
            </a:pPr>
            <a:r>
              <a:rPr lang="en-US" dirty="0"/>
              <a:t>Early advanced life support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Follow the Emergency Action Steps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Check the scene for safety</a:t>
            </a:r>
          </a:p>
          <a:p>
            <a:pPr lvl="1"/>
            <a:r>
              <a:rPr lang="en-US" dirty="0"/>
              <a:t>Call 911 or workplace emergency number</a:t>
            </a:r>
          </a:p>
          <a:p>
            <a:pPr lvl="1"/>
            <a:r>
              <a:rPr lang="en-US" dirty="0"/>
              <a:t>Care for life threatening conditions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Precautions are Necessary for Personal Protection During Emergency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protective equipment (disposable gloves, breathing barriers)</a:t>
            </a:r>
          </a:p>
          <a:p>
            <a:pPr lvl="1"/>
            <a:r>
              <a:rPr lang="en-US" dirty="0"/>
              <a:t>Wash hands immediately after giving care (soap and warm water)</a:t>
            </a:r>
          </a:p>
          <a:p>
            <a:pPr lvl="1"/>
            <a:r>
              <a:rPr lang="en-US" dirty="0"/>
              <a:t>Avoid direct contact with victims blood and body fluids</a:t>
            </a:r>
          </a:p>
          <a:p>
            <a:pPr lvl="1"/>
            <a:r>
              <a:rPr lang="en-US" dirty="0"/>
              <a:t>Assess scene for safety hazards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Life Threatening Conditions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Unconsciousness</a:t>
            </a:r>
          </a:p>
          <a:p>
            <a:pPr lvl="1"/>
            <a:r>
              <a:rPr lang="en-US" dirty="0"/>
              <a:t>Persistent chest pain or discomfort</a:t>
            </a:r>
          </a:p>
          <a:p>
            <a:pPr lvl="1"/>
            <a:r>
              <a:rPr lang="en-US" dirty="0"/>
              <a:t>Not breathing </a:t>
            </a:r>
          </a:p>
          <a:p>
            <a:pPr lvl="1"/>
            <a:r>
              <a:rPr lang="en-US" dirty="0"/>
              <a:t>Absence of pulse</a:t>
            </a:r>
          </a:p>
          <a:p>
            <a:pPr lvl="1"/>
            <a:r>
              <a:rPr lang="en-US" dirty="0"/>
              <a:t>Severe bleeding</a:t>
            </a:r>
          </a:p>
          <a:p>
            <a:pPr lvl="1"/>
            <a:r>
              <a:rPr lang="en-US" dirty="0"/>
              <a:t>Seizures that last longer than 5 minutes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Checking an Unconscious Victim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Tap the victim’s shoulder for response</a:t>
            </a:r>
          </a:p>
          <a:p>
            <a:pPr lvl="1"/>
            <a:r>
              <a:rPr lang="en-US" dirty="0"/>
              <a:t>If unresponsive, call 911 and begin the ABC’s of CPR</a:t>
            </a:r>
          </a:p>
          <a:p>
            <a:pPr lvl="1"/>
            <a:r>
              <a:rPr lang="en-US" dirty="0"/>
              <a:t>If the patient is breathing and has a pulse but is unconscious, place the victim in the recovery position</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Persistent Chest Pain or Discomfort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Have the victim stop what he/she is doing and make them comfortable</a:t>
            </a:r>
          </a:p>
          <a:p>
            <a:pPr lvl="1"/>
            <a:r>
              <a:rPr lang="en-US" dirty="0"/>
              <a:t>Loosen tight clothing</a:t>
            </a:r>
          </a:p>
          <a:p>
            <a:pPr lvl="1"/>
            <a:r>
              <a:rPr lang="en-US" dirty="0"/>
              <a:t>If the patient takes medication, such as nitroglycerine, have the patient take the medication</a:t>
            </a:r>
          </a:p>
          <a:p>
            <a:pPr lvl="1"/>
            <a:r>
              <a:rPr lang="en-US" dirty="0"/>
              <a:t>If the pain persists, call 911</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698</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Recognize an Emergency</vt:lpstr>
      <vt:lpstr>Four Elements of Cardiac Chain Survival</vt:lpstr>
      <vt:lpstr>Follow the Emergency Action Steps</vt:lpstr>
      <vt:lpstr>Basic Precautions are Necessary for Personal Protection During Emergency</vt:lpstr>
      <vt:lpstr>Life Threatening Conditions</vt:lpstr>
      <vt:lpstr>Checking an Unconscious Victim</vt:lpstr>
      <vt:lpstr>Persistent Chest Pain or Discomfort</vt:lpstr>
      <vt:lpstr>Not Breathing or Difficulty Breathing</vt:lpstr>
      <vt:lpstr>Absence of Pulse and Not Breathing</vt:lpstr>
      <vt:lpstr>Absence of Pulse and Not Breathing</vt:lpstr>
      <vt:lpstr>Severe Bleeding</vt:lpstr>
      <vt:lpstr>Foreign Body Airway Obstruction – Conscious</vt:lpstr>
      <vt:lpstr>Foreign Body Airway Obstruction – Unconscious Adult</vt:lpstr>
      <vt:lpstr>Foreign Body Airway Obstruction – Unconscious Child</vt:lpstr>
      <vt:lpstr>Foreign Body Airway Obstruction – Unconscious Infant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29</cp:revision>
  <cp:lastPrinted>2017-07-07T16:17:37Z</cp:lastPrinted>
  <dcterms:created xsi:type="dcterms:W3CDTF">2017-07-11T23:58:30Z</dcterms:created>
  <dcterms:modified xsi:type="dcterms:W3CDTF">2017-07-19T19:39:44Z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