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3"/>
  </p:notesMasterIdLst>
  <p:sldIdLst>
    <p:sldId id="321"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7" r:id="rId21"/>
    <p:sldId id="336" r:id="rId2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0037" autoAdjust="0"/>
  </p:normalViewPr>
  <p:slideViewPr>
    <p:cSldViewPr snapToGrid="0">
      <p:cViewPr varScale="1">
        <p:scale>
          <a:sx n="78" d="100"/>
          <a:sy n="78" d="100"/>
        </p:scale>
        <p:origin x="878" y="62"/>
      </p:cViewPr>
      <p:guideLst>
        <p:guide orient="horz" pos="1536"/>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8">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9">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1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1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1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7529DA-4B7C-423F-81DB-6CFD5E3D0ADC}" type="doc">
      <dgm:prSet loTypeId="urn:microsoft.com/office/officeart/2005/8/layout/target3" loCatId="list" qsTypeId="urn:microsoft.com/office/officeart/2005/8/quickstyle/simple1" qsCatId="simple" csTypeId="urn:microsoft.com/office/officeart/2005/8/colors/accent1_2#8" csCatId="accent1" phldr="1"/>
      <dgm:spPr/>
      <dgm:t>
        <a:bodyPr/>
        <a:lstStyle/>
        <a:p>
          <a:endParaRPr lang="en-US"/>
        </a:p>
      </dgm:t>
    </dgm:pt>
    <dgm:pt modelId="{3B4B4076-233A-4C9F-A8D2-C66FB98B7F76}">
      <dgm:prSet phldrT="[Text]"/>
      <dgm:spPr/>
      <dgm:t>
        <a:bodyPr/>
        <a:lstStyle/>
        <a:p>
          <a:r>
            <a:rPr lang="en-US" dirty="0">
              <a:latin typeface="Open Sans"/>
            </a:rPr>
            <a:t>What is Risk?</a:t>
          </a:r>
        </a:p>
      </dgm:t>
    </dgm:pt>
    <dgm:pt modelId="{52609B08-20DA-4F0B-86A7-5DAA2617C4B7}" type="parTrans" cxnId="{9667A6C6-B80B-4EFF-8D95-56FE0623E458}">
      <dgm:prSet/>
      <dgm:spPr/>
      <dgm:t>
        <a:bodyPr/>
        <a:lstStyle/>
        <a:p>
          <a:endParaRPr lang="en-US"/>
        </a:p>
      </dgm:t>
    </dgm:pt>
    <dgm:pt modelId="{3F1F5BA9-3F6F-43E1-999C-B228902F6D1A}" type="sibTrans" cxnId="{9667A6C6-B80B-4EFF-8D95-56FE0623E458}">
      <dgm:prSet/>
      <dgm:spPr/>
      <dgm:t>
        <a:bodyPr/>
        <a:lstStyle/>
        <a:p>
          <a:endParaRPr lang="en-US"/>
        </a:p>
      </dgm:t>
    </dgm:pt>
    <dgm:pt modelId="{2D8BB8AD-33AD-4128-B80C-D3B16F343070}">
      <dgm:prSet phldrT="[Text]"/>
      <dgm:spPr/>
      <dgm:t>
        <a:bodyPr/>
        <a:lstStyle/>
        <a:p>
          <a:r>
            <a:rPr lang="en-US" dirty="0">
              <a:latin typeface="Open Sans"/>
            </a:rPr>
            <a:t>The possibility of the loss of an investment</a:t>
          </a:r>
        </a:p>
      </dgm:t>
    </dgm:pt>
    <dgm:pt modelId="{A8C1ADE9-730E-4582-92DA-79E305F42755}" type="parTrans" cxnId="{1A6757D2-537B-46DD-98F4-D63EDE2F7A6C}">
      <dgm:prSet/>
      <dgm:spPr/>
      <dgm:t>
        <a:bodyPr/>
        <a:lstStyle/>
        <a:p>
          <a:endParaRPr lang="en-US"/>
        </a:p>
      </dgm:t>
    </dgm:pt>
    <dgm:pt modelId="{BFAC7E68-3BAA-4A1A-A5F8-BA9E21528B48}" type="sibTrans" cxnId="{1A6757D2-537B-46DD-98F4-D63EDE2F7A6C}">
      <dgm:prSet/>
      <dgm:spPr/>
      <dgm:t>
        <a:bodyPr/>
        <a:lstStyle/>
        <a:p>
          <a:endParaRPr lang="en-US"/>
        </a:p>
      </dgm:t>
    </dgm:pt>
    <dgm:pt modelId="{9BA50D57-DBF6-49DF-B5B8-A55FDC6E415C}">
      <dgm:prSet phldrT="[Text]"/>
      <dgm:spPr/>
      <dgm:t>
        <a:bodyPr/>
        <a:lstStyle/>
        <a:p>
          <a:r>
            <a:rPr lang="en-US" dirty="0">
              <a:latin typeface="Open Sans"/>
            </a:rPr>
            <a:t>How is it measured?</a:t>
          </a:r>
        </a:p>
      </dgm:t>
    </dgm:pt>
    <dgm:pt modelId="{1A2817E4-8B33-432D-9741-7F7065BBA7F7}" type="parTrans" cxnId="{D19D8516-5E7F-4A68-A45E-F93D7B27DE2F}">
      <dgm:prSet/>
      <dgm:spPr/>
      <dgm:t>
        <a:bodyPr/>
        <a:lstStyle/>
        <a:p>
          <a:endParaRPr lang="en-US"/>
        </a:p>
      </dgm:t>
    </dgm:pt>
    <dgm:pt modelId="{4E8B306A-1BBD-4D17-979C-630E919DFB88}" type="sibTrans" cxnId="{D19D8516-5E7F-4A68-A45E-F93D7B27DE2F}">
      <dgm:prSet/>
      <dgm:spPr/>
      <dgm:t>
        <a:bodyPr/>
        <a:lstStyle/>
        <a:p>
          <a:endParaRPr lang="en-US"/>
        </a:p>
      </dgm:t>
    </dgm:pt>
    <dgm:pt modelId="{A809E276-E84A-40E1-9F15-DD3DCA0005A3}">
      <dgm:prSet phldrT="[Text]"/>
      <dgm:spPr/>
      <dgm:t>
        <a:bodyPr/>
        <a:lstStyle/>
        <a:p>
          <a:r>
            <a:rPr lang="en-US" dirty="0">
              <a:latin typeface="Open Sans"/>
            </a:rPr>
            <a:t>Dollars or</a:t>
          </a:r>
        </a:p>
      </dgm:t>
    </dgm:pt>
    <dgm:pt modelId="{DC3DB3CC-B237-4B06-9208-67E99C2DA484}" type="parTrans" cxnId="{A6913866-5825-4B67-9F82-62014A7F8897}">
      <dgm:prSet/>
      <dgm:spPr/>
      <dgm:t>
        <a:bodyPr/>
        <a:lstStyle/>
        <a:p>
          <a:endParaRPr lang="en-US"/>
        </a:p>
      </dgm:t>
    </dgm:pt>
    <dgm:pt modelId="{4944361B-628A-4532-B857-2CB763ED0A5B}" type="sibTrans" cxnId="{A6913866-5825-4B67-9F82-62014A7F8897}">
      <dgm:prSet/>
      <dgm:spPr/>
      <dgm:t>
        <a:bodyPr/>
        <a:lstStyle/>
        <a:p>
          <a:endParaRPr lang="en-US"/>
        </a:p>
      </dgm:t>
    </dgm:pt>
    <dgm:pt modelId="{D7616FE3-D043-4C7D-8C39-54A16B7195B6}">
      <dgm:prSet phldrT="[Text]"/>
      <dgm:spPr/>
      <dgm:t>
        <a:bodyPr/>
        <a:lstStyle/>
        <a:p>
          <a:r>
            <a:rPr lang="en-US" dirty="0">
              <a:latin typeface="Open Sans"/>
            </a:rPr>
            <a:t>percentage</a:t>
          </a:r>
        </a:p>
      </dgm:t>
    </dgm:pt>
    <dgm:pt modelId="{2FE28FEB-82D3-4244-AAF4-1AB6C396139C}" type="parTrans" cxnId="{E5924F82-ACEB-4780-B0C4-522303C4B37E}">
      <dgm:prSet/>
      <dgm:spPr/>
      <dgm:t>
        <a:bodyPr/>
        <a:lstStyle/>
        <a:p>
          <a:endParaRPr lang="en-US"/>
        </a:p>
      </dgm:t>
    </dgm:pt>
    <dgm:pt modelId="{5DCD3325-FE0C-445E-B06B-F9956E0B1C73}" type="sibTrans" cxnId="{E5924F82-ACEB-4780-B0C4-522303C4B37E}">
      <dgm:prSet/>
      <dgm:spPr/>
      <dgm:t>
        <a:bodyPr/>
        <a:lstStyle/>
        <a:p>
          <a:endParaRPr lang="en-US"/>
        </a:p>
      </dgm:t>
    </dgm:pt>
    <dgm:pt modelId="{DCE0648A-5572-4678-8E12-434EC9142EF1}">
      <dgm:prSet phldrT="[Text]"/>
      <dgm:spPr/>
      <dgm:t>
        <a:bodyPr/>
        <a:lstStyle/>
        <a:p>
          <a:r>
            <a:rPr lang="en-US" dirty="0">
              <a:latin typeface="Open Sans"/>
            </a:rPr>
            <a:t>How do I avoid it?</a:t>
          </a:r>
        </a:p>
      </dgm:t>
    </dgm:pt>
    <dgm:pt modelId="{E3928BD4-5DE9-4583-9878-DFE840EB45A9}" type="parTrans" cxnId="{B8875740-868C-4808-8EAC-47C63A7B0653}">
      <dgm:prSet/>
      <dgm:spPr/>
      <dgm:t>
        <a:bodyPr/>
        <a:lstStyle/>
        <a:p>
          <a:endParaRPr lang="en-US"/>
        </a:p>
      </dgm:t>
    </dgm:pt>
    <dgm:pt modelId="{69EF6CC7-4CD1-402A-A691-8E12430B80E4}" type="sibTrans" cxnId="{B8875740-868C-4808-8EAC-47C63A7B0653}">
      <dgm:prSet/>
      <dgm:spPr/>
      <dgm:t>
        <a:bodyPr/>
        <a:lstStyle/>
        <a:p>
          <a:endParaRPr lang="en-US"/>
        </a:p>
      </dgm:t>
    </dgm:pt>
    <dgm:pt modelId="{AC0508E8-ED81-41D1-9578-1B6094830F8C}">
      <dgm:prSet phldrT="[Text]"/>
      <dgm:spPr/>
      <dgm:t>
        <a:bodyPr/>
        <a:lstStyle/>
        <a:p>
          <a:r>
            <a:rPr lang="en-US" dirty="0">
              <a:latin typeface="Open Sans"/>
            </a:rPr>
            <a:t>No guarantees, but diversification can reduce it</a:t>
          </a:r>
        </a:p>
      </dgm:t>
    </dgm:pt>
    <dgm:pt modelId="{C759A673-0357-4FD1-865B-2D3CEFF9D514}" type="parTrans" cxnId="{1AB46BC7-6F8C-43FB-8AEA-079786100219}">
      <dgm:prSet/>
      <dgm:spPr/>
      <dgm:t>
        <a:bodyPr/>
        <a:lstStyle/>
        <a:p>
          <a:endParaRPr lang="en-US"/>
        </a:p>
      </dgm:t>
    </dgm:pt>
    <dgm:pt modelId="{B4A12B0D-88B8-461F-8D36-0FD44C31FD44}" type="sibTrans" cxnId="{1AB46BC7-6F8C-43FB-8AEA-079786100219}">
      <dgm:prSet/>
      <dgm:spPr/>
      <dgm:t>
        <a:bodyPr/>
        <a:lstStyle/>
        <a:p>
          <a:endParaRPr lang="en-US"/>
        </a:p>
      </dgm:t>
    </dgm:pt>
    <dgm:pt modelId="{B308BFF2-F538-403B-8A02-DB8BDA6B2719}" type="pres">
      <dgm:prSet presAssocID="{1C7529DA-4B7C-423F-81DB-6CFD5E3D0ADC}" presName="Name0" presStyleCnt="0">
        <dgm:presLayoutVars>
          <dgm:chMax val="7"/>
          <dgm:dir/>
          <dgm:animLvl val="lvl"/>
          <dgm:resizeHandles val="exact"/>
        </dgm:presLayoutVars>
      </dgm:prSet>
      <dgm:spPr/>
    </dgm:pt>
    <dgm:pt modelId="{F7B078F5-8F08-47E0-A4F8-94613BBABB9C}" type="pres">
      <dgm:prSet presAssocID="{3B4B4076-233A-4C9F-A8D2-C66FB98B7F76}" presName="circle1" presStyleLbl="node1" presStyleIdx="0" presStyleCnt="3"/>
      <dgm:spPr/>
    </dgm:pt>
    <dgm:pt modelId="{F5626BAC-AC5C-44F5-B21A-3195343B0134}" type="pres">
      <dgm:prSet presAssocID="{3B4B4076-233A-4C9F-A8D2-C66FB98B7F76}" presName="space" presStyleCnt="0"/>
      <dgm:spPr/>
    </dgm:pt>
    <dgm:pt modelId="{BD3BE9F0-0CAC-4157-9E46-0F0134B9F740}" type="pres">
      <dgm:prSet presAssocID="{3B4B4076-233A-4C9F-A8D2-C66FB98B7F76}" presName="rect1" presStyleLbl="alignAcc1" presStyleIdx="0" presStyleCnt="3"/>
      <dgm:spPr/>
    </dgm:pt>
    <dgm:pt modelId="{42D4A862-359B-44CF-8CA5-94211F5C18E7}" type="pres">
      <dgm:prSet presAssocID="{9BA50D57-DBF6-49DF-B5B8-A55FDC6E415C}" presName="vertSpace2" presStyleLbl="node1" presStyleIdx="0" presStyleCnt="3"/>
      <dgm:spPr/>
    </dgm:pt>
    <dgm:pt modelId="{CC0488D7-AB8B-4CB7-BE9B-5C470E029F54}" type="pres">
      <dgm:prSet presAssocID="{9BA50D57-DBF6-49DF-B5B8-A55FDC6E415C}" presName="circle2" presStyleLbl="node1" presStyleIdx="1" presStyleCnt="3"/>
      <dgm:spPr/>
    </dgm:pt>
    <dgm:pt modelId="{F2D11CBB-27D3-4C6C-B610-9E25E398FE2B}" type="pres">
      <dgm:prSet presAssocID="{9BA50D57-DBF6-49DF-B5B8-A55FDC6E415C}" presName="rect2" presStyleLbl="alignAcc1" presStyleIdx="1" presStyleCnt="3"/>
      <dgm:spPr/>
    </dgm:pt>
    <dgm:pt modelId="{6537C74C-157F-4BFC-9AA2-F847C60375F3}" type="pres">
      <dgm:prSet presAssocID="{DCE0648A-5572-4678-8E12-434EC9142EF1}" presName="vertSpace3" presStyleLbl="node1" presStyleIdx="1" presStyleCnt="3"/>
      <dgm:spPr/>
    </dgm:pt>
    <dgm:pt modelId="{65ACC6ED-26AD-412F-A0DE-EF20BC771EE5}" type="pres">
      <dgm:prSet presAssocID="{DCE0648A-5572-4678-8E12-434EC9142EF1}" presName="circle3" presStyleLbl="node1" presStyleIdx="2" presStyleCnt="3"/>
      <dgm:spPr/>
    </dgm:pt>
    <dgm:pt modelId="{5D617F1E-53C0-4096-832F-9EE948F88D6F}" type="pres">
      <dgm:prSet presAssocID="{DCE0648A-5572-4678-8E12-434EC9142EF1}" presName="rect3" presStyleLbl="alignAcc1" presStyleIdx="2" presStyleCnt="3"/>
      <dgm:spPr/>
    </dgm:pt>
    <dgm:pt modelId="{8F42F309-598E-4BB4-90F1-50E43FA524CC}" type="pres">
      <dgm:prSet presAssocID="{3B4B4076-233A-4C9F-A8D2-C66FB98B7F76}" presName="rect1ParTx" presStyleLbl="alignAcc1" presStyleIdx="2" presStyleCnt="3">
        <dgm:presLayoutVars>
          <dgm:chMax val="1"/>
          <dgm:bulletEnabled val="1"/>
        </dgm:presLayoutVars>
      </dgm:prSet>
      <dgm:spPr/>
    </dgm:pt>
    <dgm:pt modelId="{8C7249F5-6A43-4677-858A-4209B274B459}" type="pres">
      <dgm:prSet presAssocID="{3B4B4076-233A-4C9F-A8D2-C66FB98B7F76}" presName="rect1ChTx" presStyleLbl="alignAcc1" presStyleIdx="2" presStyleCnt="3">
        <dgm:presLayoutVars>
          <dgm:bulletEnabled val="1"/>
        </dgm:presLayoutVars>
      </dgm:prSet>
      <dgm:spPr/>
    </dgm:pt>
    <dgm:pt modelId="{46219803-8DC6-45F6-82DC-A32CC3A9CD7F}" type="pres">
      <dgm:prSet presAssocID="{9BA50D57-DBF6-49DF-B5B8-A55FDC6E415C}" presName="rect2ParTx" presStyleLbl="alignAcc1" presStyleIdx="2" presStyleCnt="3">
        <dgm:presLayoutVars>
          <dgm:chMax val="1"/>
          <dgm:bulletEnabled val="1"/>
        </dgm:presLayoutVars>
      </dgm:prSet>
      <dgm:spPr/>
    </dgm:pt>
    <dgm:pt modelId="{DBE3DE41-7537-4441-8B1C-5E8BE18ACA77}" type="pres">
      <dgm:prSet presAssocID="{9BA50D57-DBF6-49DF-B5B8-A55FDC6E415C}" presName="rect2ChTx" presStyleLbl="alignAcc1" presStyleIdx="2" presStyleCnt="3">
        <dgm:presLayoutVars>
          <dgm:bulletEnabled val="1"/>
        </dgm:presLayoutVars>
      </dgm:prSet>
      <dgm:spPr/>
    </dgm:pt>
    <dgm:pt modelId="{ABD7FEF1-1639-4E5D-83AD-F0D9A362B7EA}" type="pres">
      <dgm:prSet presAssocID="{DCE0648A-5572-4678-8E12-434EC9142EF1}" presName="rect3ParTx" presStyleLbl="alignAcc1" presStyleIdx="2" presStyleCnt="3">
        <dgm:presLayoutVars>
          <dgm:chMax val="1"/>
          <dgm:bulletEnabled val="1"/>
        </dgm:presLayoutVars>
      </dgm:prSet>
      <dgm:spPr/>
    </dgm:pt>
    <dgm:pt modelId="{6C8D26A5-DBB8-4E90-9DA9-227A2AD5DEB3}" type="pres">
      <dgm:prSet presAssocID="{DCE0648A-5572-4678-8E12-434EC9142EF1}" presName="rect3ChTx" presStyleLbl="alignAcc1" presStyleIdx="2" presStyleCnt="3">
        <dgm:presLayoutVars>
          <dgm:bulletEnabled val="1"/>
        </dgm:presLayoutVars>
      </dgm:prSet>
      <dgm:spPr/>
    </dgm:pt>
  </dgm:ptLst>
  <dgm:cxnLst>
    <dgm:cxn modelId="{56CC6B03-5AEB-4229-A733-D203A02F9938}" type="presOf" srcId="{A809E276-E84A-40E1-9F15-DD3DCA0005A3}" destId="{DBE3DE41-7537-4441-8B1C-5E8BE18ACA77}" srcOrd="0" destOrd="0" presId="urn:microsoft.com/office/officeart/2005/8/layout/target3"/>
    <dgm:cxn modelId="{D19D8516-5E7F-4A68-A45E-F93D7B27DE2F}" srcId="{1C7529DA-4B7C-423F-81DB-6CFD5E3D0ADC}" destId="{9BA50D57-DBF6-49DF-B5B8-A55FDC6E415C}" srcOrd="1" destOrd="0" parTransId="{1A2817E4-8B33-432D-9741-7F7065BBA7F7}" sibTransId="{4E8B306A-1BBD-4D17-979C-630E919DFB88}"/>
    <dgm:cxn modelId="{E7C55D17-4B4E-44FA-A69D-9AC9391CF2D1}" type="presOf" srcId="{DCE0648A-5572-4678-8E12-434EC9142EF1}" destId="{5D617F1E-53C0-4096-832F-9EE948F88D6F}" srcOrd="0" destOrd="0" presId="urn:microsoft.com/office/officeart/2005/8/layout/target3"/>
    <dgm:cxn modelId="{B445F93E-257E-4AB3-86EC-0CC521F1E4D4}" type="presOf" srcId="{3B4B4076-233A-4C9F-A8D2-C66FB98B7F76}" destId="{8F42F309-598E-4BB4-90F1-50E43FA524CC}" srcOrd="1" destOrd="0" presId="urn:microsoft.com/office/officeart/2005/8/layout/target3"/>
    <dgm:cxn modelId="{B8875740-868C-4808-8EAC-47C63A7B0653}" srcId="{1C7529DA-4B7C-423F-81DB-6CFD5E3D0ADC}" destId="{DCE0648A-5572-4678-8E12-434EC9142EF1}" srcOrd="2" destOrd="0" parTransId="{E3928BD4-5DE9-4583-9878-DFE840EB45A9}" sibTransId="{69EF6CC7-4CD1-402A-A691-8E12430B80E4}"/>
    <dgm:cxn modelId="{A6913866-5825-4B67-9F82-62014A7F8897}" srcId="{9BA50D57-DBF6-49DF-B5B8-A55FDC6E415C}" destId="{A809E276-E84A-40E1-9F15-DD3DCA0005A3}" srcOrd="0" destOrd="0" parTransId="{DC3DB3CC-B237-4B06-9208-67E99C2DA484}" sibTransId="{4944361B-628A-4532-B857-2CB763ED0A5B}"/>
    <dgm:cxn modelId="{50EEC347-EE6E-4B18-9F3F-56665B734891}" type="presOf" srcId="{DCE0648A-5572-4678-8E12-434EC9142EF1}" destId="{ABD7FEF1-1639-4E5D-83AD-F0D9A362B7EA}" srcOrd="1" destOrd="0" presId="urn:microsoft.com/office/officeart/2005/8/layout/target3"/>
    <dgm:cxn modelId="{64BAF769-074F-43C8-96ED-6962B3B63516}" type="presOf" srcId="{D7616FE3-D043-4C7D-8C39-54A16B7195B6}" destId="{DBE3DE41-7537-4441-8B1C-5E8BE18ACA77}" srcOrd="0" destOrd="1" presId="urn:microsoft.com/office/officeart/2005/8/layout/target3"/>
    <dgm:cxn modelId="{3EB76E4B-967A-483D-B306-80ABCD3FAB86}" type="presOf" srcId="{2D8BB8AD-33AD-4128-B80C-D3B16F343070}" destId="{8C7249F5-6A43-4677-858A-4209B274B459}" srcOrd="0" destOrd="0" presId="urn:microsoft.com/office/officeart/2005/8/layout/target3"/>
    <dgm:cxn modelId="{FAA1FE7F-2B05-401A-A5BC-CD1E04D814A4}" type="presOf" srcId="{3B4B4076-233A-4C9F-A8D2-C66FB98B7F76}" destId="{BD3BE9F0-0CAC-4157-9E46-0F0134B9F740}" srcOrd="0" destOrd="0" presId="urn:microsoft.com/office/officeart/2005/8/layout/target3"/>
    <dgm:cxn modelId="{E5924F82-ACEB-4780-B0C4-522303C4B37E}" srcId="{9BA50D57-DBF6-49DF-B5B8-A55FDC6E415C}" destId="{D7616FE3-D043-4C7D-8C39-54A16B7195B6}" srcOrd="1" destOrd="0" parTransId="{2FE28FEB-82D3-4244-AAF4-1AB6C396139C}" sibTransId="{5DCD3325-FE0C-445E-B06B-F9956E0B1C73}"/>
    <dgm:cxn modelId="{5C584D83-0237-48FA-814D-B7D577DC7187}" type="presOf" srcId="{AC0508E8-ED81-41D1-9578-1B6094830F8C}" destId="{6C8D26A5-DBB8-4E90-9DA9-227A2AD5DEB3}" srcOrd="0" destOrd="0" presId="urn:microsoft.com/office/officeart/2005/8/layout/target3"/>
    <dgm:cxn modelId="{437B4986-2559-43D3-A8F6-A8C0BD705F3E}" type="presOf" srcId="{9BA50D57-DBF6-49DF-B5B8-A55FDC6E415C}" destId="{46219803-8DC6-45F6-82DC-A32CC3A9CD7F}" srcOrd="1" destOrd="0" presId="urn:microsoft.com/office/officeart/2005/8/layout/target3"/>
    <dgm:cxn modelId="{9667A6C6-B80B-4EFF-8D95-56FE0623E458}" srcId="{1C7529DA-4B7C-423F-81DB-6CFD5E3D0ADC}" destId="{3B4B4076-233A-4C9F-A8D2-C66FB98B7F76}" srcOrd="0" destOrd="0" parTransId="{52609B08-20DA-4F0B-86A7-5DAA2617C4B7}" sibTransId="{3F1F5BA9-3F6F-43E1-999C-B228902F6D1A}"/>
    <dgm:cxn modelId="{1AB46BC7-6F8C-43FB-8AEA-079786100219}" srcId="{DCE0648A-5572-4678-8E12-434EC9142EF1}" destId="{AC0508E8-ED81-41D1-9578-1B6094830F8C}" srcOrd="0" destOrd="0" parTransId="{C759A673-0357-4FD1-865B-2D3CEFF9D514}" sibTransId="{B4A12B0D-88B8-461F-8D36-0FD44C31FD44}"/>
    <dgm:cxn modelId="{1A6757D2-537B-46DD-98F4-D63EDE2F7A6C}" srcId="{3B4B4076-233A-4C9F-A8D2-C66FB98B7F76}" destId="{2D8BB8AD-33AD-4128-B80C-D3B16F343070}" srcOrd="0" destOrd="0" parTransId="{A8C1ADE9-730E-4582-92DA-79E305F42755}" sibTransId="{BFAC7E68-3BAA-4A1A-A5F8-BA9E21528B48}"/>
    <dgm:cxn modelId="{0BDBA4E4-4369-4FB3-9E00-A2F45469ABFD}" type="presOf" srcId="{9BA50D57-DBF6-49DF-B5B8-A55FDC6E415C}" destId="{F2D11CBB-27D3-4C6C-B610-9E25E398FE2B}" srcOrd="0" destOrd="0" presId="urn:microsoft.com/office/officeart/2005/8/layout/target3"/>
    <dgm:cxn modelId="{2F0EB6E7-AAE8-4304-A2B5-B5CA16564F51}" type="presOf" srcId="{1C7529DA-4B7C-423F-81DB-6CFD5E3D0ADC}" destId="{B308BFF2-F538-403B-8A02-DB8BDA6B2719}" srcOrd="0" destOrd="0" presId="urn:microsoft.com/office/officeart/2005/8/layout/target3"/>
    <dgm:cxn modelId="{8DFB696C-5055-4782-90F8-03358C15126D}" type="presParOf" srcId="{B308BFF2-F538-403B-8A02-DB8BDA6B2719}" destId="{F7B078F5-8F08-47E0-A4F8-94613BBABB9C}" srcOrd="0" destOrd="0" presId="urn:microsoft.com/office/officeart/2005/8/layout/target3"/>
    <dgm:cxn modelId="{FCE88188-B063-4A68-9B55-17F7E511117F}" type="presParOf" srcId="{B308BFF2-F538-403B-8A02-DB8BDA6B2719}" destId="{F5626BAC-AC5C-44F5-B21A-3195343B0134}" srcOrd="1" destOrd="0" presId="urn:microsoft.com/office/officeart/2005/8/layout/target3"/>
    <dgm:cxn modelId="{7A8AB378-EC26-4BF6-9B8F-E1DE79DF3001}" type="presParOf" srcId="{B308BFF2-F538-403B-8A02-DB8BDA6B2719}" destId="{BD3BE9F0-0CAC-4157-9E46-0F0134B9F740}" srcOrd="2" destOrd="0" presId="urn:microsoft.com/office/officeart/2005/8/layout/target3"/>
    <dgm:cxn modelId="{B8A5AD1E-C9F6-4729-A510-0D0B666211BE}" type="presParOf" srcId="{B308BFF2-F538-403B-8A02-DB8BDA6B2719}" destId="{42D4A862-359B-44CF-8CA5-94211F5C18E7}" srcOrd="3" destOrd="0" presId="urn:microsoft.com/office/officeart/2005/8/layout/target3"/>
    <dgm:cxn modelId="{504DC796-280B-45CA-BF7E-1706DA1414A6}" type="presParOf" srcId="{B308BFF2-F538-403B-8A02-DB8BDA6B2719}" destId="{CC0488D7-AB8B-4CB7-BE9B-5C470E029F54}" srcOrd="4" destOrd="0" presId="urn:microsoft.com/office/officeart/2005/8/layout/target3"/>
    <dgm:cxn modelId="{79CBB708-F9F5-4D75-8A27-6BE0BE296114}" type="presParOf" srcId="{B308BFF2-F538-403B-8A02-DB8BDA6B2719}" destId="{F2D11CBB-27D3-4C6C-B610-9E25E398FE2B}" srcOrd="5" destOrd="0" presId="urn:microsoft.com/office/officeart/2005/8/layout/target3"/>
    <dgm:cxn modelId="{6BDFFDEE-986F-4037-810D-4DCD509169AC}" type="presParOf" srcId="{B308BFF2-F538-403B-8A02-DB8BDA6B2719}" destId="{6537C74C-157F-4BFC-9AA2-F847C60375F3}" srcOrd="6" destOrd="0" presId="urn:microsoft.com/office/officeart/2005/8/layout/target3"/>
    <dgm:cxn modelId="{96849AAC-7020-4877-A52E-7B797DCFC472}" type="presParOf" srcId="{B308BFF2-F538-403B-8A02-DB8BDA6B2719}" destId="{65ACC6ED-26AD-412F-A0DE-EF20BC771EE5}" srcOrd="7" destOrd="0" presId="urn:microsoft.com/office/officeart/2005/8/layout/target3"/>
    <dgm:cxn modelId="{F40E30AD-3459-4E89-B94C-436094646F4E}" type="presParOf" srcId="{B308BFF2-F538-403B-8A02-DB8BDA6B2719}" destId="{5D617F1E-53C0-4096-832F-9EE948F88D6F}" srcOrd="8" destOrd="0" presId="urn:microsoft.com/office/officeart/2005/8/layout/target3"/>
    <dgm:cxn modelId="{5B3C15C9-C72F-4F36-BE20-03C0C1FE24C8}" type="presParOf" srcId="{B308BFF2-F538-403B-8A02-DB8BDA6B2719}" destId="{8F42F309-598E-4BB4-90F1-50E43FA524CC}" srcOrd="9" destOrd="0" presId="urn:microsoft.com/office/officeart/2005/8/layout/target3"/>
    <dgm:cxn modelId="{83E7725F-3CEA-48BF-A017-BB1B61320593}" type="presParOf" srcId="{B308BFF2-F538-403B-8A02-DB8BDA6B2719}" destId="{8C7249F5-6A43-4677-858A-4209B274B459}" srcOrd="10" destOrd="0" presId="urn:microsoft.com/office/officeart/2005/8/layout/target3"/>
    <dgm:cxn modelId="{0A7C9387-F9AC-4A2C-AFAD-8EE05817A1D5}" type="presParOf" srcId="{B308BFF2-F538-403B-8A02-DB8BDA6B2719}" destId="{46219803-8DC6-45F6-82DC-A32CC3A9CD7F}" srcOrd="11" destOrd="0" presId="urn:microsoft.com/office/officeart/2005/8/layout/target3"/>
    <dgm:cxn modelId="{B83FD63C-26F4-4CDF-A562-B9064196CE69}" type="presParOf" srcId="{B308BFF2-F538-403B-8A02-DB8BDA6B2719}" destId="{DBE3DE41-7537-4441-8B1C-5E8BE18ACA77}" srcOrd="12" destOrd="0" presId="urn:microsoft.com/office/officeart/2005/8/layout/target3"/>
    <dgm:cxn modelId="{DE2C657B-E9FE-462F-8385-2D0AFB71FD52}" type="presParOf" srcId="{B308BFF2-F538-403B-8A02-DB8BDA6B2719}" destId="{ABD7FEF1-1639-4E5D-83AD-F0D9A362B7EA}" srcOrd="13" destOrd="0" presId="urn:microsoft.com/office/officeart/2005/8/layout/target3"/>
    <dgm:cxn modelId="{C27A2883-4A0D-4BBF-AEED-FB84743FDCB3}" type="presParOf" srcId="{B308BFF2-F538-403B-8A02-DB8BDA6B2719}" destId="{6C8D26A5-DBB8-4E90-9DA9-227A2AD5DEB3}" srcOrd="14"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BDA23F-4CA3-404D-9662-F8043AA3AF7F}" type="doc">
      <dgm:prSet loTypeId="urn:microsoft.com/office/officeart/2005/8/layout/venn1" loCatId="relationship" qsTypeId="urn:microsoft.com/office/officeart/2005/8/quickstyle/simple1#3" qsCatId="simple" csTypeId="urn:microsoft.com/office/officeart/2005/8/colors/accent1_2#9" csCatId="accent1" phldr="1"/>
      <dgm:spPr/>
      <dgm:t>
        <a:bodyPr/>
        <a:lstStyle/>
        <a:p>
          <a:endParaRPr lang="en-US"/>
        </a:p>
      </dgm:t>
    </dgm:pt>
    <dgm:pt modelId="{D8F83139-F798-4C6B-B833-8C6744EDC856}">
      <dgm:prSet/>
      <dgm:spPr/>
      <dgm:t>
        <a:bodyPr/>
        <a:lstStyle/>
        <a:p>
          <a:pPr rtl="0"/>
          <a:r>
            <a:rPr lang="en-US" dirty="0">
              <a:latin typeface="Open Sans"/>
            </a:rPr>
            <a:t>Risk Averse-avoid risk if possible</a:t>
          </a:r>
        </a:p>
      </dgm:t>
    </dgm:pt>
    <dgm:pt modelId="{FBDFC046-FA2A-411A-B7EF-8203AF3A9456}" type="parTrans" cxnId="{BF0D63A4-B19A-44DE-ABF9-F434687C3816}">
      <dgm:prSet/>
      <dgm:spPr/>
      <dgm:t>
        <a:bodyPr/>
        <a:lstStyle/>
        <a:p>
          <a:endParaRPr lang="en-US"/>
        </a:p>
      </dgm:t>
    </dgm:pt>
    <dgm:pt modelId="{BB671E70-6AAF-48BC-A037-182DC3D95409}" type="sibTrans" cxnId="{BF0D63A4-B19A-44DE-ABF9-F434687C3816}">
      <dgm:prSet/>
      <dgm:spPr/>
      <dgm:t>
        <a:bodyPr/>
        <a:lstStyle/>
        <a:p>
          <a:endParaRPr lang="en-US"/>
        </a:p>
      </dgm:t>
    </dgm:pt>
    <dgm:pt modelId="{F06B3B88-F534-4A6A-8BA2-2F86884CD3E1}">
      <dgm:prSet/>
      <dgm:spPr/>
      <dgm:t>
        <a:bodyPr/>
        <a:lstStyle/>
        <a:p>
          <a:pPr rtl="0"/>
          <a:r>
            <a:rPr lang="en-US" dirty="0">
              <a:latin typeface="Open Sans"/>
            </a:rPr>
            <a:t>Neutral-just want a high return without considering risk</a:t>
          </a:r>
        </a:p>
      </dgm:t>
    </dgm:pt>
    <dgm:pt modelId="{DC33256C-1EC0-4EB3-B25A-7EBD60F37DD1}" type="parTrans" cxnId="{EA206E37-2104-4774-B030-BE250DC2CABC}">
      <dgm:prSet/>
      <dgm:spPr/>
      <dgm:t>
        <a:bodyPr/>
        <a:lstStyle/>
        <a:p>
          <a:endParaRPr lang="en-US"/>
        </a:p>
      </dgm:t>
    </dgm:pt>
    <dgm:pt modelId="{7E8CDE13-A23B-4ADF-91E1-A002CF05B41C}" type="sibTrans" cxnId="{EA206E37-2104-4774-B030-BE250DC2CABC}">
      <dgm:prSet/>
      <dgm:spPr/>
      <dgm:t>
        <a:bodyPr/>
        <a:lstStyle/>
        <a:p>
          <a:endParaRPr lang="en-US"/>
        </a:p>
      </dgm:t>
    </dgm:pt>
    <dgm:pt modelId="{329A4530-5F67-4879-AA80-EBDDD22FE8A9}">
      <dgm:prSet/>
      <dgm:spPr/>
      <dgm:t>
        <a:bodyPr/>
        <a:lstStyle/>
        <a:p>
          <a:pPr rtl="0"/>
          <a:r>
            <a:rPr lang="en-US" dirty="0">
              <a:latin typeface="Open Sans"/>
            </a:rPr>
            <a:t>Risk Seeking-look for risky investments</a:t>
          </a:r>
        </a:p>
      </dgm:t>
    </dgm:pt>
    <dgm:pt modelId="{E560D9A8-3E62-43E3-92A8-51D8149305EB}" type="parTrans" cxnId="{787C0CBC-9AB4-45DB-A22B-941141BFDCAD}">
      <dgm:prSet/>
      <dgm:spPr/>
      <dgm:t>
        <a:bodyPr/>
        <a:lstStyle/>
        <a:p>
          <a:endParaRPr lang="en-US"/>
        </a:p>
      </dgm:t>
    </dgm:pt>
    <dgm:pt modelId="{7F9DBCC1-37BB-47D0-BE62-AD6D16D9B930}" type="sibTrans" cxnId="{787C0CBC-9AB4-45DB-A22B-941141BFDCAD}">
      <dgm:prSet/>
      <dgm:spPr/>
      <dgm:t>
        <a:bodyPr/>
        <a:lstStyle/>
        <a:p>
          <a:endParaRPr lang="en-US"/>
        </a:p>
      </dgm:t>
    </dgm:pt>
    <dgm:pt modelId="{A83204F9-F5CC-4DB9-95DE-92C8D4E6566E}" type="pres">
      <dgm:prSet presAssocID="{0EBDA23F-4CA3-404D-9662-F8043AA3AF7F}" presName="compositeShape" presStyleCnt="0">
        <dgm:presLayoutVars>
          <dgm:chMax val="7"/>
          <dgm:dir/>
          <dgm:resizeHandles val="exact"/>
        </dgm:presLayoutVars>
      </dgm:prSet>
      <dgm:spPr/>
    </dgm:pt>
    <dgm:pt modelId="{EDCDB214-6A4B-45D9-8CC2-88B70E6863D1}" type="pres">
      <dgm:prSet presAssocID="{D8F83139-F798-4C6B-B833-8C6744EDC856}" presName="circ1" presStyleLbl="vennNode1" presStyleIdx="0" presStyleCnt="3"/>
      <dgm:spPr/>
    </dgm:pt>
    <dgm:pt modelId="{CCC46A31-0551-46ED-80E2-5AF179858C34}" type="pres">
      <dgm:prSet presAssocID="{D8F83139-F798-4C6B-B833-8C6744EDC856}" presName="circ1Tx" presStyleLbl="revTx" presStyleIdx="0" presStyleCnt="0">
        <dgm:presLayoutVars>
          <dgm:chMax val="0"/>
          <dgm:chPref val="0"/>
          <dgm:bulletEnabled val="1"/>
        </dgm:presLayoutVars>
      </dgm:prSet>
      <dgm:spPr/>
    </dgm:pt>
    <dgm:pt modelId="{6F3C4C05-A0C5-4DD6-BE53-3D305329695E}" type="pres">
      <dgm:prSet presAssocID="{F06B3B88-F534-4A6A-8BA2-2F86884CD3E1}" presName="circ2" presStyleLbl="vennNode1" presStyleIdx="1" presStyleCnt="3"/>
      <dgm:spPr/>
    </dgm:pt>
    <dgm:pt modelId="{61819EB7-FAFB-44A7-9CEB-D75D80B61672}" type="pres">
      <dgm:prSet presAssocID="{F06B3B88-F534-4A6A-8BA2-2F86884CD3E1}" presName="circ2Tx" presStyleLbl="revTx" presStyleIdx="0" presStyleCnt="0">
        <dgm:presLayoutVars>
          <dgm:chMax val="0"/>
          <dgm:chPref val="0"/>
          <dgm:bulletEnabled val="1"/>
        </dgm:presLayoutVars>
      </dgm:prSet>
      <dgm:spPr/>
    </dgm:pt>
    <dgm:pt modelId="{708C9726-799A-4ACF-8313-2E012A5F6060}" type="pres">
      <dgm:prSet presAssocID="{329A4530-5F67-4879-AA80-EBDDD22FE8A9}" presName="circ3" presStyleLbl="vennNode1" presStyleIdx="2" presStyleCnt="3"/>
      <dgm:spPr/>
    </dgm:pt>
    <dgm:pt modelId="{2BDB5E42-4786-4B09-93CE-237C5A15DBBF}" type="pres">
      <dgm:prSet presAssocID="{329A4530-5F67-4879-AA80-EBDDD22FE8A9}" presName="circ3Tx" presStyleLbl="revTx" presStyleIdx="0" presStyleCnt="0">
        <dgm:presLayoutVars>
          <dgm:chMax val="0"/>
          <dgm:chPref val="0"/>
          <dgm:bulletEnabled val="1"/>
        </dgm:presLayoutVars>
      </dgm:prSet>
      <dgm:spPr/>
    </dgm:pt>
  </dgm:ptLst>
  <dgm:cxnLst>
    <dgm:cxn modelId="{E17A8404-F0A7-4C0D-8192-FBAA769FEFFA}" type="presOf" srcId="{F06B3B88-F534-4A6A-8BA2-2F86884CD3E1}" destId="{6F3C4C05-A0C5-4DD6-BE53-3D305329695E}" srcOrd="0" destOrd="0" presId="urn:microsoft.com/office/officeart/2005/8/layout/venn1"/>
    <dgm:cxn modelId="{53431B19-63EB-4BF0-9615-640BD3F21031}" type="presOf" srcId="{0EBDA23F-4CA3-404D-9662-F8043AA3AF7F}" destId="{A83204F9-F5CC-4DB9-95DE-92C8D4E6566E}" srcOrd="0" destOrd="0" presId="urn:microsoft.com/office/officeart/2005/8/layout/venn1"/>
    <dgm:cxn modelId="{EA206E37-2104-4774-B030-BE250DC2CABC}" srcId="{0EBDA23F-4CA3-404D-9662-F8043AA3AF7F}" destId="{F06B3B88-F534-4A6A-8BA2-2F86884CD3E1}" srcOrd="1" destOrd="0" parTransId="{DC33256C-1EC0-4EB3-B25A-7EBD60F37DD1}" sibTransId="{7E8CDE13-A23B-4ADF-91E1-A002CF05B41C}"/>
    <dgm:cxn modelId="{0234365E-F58B-4D4B-A771-45CB519AB1C2}" type="presOf" srcId="{D8F83139-F798-4C6B-B833-8C6744EDC856}" destId="{EDCDB214-6A4B-45D9-8CC2-88B70E6863D1}" srcOrd="0" destOrd="0" presId="urn:microsoft.com/office/officeart/2005/8/layout/venn1"/>
    <dgm:cxn modelId="{46E6786D-9A6B-4A86-B106-A43994DA08AA}" type="presOf" srcId="{D8F83139-F798-4C6B-B833-8C6744EDC856}" destId="{CCC46A31-0551-46ED-80E2-5AF179858C34}" srcOrd="1" destOrd="0" presId="urn:microsoft.com/office/officeart/2005/8/layout/venn1"/>
    <dgm:cxn modelId="{6C804B9E-6DA2-41E8-9D50-DBC8D664B62C}" type="presOf" srcId="{329A4530-5F67-4879-AA80-EBDDD22FE8A9}" destId="{708C9726-799A-4ACF-8313-2E012A5F6060}" srcOrd="0" destOrd="0" presId="urn:microsoft.com/office/officeart/2005/8/layout/venn1"/>
    <dgm:cxn modelId="{BF0D63A4-B19A-44DE-ABF9-F434687C3816}" srcId="{0EBDA23F-4CA3-404D-9662-F8043AA3AF7F}" destId="{D8F83139-F798-4C6B-B833-8C6744EDC856}" srcOrd="0" destOrd="0" parTransId="{FBDFC046-FA2A-411A-B7EF-8203AF3A9456}" sibTransId="{BB671E70-6AAF-48BC-A037-182DC3D95409}"/>
    <dgm:cxn modelId="{B5FDC1A7-76A5-458C-AE0A-607C1E871C4A}" type="presOf" srcId="{329A4530-5F67-4879-AA80-EBDDD22FE8A9}" destId="{2BDB5E42-4786-4B09-93CE-237C5A15DBBF}" srcOrd="1" destOrd="0" presId="urn:microsoft.com/office/officeart/2005/8/layout/venn1"/>
    <dgm:cxn modelId="{787C0CBC-9AB4-45DB-A22B-941141BFDCAD}" srcId="{0EBDA23F-4CA3-404D-9662-F8043AA3AF7F}" destId="{329A4530-5F67-4879-AA80-EBDDD22FE8A9}" srcOrd="2" destOrd="0" parTransId="{E560D9A8-3E62-43E3-92A8-51D8149305EB}" sibTransId="{7F9DBCC1-37BB-47D0-BE62-AD6D16D9B930}"/>
    <dgm:cxn modelId="{EAEF1ACF-2C75-496F-9539-12492070E8F8}" type="presOf" srcId="{F06B3B88-F534-4A6A-8BA2-2F86884CD3E1}" destId="{61819EB7-FAFB-44A7-9CEB-D75D80B61672}" srcOrd="1" destOrd="0" presId="urn:microsoft.com/office/officeart/2005/8/layout/venn1"/>
    <dgm:cxn modelId="{ACD458F9-278E-4F36-968E-C7EBCBA3FDC6}" type="presParOf" srcId="{A83204F9-F5CC-4DB9-95DE-92C8D4E6566E}" destId="{EDCDB214-6A4B-45D9-8CC2-88B70E6863D1}" srcOrd="0" destOrd="0" presId="urn:microsoft.com/office/officeart/2005/8/layout/venn1"/>
    <dgm:cxn modelId="{A15F2136-29B3-4468-87BF-3D6C89E49DE5}" type="presParOf" srcId="{A83204F9-F5CC-4DB9-95DE-92C8D4E6566E}" destId="{CCC46A31-0551-46ED-80E2-5AF179858C34}" srcOrd="1" destOrd="0" presId="urn:microsoft.com/office/officeart/2005/8/layout/venn1"/>
    <dgm:cxn modelId="{28970656-5C3C-415F-A4B6-BFA00BB7DD94}" type="presParOf" srcId="{A83204F9-F5CC-4DB9-95DE-92C8D4E6566E}" destId="{6F3C4C05-A0C5-4DD6-BE53-3D305329695E}" srcOrd="2" destOrd="0" presId="urn:microsoft.com/office/officeart/2005/8/layout/venn1"/>
    <dgm:cxn modelId="{44F5FEB4-0FEF-419E-9CB2-7D79B74A2F29}" type="presParOf" srcId="{A83204F9-F5CC-4DB9-95DE-92C8D4E6566E}" destId="{61819EB7-FAFB-44A7-9CEB-D75D80B61672}" srcOrd="3" destOrd="0" presId="urn:microsoft.com/office/officeart/2005/8/layout/venn1"/>
    <dgm:cxn modelId="{41A34A7B-D595-4CEB-A4F4-1CF253F310A7}" type="presParOf" srcId="{A83204F9-F5CC-4DB9-95DE-92C8D4E6566E}" destId="{708C9726-799A-4ACF-8313-2E012A5F6060}" srcOrd="4" destOrd="0" presId="urn:microsoft.com/office/officeart/2005/8/layout/venn1"/>
    <dgm:cxn modelId="{48D4AC87-7E3C-41D0-8852-D8225AD7A39C}" type="presParOf" srcId="{A83204F9-F5CC-4DB9-95DE-92C8D4E6566E}" destId="{2BDB5E42-4786-4B09-93CE-237C5A15DBBF}"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FEB3893-36DD-47B1-8358-E1136C227421}" type="doc">
      <dgm:prSet loTypeId="urn:microsoft.com/office/officeart/2005/8/layout/process4" loCatId="process" qsTypeId="urn:microsoft.com/office/officeart/2005/8/quickstyle/simple1" qsCatId="simple" csTypeId="urn:microsoft.com/office/officeart/2005/8/colors/accent0_3" csCatId="mainScheme" phldr="1"/>
      <dgm:spPr/>
      <dgm:t>
        <a:bodyPr/>
        <a:lstStyle/>
        <a:p>
          <a:endParaRPr lang="en-US"/>
        </a:p>
      </dgm:t>
    </dgm:pt>
    <dgm:pt modelId="{8DF0DA6B-DE26-4A53-AC89-5F7C40BBB8D0}">
      <dgm:prSet/>
      <dgm:spPr/>
      <dgm:t>
        <a:bodyPr/>
        <a:lstStyle/>
        <a:p>
          <a:pPr rtl="0"/>
          <a:r>
            <a:rPr lang="en-US" dirty="0">
              <a:latin typeface="Open Sans"/>
            </a:rPr>
            <a:t>Stage 1:  single, early wage earner, more risk seeking, 20s</a:t>
          </a:r>
        </a:p>
      </dgm:t>
    </dgm:pt>
    <dgm:pt modelId="{DF4C3478-12FC-4B02-A0BB-555A2F14EEA4}" type="parTrans" cxnId="{08736ADE-F204-455E-A46D-565509984D90}">
      <dgm:prSet/>
      <dgm:spPr/>
      <dgm:t>
        <a:bodyPr/>
        <a:lstStyle/>
        <a:p>
          <a:endParaRPr lang="en-US"/>
        </a:p>
      </dgm:t>
    </dgm:pt>
    <dgm:pt modelId="{DE14EAA5-52EB-469D-889E-9743A186AB74}" type="sibTrans" cxnId="{08736ADE-F204-455E-A46D-565509984D90}">
      <dgm:prSet/>
      <dgm:spPr/>
      <dgm:t>
        <a:bodyPr/>
        <a:lstStyle/>
        <a:p>
          <a:endParaRPr lang="en-US" dirty="0"/>
        </a:p>
      </dgm:t>
    </dgm:pt>
    <dgm:pt modelId="{199D6762-34E9-4D18-8709-A4A4B0B925E7}">
      <dgm:prSet/>
      <dgm:spPr/>
      <dgm:t>
        <a:bodyPr/>
        <a:lstStyle/>
        <a:p>
          <a:pPr rtl="0"/>
          <a:r>
            <a:rPr lang="en-US" dirty="0">
              <a:latin typeface="Open Sans"/>
            </a:rPr>
            <a:t>Stage 2:  possibly married, higher wage potential, somewhat risk-seeking, 30s</a:t>
          </a:r>
        </a:p>
      </dgm:t>
    </dgm:pt>
    <dgm:pt modelId="{DEC15C72-95E4-49D0-898F-C196A6CF5A8B}" type="parTrans" cxnId="{D152A4D7-9F67-4565-BB4D-29CD17F3C02C}">
      <dgm:prSet/>
      <dgm:spPr/>
      <dgm:t>
        <a:bodyPr/>
        <a:lstStyle/>
        <a:p>
          <a:endParaRPr lang="en-US"/>
        </a:p>
      </dgm:t>
    </dgm:pt>
    <dgm:pt modelId="{9D4F71EC-F94B-46C1-978E-4FFF0941CFD9}" type="sibTrans" cxnId="{D152A4D7-9F67-4565-BB4D-29CD17F3C02C}">
      <dgm:prSet/>
      <dgm:spPr/>
      <dgm:t>
        <a:bodyPr/>
        <a:lstStyle/>
        <a:p>
          <a:endParaRPr lang="en-US" dirty="0"/>
        </a:p>
      </dgm:t>
    </dgm:pt>
    <dgm:pt modelId="{A6B8F806-2A18-4F13-B955-C5836E9807D5}">
      <dgm:prSet/>
      <dgm:spPr/>
      <dgm:t>
        <a:bodyPr/>
        <a:lstStyle/>
        <a:p>
          <a:pPr rtl="0"/>
          <a:r>
            <a:rPr lang="en-US" dirty="0">
              <a:latin typeface="Open Sans"/>
            </a:rPr>
            <a:t>Stage 3:  married with children, college to save for, not as risky, 40s</a:t>
          </a:r>
        </a:p>
      </dgm:t>
    </dgm:pt>
    <dgm:pt modelId="{7F3D1F69-D750-400A-8DFD-A98568AF670E}" type="parTrans" cxnId="{4731DE10-4C43-4A76-893B-B461EA19810A}">
      <dgm:prSet/>
      <dgm:spPr/>
      <dgm:t>
        <a:bodyPr/>
        <a:lstStyle/>
        <a:p>
          <a:endParaRPr lang="en-US"/>
        </a:p>
      </dgm:t>
    </dgm:pt>
    <dgm:pt modelId="{55E66044-FA31-42AB-8619-10498C7C41A5}" type="sibTrans" cxnId="{4731DE10-4C43-4A76-893B-B461EA19810A}">
      <dgm:prSet/>
      <dgm:spPr/>
      <dgm:t>
        <a:bodyPr/>
        <a:lstStyle/>
        <a:p>
          <a:endParaRPr lang="en-US" dirty="0"/>
        </a:p>
      </dgm:t>
    </dgm:pt>
    <dgm:pt modelId="{AE5316F5-843C-4A6B-87C7-8DAA8AEC5667}">
      <dgm:prSet/>
      <dgm:spPr/>
      <dgm:t>
        <a:bodyPr/>
        <a:lstStyle/>
        <a:p>
          <a:pPr rtl="0"/>
          <a:r>
            <a:rPr lang="en-US" dirty="0">
              <a:latin typeface="Open Sans"/>
            </a:rPr>
            <a:t>Stage 4:  children grown, approaching retirement, more risk averse, 50s</a:t>
          </a:r>
        </a:p>
      </dgm:t>
    </dgm:pt>
    <dgm:pt modelId="{F4BA5B39-DA92-4C58-8A04-1F40DD5B405D}" type="parTrans" cxnId="{E900724E-3635-46F1-9E91-8D5BE9A23299}">
      <dgm:prSet/>
      <dgm:spPr/>
      <dgm:t>
        <a:bodyPr/>
        <a:lstStyle/>
        <a:p>
          <a:endParaRPr lang="en-US"/>
        </a:p>
      </dgm:t>
    </dgm:pt>
    <dgm:pt modelId="{5F629143-16DB-410A-946A-D07E8FA61B88}" type="sibTrans" cxnId="{E900724E-3635-46F1-9E91-8D5BE9A23299}">
      <dgm:prSet/>
      <dgm:spPr/>
      <dgm:t>
        <a:bodyPr/>
        <a:lstStyle/>
        <a:p>
          <a:endParaRPr lang="en-US" dirty="0"/>
        </a:p>
      </dgm:t>
    </dgm:pt>
    <dgm:pt modelId="{C495724B-51A0-4C8B-88C4-9726A1729005}">
      <dgm:prSet/>
      <dgm:spPr/>
      <dgm:t>
        <a:bodyPr/>
        <a:lstStyle/>
        <a:p>
          <a:pPr rtl="0"/>
          <a:r>
            <a:rPr lang="en-US" dirty="0">
              <a:latin typeface="Open Sans"/>
            </a:rPr>
            <a:t>Stage 5:  less income, retirement, much more risk averse, 60s+ </a:t>
          </a:r>
        </a:p>
      </dgm:t>
    </dgm:pt>
    <dgm:pt modelId="{8C2075B5-E7C1-4C2E-A251-9017664A41ED}" type="parTrans" cxnId="{A4F32E31-FD86-41B6-A557-6DA8AA58515C}">
      <dgm:prSet/>
      <dgm:spPr/>
      <dgm:t>
        <a:bodyPr/>
        <a:lstStyle/>
        <a:p>
          <a:endParaRPr lang="en-US"/>
        </a:p>
      </dgm:t>
    </dgm:pt>
    <dgm:pt modelId="{581557E3-C474-4ACB-B469-2C65C6670E0A}" type="sibTrans" cxnId="{A4F32E31-FD86-41B6-A557-6DA8AA58515C}">
      <dgm:prSet/>
      <dgm:spPr/>
      <dgm:t>
        <a:bodyPr/>
        <a:lstStyle/>
        <a:p>
          <a:endParaRPr lang="en-US"/>
        </a:p>
      </dgm:t>
    </dgm:pt>
    <dgm:pt modelId="{A1528187-C72A-461F-9E22-A4F9D8583C3F}" type="pres">
      <dgm:prSet presAssocID="{3FEB3893-36DD-47B1-8358-E1136C227421}" presName="Name0" presStyleCnt="0">
        <dgm:presLayoutVars>
          <dgm:dir/>
          <dgm:animLvl val="lvl"/>
          <dgm:resizeHandles val="exact"/>
        </dgm:presLayoutVars>
      </dgm:prSet>
      <dgm:spPr/>
    </dgm:pt>
    <dgm:pt modelId="{B50A0554-E1D3-4C40-8DE0-5772B6033BA3}" type="pres">
      <dgm:prSet presAssocID="{C495724B-51A0-4C8B-88C4-9726A1729005}" presName="boxAndChildren" presStyleCnt="0"/>
      <dgm:spPr/>
    </dgm:pt>
    <dgm:pt modelId="{C3D74DBA-931E-4B77-B675-DA2ED43C834D}" type="pres">
      <dgm:prSet presAssocID="{C495724B-51A0-4C8B-88C4-9726A1729005}" presName="parentTextBox" presStyleLbl="node1" presStyleIdx="0" presStyleCnt="5"/>
      <dgm:spPr/>
    </dgm:pt>
    <dgm:pt modelId="{05CF6389-473A-4853-B283-91FD53795FC6}" type="pres">
      <dgm:prSet presAssocID="{5F629143-16DB-410A-946A-D07E8FA61B88}" presName="sp" presStyleCnt="0"/>
      <dgm:spPr/>
    </dgm:pt>
    <dgm:pt modelId="{283504F9-BB68-4994-A917-6D5EB435187E}" type="pres">
      <dgm:prSet presAssocID="{AE5316F5-843C-4A6B-87C7-8DAA8AEC5667}" presName="arrowAndChildren" presStyleCnt="0"/>
      <dgm:spPr/>
    </dgm:pt>
    <dgm:pt modelId="{68710B30-C93A-4BCC-AE63-838460FE7D35}" type="pres">
      <dgm:prSet presAssocID="{AE5316F5-843C-4A6B-87C7-8DAA8AEC5667}" presName="parentTextArrow" presStyleLbl="node1" presStyleIdx="1" presStyleCnt="5"/>
      <dgm:spPr/>
    </dgm:pt>
    <dgm:pt modelId="{7919365C-0D52-4B53-B512-A448A47869DB}" type="pres">
      <dgm:prSet presAssocID="{55E66044-FA31-42AB-8619-10498C7C41A5}" presName="sp" presStyleCnt="0"/>
      <dgm:spPr/>
    </dgm:pt>
    <dgm:pt modelId="{2DB66271-1CA7-43D1-93A3-785164BB3BA3}" type="pres">
      <dgm:prSet presAssocID="{A6B8F806-2A18-4F13-B955-C5836E9807D5}" presName="arrowAndChildren" presStyleCnt="0"/>
      <dgm:spPr/>
    </dgm:pt>
    <dgm:pt modelId="{D06AAD2C-BE81-4653-9F24-D8238025117C}" type="pres">
      <dgm:prSet presAssocID="{A6B8F806-2A18-4F13-B955-C5836E9807D5}" presName="parentTextArrow" presStyleLbl="node1" presStyleIdx="2" presStyleCnt="5"/>
      <dgm:spPr/>
    </dgm:pt>
    <dgm:pt modelId="{CDD9CA69-D8C5-45F4-8B8E-2821A39D8F9D}" type="pres">
      <dgm:prSet presAssocID="{9D4F71EC-F94B-46C1-978E-4FFF0941CFD9}" presName="sp" presStyleCnt="0"/>
      <dgm:spPr/>
    </dgm:pt>
    <dgm:pt modelId="{7DA5A2B9-3C93-47AE-B119-D04CA0BB7447}" type="pres">
      <dgm:prSet presAssocID="{199D6762-34E9-4D18-8709-A4A4B0B925E7}" presName="arrowAndChildren" presStyleCnt="0"/>
      <dgm:spPr/>
    </dgm:pt>
    <dgm:pt modelId="{FD25542F-9FA7-46C3-92A4-AAD813EBF444}" type="pres">
      <dgm:prSet presAssocID="{199D6762-34E9-4D18-8709-A4A4B0B925E7}" presName="parentTextArrow" presStyleLbl="node1" presStyleIdx="3" presStyleCnt="5"/>
      <dgm:spPr/>
    </dgm:pt>
    <dgm:pt modelId="{41204B85-2E62-4935-B57F-13E0BF36D186}" type="pres">
      <dgm:prSet presAssocID="{DE14EAA5-52EB-469D-889E-9743A186AB74}" presName="sp" presStyleCnt="0"/>
      <dgm:spPr/>
    </dgm:pt>
    <dgm:pt modelId="{A838B2F4-9359-42B1-8142-D10252C53B1B}" type="pres">
      <dgm:prSet presAssocID="{8DF0DA6B-DE26-4A53-AC89-5F7C40BBB8D0}" presName="arrowAndChildren" presStyleCnt="0"/>
      <dgm:spPr/>
    </dgm:pt>
    <dgm:pt modelId="{32284F4F-BF1F-40F3-8593-3988575D2CE9}" type="pres">
      <dgm:prSet presAssocID="{8DF0DA6B-DE26-4A53-AC89-5F7C40BBB8D0}" presName="parentTextArrow" presStyleLbl="node1" presStyleIdx="4" presStyleCnt="5"/>
      <dgm:spPr/>
    </dgm:pt>
  </dgm:ptLst>
  <dgm:cxnLst>
    <dgm:cxn modelId="{48254601-FEA4-4A76-A1B0-5255B4961D36}" type="presOf" srcId="{A6B8F806-2A18-4F13-B955-C5836E9807D5}" destId="{D06AAD2C-BE81-4653-9F24-D8238025117C}" srcOrd="0" destOrd="0" presId="urn:microsoft.com/office/officeart/2005/8/layout/process4"/>
    <dgm:cxn modelId="{5D93F205-795F-4C8A-92EF-08732FFE4CBC}" type="presOf" srcId="{199D6762-34E9-4D18-8709-A4A4B0B925E7}" destId="{FD25542F-9FA7-46C3-92A4-AAD813EBF444}" srcOrd="0" destOrd="0" presId="urn:microsoft.com/office/officeart/2005/8/layout/process4"/>
    <dgm:cxn modelId="{0320650C-268B-472E-828B-193E5BFACCAE}" type="presOf" srcId="{8DF0DA6B-DE26-4A53-AC89-5F7C40BBB8D0}" destId="{32284F4F-BF1F-40F3-8593-3988575D2CE9}" srcOrd="0" destOrd="0" presId="urn:microsoft.com/office/officeart/2005/8/layout/process4"/>
    <dgm:cxn modelId="{4731DE10-4C43-4A76-893B-B461EA19810A}" srcId="{3FEB3893-36DD-47B1-8358-E1136C227421}" destId="{A6B8F806-2A18-4F13-B955-C5836E9807D5}" srcOrd="2" destOrd="0" parTransId="{7F3D1F69-D750-400A-8DFD-A98568AF670E}" sibTransId="{55E66044-FA31-42AB-8619-10498C7C41A5}"/>
    <dgm:cxn modelId="{A4F32E31-FD86-41B6-A557-6DA8AA58515C}" srcId="{3FEB3893-36DD-47B1-8358-E1136C227421}" destId="{C495724B-51A0-4C8B-88C4-9726A1729005}" srcOrd="4" destOrd="0" parTransId="{8C2075B5-E7C1-4C2E-A251-9017664A41ED}" sibTransId="{581557E3-C474-4ACB-B469-2C65C6670E0A}"/>
    <dgm:cxn modelId="{E900724E-3635-46F1-9E91-8D5BE9A23299}" srcId="{3FEB3893-36DD-47B1-8358-E1136C227421}" destId="{AE5316F5-843C-4A6B-87C7-8DAA8AEC5667}" srcOrd="3" destOrd="0" parTransId="{F4BA5B39-DA92-4C58-8A04-1F40DD5B405D}" sibTransId="{5F629143-16DB-410A-946A-D07E8FA61B88}"/>
    <dgm:cxn modelId="{D152A4D7-9F67-4565-BB4D-29CD17F3C02C}" srcId="{3FEB3893-36DD-47B1-8358-E1136C227421}" destId="{199D6762-34E9-4D18-8709-A4A4B0B925E7}" srcOrd="1" destOrd="0" parTransId="{DEC15C72-95E4-49D0-898F-C196A6CF5A8B}" sibTransId="{9D4F71EC-F94B-46C1-978E-4FFF0941CFD9}"/>
    <dgm:cxn modelId="{08736ADE-F204-455E-A46D-565509984D90}" srcId="{3FEB3893-36DD-47B1-8358-E1136C227421}" destId="{8DF0DA6B-DE26-4A53-AC89-5F7C40BBB8D0}" srcOrd="0" destOrd="0" parTransId="{DF4C3478-12FC-4B02-A0BB-555A2F14EEA4}" sibTransId="{DE14EAA5-52EB-469D-889E-9743A186AB74}"/>
    <dgm:cxn modelId="{82270ADF-3E92-4FAF-85DF-99E053234814}" type="presOf" srcId="{AE5316F5-843C-4A6B-87C7-8DAA8AEC5667}" destId="{68710B30-C93A-4BCC-AE63-838460FE7D35}" srcOrd="0" destOrd="0" presId="urn:microsoft.com/office/officeart/2005/8/layout/process4"/>
    <dgm:cxn modelId="{CDEFE6F8-CFE4-4F35-AB48-4D68F3E0DFBB}" type="presOf" srcId="{3FEB3893-36DD-47B1-8358-E1136C227421}" destId="{A1528187-C72A-461F-9E22-A4F9D8583C3F}" srcOrd="0" destOrd="0" presId="urn:microsoft.com/office/officeart/2005/8/layout/process4"/>
    <dgm:cxn modelId="{C794D8FF-DE43-4AE6-B75E-ECB2BF05E25E}" type="presOf" srcId="{C495724B-51A0-4C8B-88C4-9726A1729005}" destId="{C3D74DBA-931E-4B77-B675-DA2ED43C834D}" srcOrd="0" destOrd="0" presId="urn:microsoft.com/office/officeart/2005/8/layout/process4"/>
    <dgm:cxn modelId="{0EC7CE98-ADF9-4BA6-B405-52F09B822CC5}" type="presParOf" srcId="{A1528187-C72A-461F-9E22-A4F9D8583C3F}" destId="{B50A0554-E1D3-4C40-8DE0-5772B6033BA3}" srcOrd="0" destOrd="0" presId="urn:microsoft.com/office/officeart/2005/8/layout/process4"/>
    <dgm:cxn modelId="{E8B470EF-05D6-482B-A0C0-F189BA560EF7}" type="presParOf" srcId="{B50A0554-E1D3-4C40-8DE0-5772B6033BA3}" destId="{C3D74DBA-931E-4B77-B675-DA2ED43C834D}" srcOrd="0" destOrd="0" presId="urn:microsoft.com/office/officeart/2005/8/layout/process4"/>
    <dgm:cxn modelId="{C56DC07E-459F-4829-9956-616945A71043}" type="presParOf" srcId="{A1528187-C72A-461F-9E22-A4F9D8583C3F}" destId="{05CF6389-473A-4853-B283-91FD53795FC6}" srcOrd="1" destOrd="0" presId="urn:microsoft.com/office/officeart/2005/8/layout/process4"/>
    <dgm:cxn modelId="{E4CC62AD-69CA-4D76-B9F8-F3B88F7C4B7D}" type="presParOf" srcId="{A1528187-C72A-461F-9E22-A4F9D8583C3F}" destId="{283504F9-BB68-4994-A917-6D5EB435187E}" srcOrd="2" destOrd="0" presId="urn:microsoft.com/office/officeart/2005/8/layout/process4"/>
    <dgm:cxn modelId="{9DFC3854-DFB7-48F0-B65D-C9014FD7624A}" type="presParOf" srcId="{283504F9-BB68-4994-A917-6D5EB435187E}" destId="{68710B30-C93A-4BCC-AE63-838460FE7D35}" srcOrd="0" destOrd="0" presId="urn:microsoft.com/office/officeart/2005/8/layout/process4"/>
    <dgm:cxn modelId="{25DA5512-2891-4BDE-9CC7-596A0468724E}" type="presParOf" srcId="{A1528187-C72A-461F-9E22-A4F9D8583C3F}" destId="{7919365C-0D52-4B53-B512-A448A47869DB}" srcOrd="3" destOrd="0" presId="urn:microsoft.com/office/officeart/2005/8/layout/process4"/>
    <dgm:cxn modelId="{E29F7D2C-DA57-49A1-B419-545282FD2BA8}" type="presParOf" srcId="{A1528187-C72A-461F-9E22-A4F9D8583C3F}" destId="{2DB66271-1CA7-43D1-93A3-785164BB3BA3}" srcOrd="4" destOrd="0" presId="urn:microsoft.com/office/officeart/2005/8/layout/process4"/>
    <dgm:cxn modelId="{96C53638-70ED-49B1-B4F5-23D0E86359E6}" type="presParOf" srcId="{2DB66271-1CA7-43D1-93A3-785164BB3BA3}" destId="{D06AAD2C-BE81-4653-9F24-D8238025117C}" srcOrd="0" destOrd="0" presId="urn:microsoft.com/office/officeart/2005/8/layout/process4"/>
    <dgm:cxn modelId="{6610E59B-E9EA-497F-8EB3-2EF7A4BC5894}" type="presParOf" srcId="{A1528187-C72A-461F-9E22-A4F9D8583C3F}" destId="{CDD9CA69-D8C5-45F4-8B8E-2821A39D8F9D}" srcOrd="5" destOrd="0" presId="urn:microsoft.com/office/officeart/2005/8/layout/process4"/>
    <dgm:cxn modelId="{B2F7EFC0-7171-43D7-B8CD-CC6E3287BB22}" type="presParOf" srcId="{A1528187-C72A-461F-9E22-A4F9D8583C3F}" destId="{7DA5A2B9-3C93-47AE-B119-D04CA0BB7447}" srcOrd="6" destOrd="0" presId="urn:microsoft.com/office/officeart/2005/8/layout/process4"/>
    <dgm:cxn modelId="{CDF4A63F-D2CA-4A4C-8748-201F1F66A0B4}" type="presParOf" srcId="{7DA5A2B9-3C93-47AE-B119-D04CA0BB7447}" destId="{FD25542F-9FA7-46C3-92A4-AAD813EBF444}" srcOrd="0" destOrd="0" presId="urn:microsoft.com/office/officeart/2005/8/layout/process4"/>
    <dgm:cxn modelId="{57DF7F3F-2F70-4D43-A108-4DB7E3375ABA}" type="presParOf" srcId="{A1528187-C72A-461F-9E22-A4F9D8583C3F}" destId="{41204B85-2E62-4935-B57F-13E0BF36D186}" srcOrd="7" destOrd="0" presId="urn:microsoft.com/office/officeart/2005/8/layout/process4"/>
    <dgm:cxn modelId="{45F3DE21-3977-465C-B067-459A4BCAAC4A}" type="presParOf" srcId="{A1528187-C72A-461F-9E22-A4F9D8583C3F}" destId="{A838B2F4-9359-42B1-8142-D10252C53B1B}" srcOrd="8" destOrd="0" presId="urn:microsoft.com/office/officeart/2005/8/layout/process4"/>
    <dgm:cxn modelId="{10493A3F-1459-4D56-8BD9-066B9B760A82}" type="presParOf" srcId="{A838B2F4-9359-42B1-8142-D10252C53B1B}" destId="{32284F4F-BF1F-40F3-8593-3988575D2CE9}"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F08226D-BC80-4641-BDC4-E0F6B9891D7B}" type="doc">
      <dgm:prSet loTypeId="urn:microsoft.com/office/officeart/2005/8/layout/pyramid4" loCatId="relationship" qsTypeId="urn:microsoft.com/office/officeart/2005/8/quickstyle/simple1#4" qsCatId="simple" csTypeId="urn:microsoft.com/office/officeart/2005/8/colors/accent1_2#11" csCatId="accent1" phldr="1"/>
      <dgm:spPr/>
      <dgm:t>
        <a:bodyPr/>
        <a:lstStyle/>
        <a:p>
          <a:endParaRPr lang="en-US"/>
        </a:p>
      </dgm:t>
    </dgm:pt>
    <dgm:pt modelId="{63C64A1B-3C0C-4A0F-A5E6-DB9ED3B1E880}">
      <dgm:prSet phldrT="[Text]" custT="1"/>
      <dgm:spPr/>
      <dgm:t>
        <a:bodyPr/>
        <a:lstStyle/>
        <a:p>
          <a:r>
            <a:rPr lang="en-US" sz="1600" dirty="0">
              <a:latin typeface="Open Sans"/>
            </a:rPr>
            <a:t>Futures, Penny Stocks</a:t>
          </a:r>
        </a:p>
      </dgm:t>
    </dgm:pt>
    <dgm:pt modelId="{DE73C991-76BC-43F5-A0BB-DF7A1FEC95AB}" type="parTrans" cxnId="{D7E4DE63-55B0-4AD5-B097-E7DE8ADE5068}">
      <dgm:prSet/>
      <dgm:spPr/>
      <dgm:t>
        <a:bodyPr/>
        <a:lstStyle/>
        <a:p>
          <a:endParaRPr lang="en-US"/>
        </a:p>
      </dgm:t>
    </dgm:pt>
    <dgm:pt modelId="{159BB9B3-5F27-4FC7-A52D-C1033968F85F}" type="sibTrans" cxnId="{D7E4DE63-55B0-4AD5-B097-E7DE8ADE5068}">
      <dgm:prSet/>
      <dgm:spPr/>
      <dgm:t>
        <a:bodyPr/>
        <a:lstStyle/>
        <a:p>
          <a:endParaRPr lang="en-US"/>
        </a:p>
      </dgm:t>
    </dgm:pt>
    <dgm:pt modelId="{CEF63D62-F603-4726-B178-F6D248815696}">
      <dgm:prSet phldrT="[Text]" custT="1"/>
      <dgm:spPr/>
      <dgm:t>
        <a:bodyPr/>
        <a:lstStyle/>
        <a:p>
          <a:r>
            <a:rPr lang="en-US" sz="1500" dirty="0">
              <a:latin typeface="Open Sans"/>
            </a:rPr>
            <a:t>Government</a:t>
          </a:r>
        </a:p>
        <a:p>
          <a:r>
            <a:rPr lang="en-US" sz="1500" dirty="0">
              <a:latin typeface="Open Sans"/>
            </a:rPr>
            <a:t>Bonds</a:t>
          </a:r>
        </a:p>
      </dgm:t>
    </dgm:pt>
    <dgm:pt modelId="{024328A9-0151-4D10-AB3B-03129804F26A}" type="parTrans" cxnId="{D2BB860D-CE92-49A3-9134-480D72FFAA17}">
      <dgm:prSet/>
      <dgm:spPr/>
      <dgm:t>
        <a:bodyPr/>
        <a:lstStyle/>
        <a:p>
          <a:endParaRPr lang="en-US"/>
        </a:p>
      </dgm:t>
    </dgm:pt>
    <dgm:pt modelId="{0424E54A-9CE3-4722-88D9-0432AB1290AD}" type="sibTrans" cxnId="{D2BB860D-CE92-49A3-9134-480D72FFAA17}">
      <dgm:prSet/>
      <dgm:spPr/>
      <dgm:t>
        <a:bodyPr/>
        <a:lstStyle/>
        <a:p>
          <a:endParaRPr lang="en-US"/>
        </a:p>
      </dgm:t>
    </dgm:pt>
    <dgm:pt modelId="{9D002E3C-54C8-4E5A-B622-DA040AF7270C}">
      <dgm:prSet phldrT="[Text]" custT="1"/>
      <dgm:spPr/>
      <dgm:t>
        <a:bodyPr/>
        <a:lstStyle/>
        <a:p>
          <a:r>
            <a:rPr lang="en-US" sz="1550" dirty="0">
              <a:latin typeface="Open Sans"/>
            </a:rPr>
            <a:t>Corporate Bonds, Large Cap Stocks</a:t>
          </a:r>
        </a:p>
      </dgm:t>
    </dgm:pt>
    <dgm:pt modelId="{94E95EC6-9959-417D-8A85-74BB925906B5}" type="parTrans" cxnId="{CCCAE344-4FFE-4E20-B984-CAC88B51F825}">
      <dgm:prSet/>
      <dgm:spPr/>
      <dgm:t>
        <a:bodyPr/>
        <a:lstStyle/>
        <a:p>
          <a:endParaRPr lang="en-US"/>
        </a:p>
      </dgm:t>
    </dgm:pt>
    <dgm:pt modelId="{5F24BCEB-5AC1-4AA3-B703-333D66954490}" type="sibTrans" cxnId="{CCCAE344-4FFE-4E20-B984-CAC88B51F825}">
      <dgm:prSet/>
      <dgm:spPr/>
      <dgm:t>
        <a:bodyPr/>
        <a:lstStyle/>
        <a:p>
          <a:endParaRPr lang="en-US"/>
        </a:p>
      </dgm:t>
    </dgm:pt>
    <dgm:pt modelId="{1A50071F-A1AB-4516-B31E-58A08ACA7AE1}">
      <dgm:prSet phldrT="[Text]" custT="1"/>
      <dgm:spPr/>
      <dgm:t>
        <a:bodyPr/>
        <a:lstStyle/>
        <a:p>
          <a:r>
            <a:rPr lang="en-US" sz="1600" dirty="0">
              <a:latin typeface="Open Sans"/>
            </a:rPr>
            <a:t>Checking and</a:t>
          </a:r>
        </a:p>
        <a:p>
          <a:r>
            <a:rPr lang="en-US" sz="1600" dirty="0">
              <a:latin typeface="Open Sans"/>
            </a:rPr>
            <a:t>Savings Accounts</a:t>
          </a:r>
        </a:p>
      </dgm:t>
    </dgm:pt>
    <dgm:pt modelId="{3AECE2EA-7DBF-46F7-B1F2-4E91A4BB6F5D}" type="parTrans" cxnId="{01B929D9-C85A-4221-A032-7348CA09D3A1}">
      <dgm:prSet/>
      <dgm:spPr/>
      <dgm:t>
        <a:bodyPr/>
        <a:lstStyle/>
        <a:p>
          <a:endParaRPr lang="en-US"/>
        </a:p>
      </dgm:t>
    </dgm:pt>
    <dgm:pt modelId="{B55521BC-3B24-45A1-9B25-22D2906898FA}" type="sibTrans" cxnId="{01B929D9-C85A-4221-A032-7348CA09D3A1}">
      <dgm:prSet/>
      <dgm:spPr/>
      <dgm:t>
        <a:bodyPr/>
        <a:lstStyle/>
        <a:p>
          <a:endParaRPr lang="en-US"/>
        </a:p>
      </dgm:t>
    </dgm:pt>
    <dgm:pt modelId="{49C996BC-A1A1-4033-9BA3-57174E9EE071}" type="pres">
      <dgm:prSet presAssocID="{1F08226D-BC80-4641-BDC4-E0F6B9891D7B}" presName="compositeShape" presStyleCnt="0">
        <dgm:presLayoutVars>
          <dgm:chMax val="9"/>
          <dgm:dir/>
          <dgm:resizeHandles val="exact"/>
        </dgm:presLayoutVars>
      </dgm:prSet>
      <dgm:spPr/>
    </dgm:pt>
    <dgm:pt modelId="{D44CC197-BA15-4AD4-B04D-9AD3EB68DBEE}" type="pres">
      <dgm:prSet presAssocID="{1F08226D-BC80-4641-BDC4-E0F6B9891D7B}" presName="triangle1" presStyleLbl="node1" presStyleIdx="0" presStyleCnt="4" custLinFactNeighborX="0" custLinFactNeighborY="972">
        <dgm:presLayoutVars>
          <dgm:bulletEnabled val="1"/>
        </dgm:presLayoutVars>
      </dgm:prSet>
      <dgm:spPr/>
    </dgm:pt>
    <dgm:pt modelId="{EFCA6403-9482-43FC-B872-1456A36C22C0}" type="pres">
      <dgm:prSet presAssocID="{1F08226D-BC80-4641-BDC4-E0F6B9891D7B}" presName="triangle2" presStyleLbl="node1" presStyleIdx="1" presStyleCnt="4" custScaleX="120000" custLinFactNeighborX="0" custLinFactNeighborY="972">
        <dgm:presLayoutVars>
          <dgm:bulletEnabled val="1"/>
        </dgm:presLayoutVars>
      </dgm:prSet>
      <dgm:spPr/>
    </dgm:pt>
    <dgm:pt modelId="{9C9D6327-D842-4897-8717-FCA69A29BED4}" type="pres">
      <dgm:prSet presAssocID="{1F08226D-BC80-4641-BDC4-E0F6B9891D7B}" presName="triangle3" presStyleLbl="node1" presStyleIdx="2" presStyleCnt="4" custLinFactNeighborX="0" custLinFactNeighborY="972">
        <dgm:presLayoutVars>
          <dgm:bulletEnabled val="1"/>
        </dgm:presLayoutVars>
      </dgm:prSet>
      <dgm:spPr/>
    </dgm:pt>
    <dgm:pt modelId="{DBC79B8D-CD4A-4E01-98D3-7B089FDFB777}" type="pres">
      <dgm:prSet presAssocID="{1F08226D-BC80-4641-BDC4-E0F6B9891D7B}" presName="triangle4" presStyleLbl="node1" presStyleIdx="3" presStyleCnt="4" custLinFactNeighborX="0" custLinFactNeighborY="972">
        <dgm:presLayoutVars>
          <dgm:bulletEnabled val="1"/>
        </dgm:presLayoutVars>
      </dgm:prSet>
      <dgm:spPr/>
    </dgm:pt>
  </dgm:ptLst>
  <dgm:cxnLst>
    <dgm:cxn modelId="{6A008806-5A6F-48B1-9786-88EA3B648C2D}" type="presOf" srcId="{CEF63D62-F603-4726-B178-F6D248815696}" destId="{EFCA6403-9482-43FC-B872-1456A36C22C0}" srcOrd="0" destOrd="0" presId="urn:microsoft.com/office/officeart/2005/8/layout/pyramid4"/>
    <dgm:cxn modelId="{D2BB860D-CE92-49A3-9134-480D72FFAA17}" srcId="{1F08226D-BC80-4641-BDC4-E0F6B9891D7B}" destId="{CEF63D62-F603-4726-B178-F6D248815696}" srcOrd="1" destOrd="0" parTransId="{024328A9-0151-4D10-AB3B-03129804F26A}" sibTransId="{0424E54A-9CE3-4722-88D9-0432AB1290AD}"/>
    <dgm:cxn modelId="{13433C15-D558-434B-BC5B-9201040DF3D4}" type="presOf" srcId="{63C64A1B-3C0C-4A0F-A5E6-DB9ED3B1E880}" destId="{D44CC197-BA15-4AD4-B04D-9AD3EB68DBEE}" srcOrd="0" destOrd="0" presId="urn:microsoft.com/office/officeart/2005/8/layout/pyramid4"/>
    <dgm:cxn modelId="{D7E4DE63-55B0-4AD5-B097-E7DE8ADE5068}" srcId="{1F08226D-BC80-4641-BDC4-E0F6B9891D7B}" destId="{63C64A1B-3C0C-4A0F-A5E6-DB9ED3B1E880}" srcOrd="0" destOrd="0" parTransId="{DE73C991-76BC-43F5-A0BB-DF7A1FEC95AB}" sibTransId="{159BB9B3-5F27-4FC7-A52D-C1033968F85F}"/>
    <dgm:cxn modelId="{CCCAE344-4FFE-4E20-B984-CAC88B51F825}" srcId="{1F08226D-BC80-4641-BDC4-E0F6B9891D7B}" destId="{9D002E3C-54C8-4E5A-B622-DA040AF7270C}" srcOrd="2" destOrd="0" parTransId="{94E95EC6-9959-417D-8A85-74BB925906B5}" sibTransId="{5F24BCEB-5AC1-4AA3-B703-333D66954490}"/>
    <dgm:cxn modelId="{84024DA9-C33C-4394-AE68-F9E06FAA4758}" type="presOf" srcId="{9D002E3C-54C8-4E5A-B622-DA040AF7270C}" destId="{9C9D6327-D842-4897-8717-FCA69A29BED4}" srcOrd="0" destOrd="0" presId="urn:microsoft.com/office/officeart/2005/8/layout/pyramid4"/>
    <dgm:cxn modelId="{5CB1A0B3-1099-4946-9D21-6436F5F3BB46}" type="presOf" srcId="{1A50071F-A1AB-4516-B31E-58A08ACA7AE1}" destId="{DBC79B8D-CD4A-4E01-98D3-7B089FDFB777}" srcOrd="0" destOrd="0" presId="urn:microsoft.com/office/officeart/2005/8/layout/pyramid4"/>
    <dgm:cxn modelId="{C88102D0-92ED-45BC-A19A-48A372073579}" type="presOf" srcId="{1F08226D-BC80-4641-BDC4-E0F6B9891D7B}" destId="{49C996BC-A1A1-4033-9BA3-57174E9EE071}" srcOrd="0" destOrd="0" presId="urn:microsoft.com/office/officeart/2005/8/layout/pyramid4"/>
    <dgm:cxn modelId="{01B929D9-C85A-4221-A032-7348CA09D3A1}" srcId="{1F08226D-BC80-4641-BDC4-E0F6B9891D7B}" destId="{1A50071F-A1AB-4516-B31E-58A08ACA7AE1}" srcOrd="3" destOrd="0" parTransId="{3AECE2EA-7DBF-46F7-B1F2-4E91A4BB6F5D}" sibTransId="{B55521BC-3B24-45A1-9B25-22D2906898FA}"/>
    <dgm:cxn modelId="{A5699721-7432-4815-936B-CE82D66C9A1D}" type="presParOf" srcId="{49C996BC-A1A1-4033-9BA3-57174E9EE071}" destId="{D44CC197-BA15-4AD4-B04D-9AD3EB68DBEE}" srcOrd="0" destOrd="0" presId="urn:microsoft.com/office/officeart/2005/8/layout/pyramid4"/>
    <dgm:cxn modelId="{4DE7475D-D213-4D5E-AE95-22DD5615C5C1}" type="presParOf" srcId="{49C996BC-A1A1-4033-9BA3-57174E9EE071}" destId="{EFCA6403-9482-43FC-B872-1456A36C22C0}" srcOrd="1" destOrd="0" presId="urn:microsoft.com/office/officeart/2005/8/layout/pyramid4"/>
    <dgm:cxn modelId="{620D45A9-DF42-4E7B-922F-C509753CAFD3}" type="presParOf" srcId="{49C996BC-A1A1-4033-9BA3-57174E9EE071}" destId="{9C9D6327-D842-4897-8717-FCA69A29BED4}" srcOrd="2" destOrd="0" presId="urn:microsoft.com/office/officeart/2005/8/layout/pyramid4"/>
    <dgm:cxn modelId="{B56DB768-7D63-4DC3-8F35-F70E5A0DB4A3}" type="presParOf" srcId="{49C996BC-A1A1-4033-9BA3-57174E9EE071}" destId="{DBC79B8D-CD4A-4E01-98D3-7B089FDFB777}" srcOrd="3" destOrd="0" presId="urn:microsoft.com/office/officeart/2005/8/layout/pyramid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529C388-56D3-4F9B-803E-A844A308A8D8}" type="doc">
      <dgm:prSet loTypeId="urn:microsoft.com/office/officeart/2005/8/layout/default#1" loCatId="list" qsTypeId="urn:microsoft.com/office/officeart/2005/8/quickstyle/simple1" qsCatId="simple" csTypeId="urn:microsoft.com/office/officeart/2005/8/colors/accent1_2#12" csCatId="accent1" phldr="1"/>
      <dgm:spPr/>
      <dgm:t>
        <a:bodyPr/>
        <a:lstStyle/>
        <a:p>
          <a:endParaRPr lang="en-US"/>
        </a:p>
      </dgm:t>
    </dgm:pt>
    <dgm:pt modelId="{F4330FD0-95F4-4C75-8079-6DF96094BDFA}">
      <dgm:prSet phldrT="[Text]"/>
      <dgm:spPr/>
      <dgm:t>
        <a:bodyPr/>
        <a:lstStyle/>
        <a:p>
          <a:r>
            <a:rPr lang="en-US" dirty="0">
              <a:latin typeface="Open Sans"/>
            </a:rPr>
            <a:t>U.S. Savings Bonds</a:t>
          </a:r>
        </a:p>
      </dgm:t>
    </dgm:pt>
    <dgm:pt modelId="{4EB6E637-2741-4388-9726-8FDADD2BB5C4}" type="parTrans" cxnId="{58ABE6E7-CB9F-4FC6-9200-13E2040759B8}">
      <dgm:prSet/>
      <dgm:spPr/>
      <dgm:t>
        <a:bodyPr/>
        <a:lstStyle/>
        <a:p>
          <a:endParaRPr lang="en-US"/>
        </a:p>
      </dgm:t>
    </dgm:pt>
    <dgm:pt modelId="{C12CDC50-48C6-4890-A500-EFE7162632B5}" type="sibTrans" cxnId="{58ABE6E7-CB9F-4FC6-9200-13E2040759B8}">
      <dgm:prSet/>
      <dgm:spPr/>
      <dgm:t>
        <a:bodyPr/>
        <a:lstStyle/>
        <a:p>
          <a:endParaRPr lang="en-US"/>
        </a:p>
      </dgm:t>
    </dgm:pt>
    <dgm:pt modelId="{611F8136-3B67-4A22-8FE7-021692E043A5}">
      <dgm:prSet phldrT="[Text]"/>
      <dgm:spPr/>
      <dgm:t>
        <a:bodyPr/>
        <a:lstStyle/>
        <a:p>
          <a:r>
            <a:rPr lang="en-US" dirty="0">
              <a:latin typeface="Open Sans"/>
            </a:rPr>
            <a:t>Checking/Savings Accounts</a:t>
          </a:r>
        </a:p>
      </dgm:t>
    </dgm:pt>
    <dgm:pt modelId="{03869F94-579D-46D2-804B-65E9D854E8EC}" type="parTrans" cxnId="{F1A4655A-E822-4FCA-8610-8724D58401BC}">
      <dgm:prSet/>
      <dgm:spPr/>
      <dgm:t>
        <a:bodyPr/>
        <a:lstStyle/>
        <a:p>
          <a:endParaRPr lang="en-US"/>
        </a:p>
      </dgm:t>
    </dgm:pt>
    <dgm:pt modelId="{0287EECD-E1BC-4BAC-BEC8-DE88E6493BCE}" type="sibTrans" cxnId="{F1A4655A-E822-4FCA-8610-8724D58401BC}">
      <dgm:prSet/>
      <dgm:spPr/>
      <dgm:t>
        <a:bodyPr/>
        <a:lstStyle/>
        <a:p>
          <a:endParaRPr lang="en-US"/>
        </a:p>
      </dgm:t>
    </dgm:pt>
    <dgm:pt modelId="{34D02FFA-ACA2-4792-9EF0-9BC8CF05E7DB}">
      <dgm:prSet phldrT="[Text]"/>
      <dgm:spPr/>
      <dgm:t>
        <a:bodyPr/>
        <a:lstStyle/>
        <a:p>
          <a:r>
            <a:rPr lang="en-US" dirty="0">
              <a:latin typeface="Open Sans"/>
            </a:rPr>
            <a:t>Certificates of Deposit</a:t>
          </a:r>
        </a:p>
      </dgm:t>
    </dgm:pt>
    <dgm:pt modelId="{2C646BAB-A090-4430-B21C-DD7A99B14D7F}" type="parTrans" cxnId="{C2A2293A-EA16-4D26-8138-158F48178417}">
      <dgm:prSet/>
      <dgm:spPr/>
      <dgm:t>
        <a:bodyPr/>
        <a:lstStyle/>
        <a:p>
          <a:endParaRPr lang="en-US"/>
        </a:p>
      </dgm:t>
    </dgm:pt>
    <dgm:pt modelId="{7AD81AA8-E8BF-4C3A-B9B9-05F19C3353B7}" type="sibTrans" cxnId="{C2A2293A-EA16-4D26-8138-158F48178417}">
      <dgm:prSet/>
      <dgm:spPr/>
      <dgm:t>
        <a:bodyPr/>
        <a:lstStyle/>
        <a:p>
          <a:endParaRPr lang="en-US"/>
        </a:p>
      </dgm:t>
    </dgm:pt>
    <dgm:pt modelId="{3E1685DC-C96D-42F3-926F-FFE60F346CFC}">
      <dgm:prSet phldrT="[Text]"/>
      <dgm:spPr/>
      <dgm:t>
        <a:bodyPr/>
        <a:lstStyle/>
        <a:p>
          <a:r>
            <a:rPr lang="en-US" dirty="0">
              <a:latin typeface="Open Sans"/>
            </a:rPr>
            <a:t>Money Market Accounts</a:t>
          </a:r>
        </a:p>
      </dgm:t>
    </dgm:pt>
    <dgm:pt modelId="{09C8E796-5342-4226-AFC8-450B63CD38AA}" type="parTrans" cxnId="{28781646-BFDE-445F-A309-09D48268233B}">
      <dgm:prSet/>
      <dgm:spPr/>
      <dgm:t>
        <a:bodyPr/>
        <a:lstStyle/>
        <a:p>
          <a:endParaRPr lang="en-US"/>
        </a:p>
      </dgm:t>
    </dgm:pt>
    <dgm:pt modelId="{0BBDE962-60A5-461E-BAE2-647AE02624CC}" type="sibTrans" cxnId="{28781646-BFDE-445F-A309-09D48268233B}">
      <dgm:prSet/>
      <dgm:spPr/>
      <dgm:t>
        <a:bodyPr/>
        <a:lstStyle/>
        <a:p>
          <a:endParaRPr lang="en-US"/>
        </a:p>
      </dgm:t>
    </dgm:pt>
    <dgm:pt modelId="{A5FCF7AE-2D2B-4AE9-809C-8EB513410A1A}">
      <dgm:prSet phldrT="[Text]"/>
      <dgm:spPr/>
      <dgm:t>
        <a:bodyPr/>
        <a:lstStyle/>
        <a:p>
          <a:r>
            <a:rPr lang="en-US" dirty="0">
              <a:latin typeface="Open Sans"/>
            </a:rPr>
            <a:t>Mutual Funds</a:t>
          </a:r>
        </a:p>
      </dgm:t>
    </dgm:pt>
    <dgm:pt modelId="{4A424986-278E-4A03-88FE-ED0EFF63D78E}" type="parTrans" cxnId="{6424B12A-6193-4C34-AFC6-0E701AC5D33B}">
      <dgm:prSet/>
      <dgm:spPr/>
      <dgm:t>
        <a:bodyPr/>
        <a:lstStyle/>
        <a:p>
          <a:endParaRPr lang="en-US"/>
        </a:p>
      </dgm:t>
    </dgm:pt>
    <dgm:pt modelId="{A4954EA1-5857-4421-B4DE-E43EC4B4E635}" type="sibTrans" cxnId="{6424B12A-6193-4C34-AFC6-0E701AC5D33B}">
      <dgm:prSet/>
      <dgm:spPr/>
      <dgm:t>
        <a:bodyPr/>
        <a:lstStyle/>
        <a:p>
          <a:endParaRPr lang="en-US"/>
        </a:p>
      </dgm:t>
    </dgm:pt>
    <dgm:pt modelId="{0387D159-99BD-43EE-A2DE-6D6BFA242B59}">
      <dgm:prSet/>
      <dgm:spPr/>
      <dgm:t>
        <a:bodyPr/>
        <a:lstStyle/>
        <a:p>
          <a:r>
            <a:rPr lang="en-US" dirty="0">
              <a:latin typeface="Open Sans"/>
            </a:rPr>
            <a:t>High credit-rating corporate bonds</a:t>
          </a:r>
        </a:p>
      </dgm:t>
    </dgm:pt>
    <dgm:pt modelId="{464E215A-B4F3-4E6F-8414-6F04145AB0B4}" type="parTrans" cxnId="{CE969C5C-CAAE-44C1-8D82-CBCB1ACA088E}">
      <dgm:prSet/>
      <dgm:spPr/>
      <dgm:t>
        <a:bodyPr/>
        <a:lstStyle/>
        <a:p>
          <a:endParaRPr lang="en-US"/>
        </a:p>
      </dgm:t>
    </dgm:pt>
    <dgm:pt modelId="{4909B998-B582-46ED-B148-CCFFA6F2A772}" type="sibTrans" cxnId="{CE969C5C-CAAE-44C1-8D82-CBCB1ACA088E}">
      <dgm:prSet/>
      <dgm:spPr/>
      <dgm:t>
        <a:bodyPr/>
        <a:lstStyle/>
        <a:p>
          <a:endParaRPr lang="en-US"/>
        </a:p>
      </dgm:t>
    </dgm:pt>
    <dgm:pt modelId="{4D09EDF7-83AD-462A-AB83-AC7F8BB886C1}" type="pres">
      <dgm:prSet presAssocID="{2529C388-56D3-4F9B-803E-A844A308A8D8}" presName="diagram" presStyleCnt="0">
        <dgm:presLayoutVars>
          <dgm:dir/>
          <dgm:resizeHandles val="exact"/>
        </dgm:presLayoutVars>
      </dgm:prSet>
      <dgm:spPr/>
    </dgm:pt>
    <dgm:pt modelId="{7F288B2D-BD15-48FC-9D49-68210D6CA131}" type="pres">
      <dgm:prSet presAssocID="{F4330FD0-95F4-4C75-8079-6DF96094BDFA}" presName="node" presStyleLbl="node1" presStyleIdx="0" presStyleCnt="6">
        <dgm:presLayoutVars>
          <dgm:bulletEnabled val="1"/>
        </dgm:presLayoutVars>
      </dgm:prSet>
      <dgm:spPr/>
    </dgm:pt>
    <dgm:pt modelId="{E6909DB6-C0BF-401D-9878-6D053DC0E2E8}" type="pres">
      <dgm:prSet presAssocID="{C12CDC50-48C6-4890-A500-EFE7162632B5}" presName="sibTrans" presStyleCnt="0"/>
      <dgm:spPr/>
    </dgm:pt>
    <dgm:pt modelId="{BF28B192-9C2E-4F78-AA23-407EF8C83F32}" type="pres">
      <dgm:prSet presAssocID="{611F8136-3B67-4A22-8FE7-021692E043A5}" presName="node" presStyleLbl="node1" presStyleIdx="1" presStyleCnt="6">
        <dgm:presLayoutVars>
          <dgm:bulletEnabled val="1"/>
        </dgm:presLayoutVars>
      </dgm:prSet>
      <dgm:spPr/>
    </dgm:pt>
    <dgm:pt modelId="{44917B17-686B-460C-9676-4F731928F98E}" type="pres">
      <dgm:prSet presAssocID="{0287EECD-E1BC-4BAC-BEC8-DE88E6493BCE}" presName="sibTrans" presStyleCnt="0"/>
      <dgm:spPr/>
    </dgm:pt>
    <dgm:pt modelId="{EF432068-79E0-4BDE-8BAC-5C3E9AA1480A}" type="pres">
      <dgm:prSet presAssocID="{34D02FFA-ACA2-4792-9EF0-9BC8CF05E7DB}" presName="node" presStyleLbl="node1" presStyleIdx="2" presStyleCnt="6">
        <dgm:presLayoutVars>
          <dgm:bulletEnabled val="1"/>
        </dgm:presLayoutVars>
      </dgm:prSet>
      <dgm:spPr/>
    </dgm:pt>
    <dgm:pt modelId="{DC3E3C9D-EE2B-4AF0-96A6-6A05C0C43174}" type="pres">
      <dgm:prSet presAssocID="{7AD81AA8-E8BF-4C3A-B9B9-05F19C3353B7}" presName="sibTrans" presStyleCnt="0"/>
      <dgm:spPr/>
    </dgm:pt>
    <dgm:pt modelId="{4A019E04-8C84-438B-AC56-E70C6E78179B}" type="pres">
      <dgm:prSet presAssocID="{3E1685DC-C96D-42F3-926F-FFE60F346CFC}" presName="node" presStyleLbl="node1" presStyleIdx="3" presStyleCnt="6">
        <dgm:presLayoutVars>
          <dgm:bulletEnabled val="1"/>
        </dgm:presLayoutVars>
      </dgm:prSet>
      <dgm:spPr/>
    </dgm:pt>
    <dgm:pt modelId="{CFCF45EA-1C6C-4738-BBFF-31AE9D44D905}" type="pres">
      <dgm:prSet presAssocID="{0BBDE962-60A5-461E-BAE2-647AE02624CC}" presName="sibTrans" presStyleCnt="0"/>
      <dgm:spPr/>
    </dgm:pt>
    <dgm:pt modelId="{EC27393C-2865-4F15-B68C-DEB27CCCE297}" type="pres">
      <dgm:prSet presAssocID="{A5FCF7AE-2D2B-4AE9-809C-8EB513410A1A}" presName="node" presStyleLbl="node1" presStyleIdx="4" presStyleCnt="6">
        <dgm:presLayoutVars>
          <dgm:bulletEnabled val="1"/>
        </dgm:presLayoutVars>
      </dgm:prSet>
      <dgm:spPr/>
    </dgm:pt>
    <dgm:pt modelId="{E66E6613-39F6-4447-B6D6-036F1E40E704}" type="pres">
      <dgm:prSet presAssocID="{A4954EA1-5857-4421-B4DE-E43EC4B4E635}" presName="sibTrans" presStyleCnt="0"/>
      <dgm:spPr/>
    </dgm:pt>
    <dgm:pt modelId="{B5ECF488-DD31-4EB9-81CF-C67B24F73194}" type="pres">
      <dgm:prSet presAssocID="{0387D159-99BD-43EE-A2DE-6D6BFA242B59}" presName="node" presStyleLbl="node1" presStyleIdx="5" presStyleCnt="6">
        <dgm:presLayoutVars>
          <dgm:bulletEnabled val="1"/>
        </dgm:presLayoutVars>
      </dgm:prSet>
      <dgm:spPr/>
    </dgm:pt>
  </dgm:ptLst>
  <dgm:cxnLst>
    <dgm:cxn modelId="{C433231A-36C1-4979-8668-2BE2AF7F0DBD}" type="presOf" srcId="{A5FCF7AE-2D2B-4AE9-809C-8EB513410A1A}" destId="{EC27393C-2865-4F15-B68C-DEB27CCCE297}" srcOrd="0" destOrd="0" presId="urn:microsoft.com/office/officeart/2005/8/layout/default#1"/>
    <dgm:cxn modelId="{EF401426-6226-4C48-A11D-7EC5BF36B4E5}" type="presOf" srcId="{2529C388-56D3-4F9B-803E-A844A308A8D8}" destId="{4D09EDF7-83AD-462A-AB83-AC7F8BB886C1}" srcOrd="0" destOrd="0" presId="urn:microsoft.com/office/officeart/2005/8/layout/default#1"/>
    <dgm:cxn modelId="{6424B12A-6193-4C34-AFC6-0E701AC5D33B}" srcId="{2529C388-56D3-4F9B-803E-A844A308A8D8}" destId="{A5FCF7AE-2D2B-4AE9-809C-8EB513410A1A}" srcOrd="4" destOrd="0" parTransId="{4A424986-278E-4A03-88FE-ED0EFF63D78E}" sibTransId="{A4954EA1-5857-4421-B4DE-E43EC4B4E635}"/>
    <dgm:cxn modelId="{C2A2293A-EA16-4D26-8138-158F48178417}" srcId="{2529C388-56D3-4F9B-803E-A844A308A8D8}" destId="{34D02FFA-ACA2-4792-9EF0-9BC8CF05E7DB}" srcOrd="2" destOrd="0" parTransId="{2C646BAB-A090-4430-B21C-DD7A99B14D7F}" sibTransId="{7AD81AA8-E8BF-4C3A-B9B9-05F19C3353B7}"/>
    <dgm:cxn modelId="{CE969C5C-CAAE-44C1-8D82-CBCB1ACA088E}" srcId="{2529C388-56D3-4F9B-803E-A844A308A8D8}" destId="{0387D159-99BD-43EE-A2DE-6D6BFA242B59}" srcOrd="5" destOrd="0" parTransId="{464E215A-B4F3-4E6F-8414-6F04145AB0B4}" sibTransId="{4909B998-B582-46ED-B148-CCFFA6F2A772}"/>
    <dgm:cxn modelId="{28781646-BFDE-445F-A309-09D48268233B}" srcId="{2529C388-56D3-4F9B-803E-A844A308A8D8}" destId="{3E1685DC-C96D-42F3-926F-FFE60F346CFC}" srcOrd="3" destOrd="0" parTransId="{09C8E796-5342-4226-AFC8-450B63CD38AA}" sibTransId="{0BBDE962-60A5-461E-BAE2-647AE02624CC}"/>
    <dgm:cxn modelId="{C20B324C-C529-4477-A220-2C949D80788E}" type="presOf" srcId="{0387D159-99BD-43EE-A2DE-6D6BFA242B59}" destId="{B5ECF488-DD31-4EB9-81CF-C67B24F73194}" srcOrd="0" destOrd="0" presId="urn:microsoft.com/office/officeart/2005/8/layout/default#1"/>
    <dgm:cxn modelId="{A9790E6F-7696-4E7A-85C1-413CFB0035D1}" type="presOf" srcId="{F4330FD0-95F4-4C75-8079-6DF96094BDFA}" destId="{7F288B2D-BD15-48FC-9D49-68210D6CA131}" srcOrd="0" destOrd="0" presId="urn:microsoft.com/office/officeart/2005/8/layout/default#1"/>
    <dgm:cxn modelId="{F1A4655A-E822-4FCA-8610-8724D58401BC}" srcId="{2529C388-56D3-4F9B-803E-A844A308A8D8}" destId="{611F8136-3B67-4A22-8FE7-021692E043A5}" srcOrd="1" destOrd="0" parTransId="{03869F94-579D-46D2-804B-65E9D854E8EC}" sibTransId="{0287EECD-E1BC-4BAC-BEC8-DE88E6493BCE}"/>
    <dgm:cxn modelId="{FE368384-26FE-4997-8195-FF85B73B39A1}" type="presOf" srcId="{34D02FFA-ACA2-4792-9EF0-9BC8CF05E7DB}" destId="{EF432068-79E0-4BDE-8BAC-5C3E9AA1480A}" srcOrd="0" destOrd="0" presId="urn:microsoft.com/office/officeart/2005/8/layout/default#1"/>
    <dgm:cxn modelId="{521629BB-5ACF-416B-9A8B-899C3FDBBCF8}" type="presOf" srcId="{611F8136-3B67-4A22-8FE7-021692E043A5}" destId="{BF28B192-9C2E-4F78-AA23-407EF8C83F32}" srcOrd="0" destOrd="0" presId="urn:microsoft.com/office/officeart/2005/8/layout/default#1"/>
    <dgm:cxn modelId="{58ABE6E7-CB9F-4FC6-9200-13E2040759B8}" srcId="{2529C388-56D3-4F9B-803E-A844A308A8D8}" destId="{F4330FD0-95F4-4C75-8079-6DF96094BDFA}" srcOrd="0" destOrd="0" parTransId="{4EB6E637-2741-4388-9726-8FDADD2BB5C4}" sibTransId="{C12CDC50-48C6-4890-A500-EFE7162632B5}"/>
    <dgm:cxn modelId="{1D8CD6FB-DBF2-47FF-A5B8-B3891AB88F0C}" type="presOf" srcId="{3E1685DC-C96D-42F3-926F-FFE60F346CFC}" destId="{4A019E04-8C84-438B-AC56-E70C6E78179B}" srcOrd="0" destOrd="0" presId="urn:microsoft.com/office/officeart/2005/8/layout/default#1"/>
    <dgm:cxn modelId="{38A8E441-EDBD-41E0-921F-8ED9C19D333E}" type="presParOf" srcId="{4D09EDF7-83AD-462A-AB83-AC7F8BB886C1}" destId="{7F288B2D-BD15-48FC-9D49-68210D6CA131}" srcOrd="0" destOrd="0" presId="urn:microsoft.com/office/officeart/2005/8/layout/default#1"/>
    <dgm:cxn modelId="{E5A9C20C-C2C9-4DE2-A98E-E2BD751774D9}" type="presParOf" srcId="{4D09EDF7-83AD-462A-AB83-AC7F8BB886C1}" destId="{E6909DB6-C0BF-401D-9878-6D053DC0E2E8}" srcOrd="1" destOrd="0" presId="urn:microsoft.com/office/officeart/2005/8/layout/default#1"/>
    <dgm:cxn modelId="{D6923B71-F49F-4FD4-81FD-690128E5BBBD}" type="presParOf" srcId="{4D09EDF7-83AD-462A-AB83-AC7F8BB886C1}" destId="{BF28B192-9C2E-4F78-AA23-407EF8C83F32}" srcOrd="2" destOrd="0" presId="urn:microsoft.com/office/officeart/2005/8/layout/default#1"/>
    <dgm:cxn modelId="{855331C3-9EDA-4E63-A583-407DDE28AA2A}" type="presParOf" srcId="{4D09EDF7-83AD-462A-AB83-AC7F8BB886C1}" destId="{44917B17-686B-460C-9676-4F731928F98E}" srcOrd="3" destOrd="0" presId="urn:microsoft.com/office/officeart/2005/8/layout/default#1"/>
    <dgm:cxn modelId="{5998DDA8-60A9-4073-8E6C-3B8155457BA6}" type="presParOf" srcId="{4D09EDF7-83AD-462A-AB83-AC7F8BB886C1}" destId="{EF432068-79E0-4BDE-8BAC-5C3E9AA1480A}" srcOrd="4" destOrd="0" presId="urn:microsoft.com/office/officeart/2005/8/layout/default#1"/>
    <dgm:cxn modelId="{0637A258-BEC4-498E-ADFE-494291D1DFDB}" type="presParOf" srcId="{4D09EDF7-83AD-462A-AB83-AC7F8BB886C1}" destId="{DC3E3C9D-EE2B-4AF0-96A6-6A05C0C43174}" srcOrd="5" destOrd="0" presId="urn:microsoft.com/office/officeart/2005/8/layout/default#1"/>
    <dgm:cxn modelId="{B02447D8-4FB0-4EF6-B2B0-305107FD091C}" type="presParOf" srcId="{4D09EDF7-83AD-462A-AB83-AC7F8BB886C1}" destId="{4A019E04-8C84-438B-AC56-E70C6E78179B}" srcOrd="6" destOrd="0" presId="urn:microsoft.com/office/officeart/2005/8/layout/default#1"/>
    <dgm:cxn modelId="{A2C6449C-741D-4F75-886B-58C1ABBCB949}" type="presParOf" srcId="{4D09EDF7-83AD-462A-AB83-AC7F8BB886C1}" destId="{CFCF45EA-1C6C-4738-BBFF-31AE9D44D905}" srcOrd="7" destOrd="0" presId="urn:microsoft.com/office/officeart/2005/8/layout/default#1"/>
    <dgm:cxn modelId="{CCA53A05-FDFD-4A2A-B4D1-67CCA09EB6B9}" type="presParOf" srcId="{4D09EDF7-83AD-462A-AB83-AC7F8BB886C1}" destId="{EC27393C-2865-4F15-B68C-DEB27CCCE297}" srcOrd="8" destOrd="0" presId="urn:microsoft.com/office/officeart/2005/8/layout/default#1"/>
    <dgm:cxn modelId="{DE0C605A-A9C1-4A3C-978F-C258F4A42A38}" type="presParOf" srcId="{4D09EDF7-83AD-462A-AB83-AC7F8BB886C1}" destId="{E66E6613-39F6-4447-B6D6-036F1E40E704}" srcOrd="9" destOrd="0" presId="urn:microsoft.com/office/officeart/2005/8/layout/default#1"/>
    <dgm:cxn modelId="{8DE98DB0-54C3-4E0A-9C9C-3F686A13BB1D}" type="presParOf" srcId="{4D09EDF7-83AD-462A-AB83-AC7F8BB886C1}" destId="{B5ECF488-DD31-4EB9-81CF-C67B24F73194}" srcOrd="10"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77B4DFB-67FC-4DF7-832F-55CCF897D9C1}" type="doc">
      <dgm:prSet loTypeId="urn:microsoft.com/office/officeart/2005/8/layout/hProcess9" loCatId="process" qsTypeId="urn:microsoft.com/office/officeart/2005/8/quickstyle/simple1" qsCatId="simple" csTypeId="urn:microsoft.com/office/officeart/2005/8/colors/accent1_2#13" csCatId="accent1" phldr="1"/>
      <dgm:spPr/>
    </dgm:pt>
    <dgm:pt modelId="{E1FB5D76-FBB6-4A58-9A69-517AF500D05A}">
      <dgm:prSet phldrT="[Text]"/>
      <dgm:spPr/>
      <dgm:t>
        <a:bodyPr/>
        <a:lstStyle/>
        <a:p>
          <a:r>
            <a:rPr lang="en-US" dirty="0">
              <a:latin typeface="Open Sans"/>
            </a:rPr>
            <a:t>Preferred Stock</a:t>
          </a:r>
        </a:p>
      </dgm:t>
    </dgm:pt>
    <dgm:pt modelId="{17CB2123-48DD-4C71-B2D2-018172F5778B}" type="parTrans" cxnId="{1BB60B89-6499-4A66-BC74-67686E269CCE}">
      <dgm:prSet/>
      <dgm:spPr/>
      <dgm:t>
        <a:bodyPr/>
        <a:lstStyle/>
        <a:p>
          <a:endParaRPr lang="en-US"/>
        </a:p>
      </dgm:t>
    </dgm:pt>
    <dgm:pt modelId="{2ED48579-2925-450B-A053-00984BCF4EEC}" type="sibTrans" cxnId="{1BB60B89-6499-4A66-BC74-67686E269CCE}">
      <dgm:prSet/>
      <dgm:spPr/>
      <dgm:t>
        <a:bodyPr/>
        <a:lstStyle/>
        <a:p>
          <a:endParaRPr lang="en-US"/>
        </a:p>
      </dgm:t>
    </dgm:pt>
    <dgm:pt modelId="{98377E3E-83B0-4C13-9AB8-82A03CC895CF}">
      <dgm:prSet phldrT="[Text]"/>
      <dgm:spPr/>
      <dgm:t>
        <a:bodyPr/>
        <a:lstStyle/>
        <a:p>
          <a:r>
            <a:rPr lang="en-US" dirty="0">
              <a:latin typeface="Open Sans"/>
            </a:rPr>
            <a:t>High Quality Stocks</a:t>
          </a:r>
        </a:p>
      </dgm:t>
    </dgm:pt>
    <dgm:pt modelId="{A9A802D5-19E9-47BA-AAA7-CE7E3540AFD4}" type="parTrans" cxnId="{6A8A5B01-719C-46E3-9090-D38DDC80538A}">
      <dgm:prSet/>
      <dgm:spPr/>
      <dgm:t>
        <a:bodyPr/>
        <a:lstStyle/>
        <a:p>
          <a:endParaRPr lang="en-US"/>
        </a:p>
      </dgm:t>
    </dgm:pt>
    <dgm:pt modelId="{7A2DB50F-43F5-4473-89CF-EEEFF8C1CC02}" type="sibTrans" cxnId="{6A8A5B01-719C-46E3-9090-D38DDC80538A}">
      <dgm:prSet/>
      <dgm:spPr/>
      <dgm:t>
        <a:bodyPr/>
        <a:lstStyle/>
        <a:p>
          <a:endParaRPr lang="en-US"/>
        </a:p>
      </dgm:t>
    </dgm:pt>
    <dgm:pt modelId="{AE5F182D-84C1-4E57-95CC-C2C33392D918}">
      <dgm:prSet phldrT="[Text]"/>
      <dgm:spPr/>
      <dgm:t>
        <a:bodyPr/>
        <a:lstStyle/>
        <a:p>
          <a:r>
            <a:rPr lang="en-US" dirty="0">
              <a:latin typeface="Open Sans"/>
            </a:rPr>
            <a:t>Large-cap Stocks</a:t>
          </a:r>
        </a:p>
      </dgm:t>
    </dgm:pt>
    <dgm:pt modelId="{76D5D2DB-9782-4EB0-AA09-F338AEDE397A}" type="parTrans" cxnId="{2269B8D1-6026-4F9E-99E6-7DC72B74E871}">
      <dgm:prSet/>
      <dgm:spPr/>
      <dgm:t>
        <a:bodyPr/>
        <a:lstStyle/>
        <a:p>
          <a:endParaRPr lang="en-US"/>
        </a:p>
      </dgm:t>
    </dgm:pt>
    <dgm:pt modelId="{E3684A45-88B6-4AEE-A7D2-9F8FDE9A5922}" type="sibTrans" cxnId="{2269B8D1-6026-4F9E-99E6-7DC72B74E871}">
      <dgm:prSet/>
      <dgm:spPr/>
      <dgm:t>
        <a:bodyPr/>
        <a:lstStyle/>
        <a:p>
          <a:endParaRPr lang="en-US"/>
        </a:p>
      </dgm:t>
    </dgm:pt>
    <dgm:pt modelId="{71A49469-059D-4681-A139-8231C7FA4F77}">
      <dgm:prSet phldrT="[Text]"/>
      <dgm:spPr/>
      <dgm:t>
        <a:bodyPr/>
        <a:lstStyle/>
        <a:p>
          <a:r>
            <a:rPr lang="en-US" dirty="0">
              <a:latin typeface="Open Sans"/>
            </a:rPr>
            <a:t>Growth Stocks</a:t>
          </a:r>
        </a:p>
      </dgm:t>
    </dgm:pt>
    <dgm:pt modelId="{5BCA6A7B-7426-4B5D-844A-19BADA082EEF}" type="parTrans" cxnId="{C71DF406-CD4E-40E7-AFAE-0BBA139771AC}">
      <dgm:prSet/>
      <dgm:spPr/>
      <dgm:t>
        <a:bodyPr/>
        <a:lstStyle/>
        <a:p>
          <a:endParaRPr lang="en-US"/>
        </a:p>
      </dgm:t>
    </dgm:pt>
    <dgm:pt modelId="{27E8BEEE-0612-4B7C-A570-8F78C352B5B0}" type="sibTrans" cxnId="{C71DF406-CD4E-40E7-AFAE-0BBA139771AC}">
      <dgm:prSet/>
      <dgm:spPr/>
      <dgm:t>
        <a:bodyPr/>
        <a:lstStyle/>
        <a:p>
          <a:endParaRPr lang="en-US"/>
        </a:p>
      </dgm:t>
    </dgm:pt>
    <dgm:pt modelId="{040E8880-F900-4E5D-957C-0F8AFCFE4585}" type="pres">
      <dgm:prSet presAssocID="{177B4DFB-67FC-4DF7-832F-55CCF897D9C1}" presName="CompostProcess" presStyleCnt="0">
        <dgm:presLayoutVars>
          <dgm:dir/>
          <dgm:resizeHandles val="exact"/>
        </dgm:presLayoutVars>
      </dgm:prSet>
      <dgm:spPr/>
    </dgm:pt>
    <dgm:pt modelId="{5263EB06-7634-4EF3-ADD9-E380AC78EBD4}" type="pres">
      <dgm:prSet presAssocID="{177B4DFB-67FC-4DF7-832F-55CCF897D9C1}" presName="arrow" presStyleLbl="bgShp" presStyleIdx="0" presStyleCnt="1"/>
      <dgm:spPr/>
    </dgm:pt>
    <dgm:pt modelId="{479541B0-E654-4ABF-9105-05FC22C1066E}" type="pres">
      <dgm:prSet presAssocID="{177B4DFB-67FC-4DF7-832F-55CCF897D9C1}" presName="linearProcess" presStyleCnt="0"/>
      <dgm:spPr/>
    </dgm:pt>
    <dgm:pt modelId="{6AE956F3-3A10-4D73-B84A-BA268DE4BD31}" type="pres">
      <dgm:prSet presAssocID="{E1FB5D76-FBB6-4A58-9A69-517AF500D05A}" presName="textNode" presStyleLbl="node1" presStyleIdx="0" presStyleCnt="4">
        <dgm:presLayoutVars>
          <dgm:bulletEnabled val="1"/>
        </dgm:presLayoutVars>
      </dgm:prSet>
      <dgm:spPr/>
    </dgm:pt>
    <dgm:pt modelId="{579B62FA-AB94-4BC8-9897-B34EA0AFD384}" type="pres">
      <dgm:prSet presAssocID="{2ED48579-2925-450B-A053-00984BCF4EEC}" presName="sibTrans" presStyleCnt="0"/>
      <dgm:spPr/>
    </dgm:pt>
    <dgm:pt modelId="{B94A5A5A-E7E9-49DD-99C6-F64F74DC8B95}" type="pres">
      <dgm:prSet presAssocID="{98377E3E-83B0-4C13-9AB8-82A03CC895CF}" presName="textNode" presStyleLbl="node1" presStyleIdx="1" presStyleCnt="4">
        <dgm:presLayoutVars>
          <dgm:bulletEnabled val="1"/>
        </dgm:presLayoutVars>
      </dgm:prSet>
      <dgm:spPr/>
    </dgm:pt>
    <dgm:pt modelId="{D92F7931-AF76-4ECC-88A3-B0971DE6961E}" type="pres">
      <dgm:prSet presAssocID="{7A2DB50F-43F5-4473-89CF-EEEFF8C1CC02}" presName="sibTrans" presStyleCnt="0"/>
      <dgm:spPr/>
    </dgm:pt>
    <dgm:pt modelId="{2FAECB9C-7A92-41B0-AC6D-99C9BA6806CA}" type="pres">
      <dgm:prSet presAssocID="{AE5F182D-84C1-4E57-95CC-C2C33392D918}" presName="textNode" presStyleLbl="node1" presStyleIdx="2" presStyleCnt="4">
        <dgm:presLayoutVars>
          <dgm:bulletEnabled val="1"/>
        </dgm:presLayoutVars>
      </dgm:prSet>
      <dgm:spPr/>
    </dgm:pt>
    <dgm:pt modelId="{72F27F43-49BA-4D55-8C91-636368CB3C84}" type="pres">
      <dgm:prSet presAssocID="{E3684A45-88B6-4AEE-A7D2-9F8FDE9A5922}" presName="sibTrans" presStyleCnt="0"/>
      <dgm:spPr/>
    </dgm:pt>
    <dgm:pt modelId="{1AED8D05-0371-4E06-A1C8-163D8CE9DA34}" type="pres">
      <dgm:prSet presAssocID="{71A49469-059D-4681-A139-8231C7FA4F77}" presName="textNode" presStyleLbl="node1" presStyleIdx="3" presStyleCnt="4">
        <dgm:presLayoutVars>
          <dgm:bulletEnabled val="1"/>
        </dgm:presLayoutVars>
      </dgm:prSet>
      <dgm:spPr/>
    </dgm:pt>
  </dgm:ptLst>
  <dgm:cxnLst>
    <dgm:cxn modelId="{6A8A5B01-719C-46E3-9090-D38DDC80538A}" srcId="{177B4DFB-67FC-4DF7-832F-55CCF897D9C1}" destId="{98377E3E-83B0-4C13-9AB8-82A03CC895CF}" srcOrd="1" destOrd="0" parTransId="{A9A802D5-19E9-47BA-AAA7-CE7E3540AFD4}" sibTransId="{7A2DB50F-43F5-4473-89CF-EEEFF8C1CC02}"/>
    <dgm:cxn modelId="{C71DF406-CD4E-40E7-AFAE-0BBA139771AC}" srcId="{177B4DFB-67FC-4DF7-832F-55CCF897D9C1}" destId="{71A49469-059D-4681-A139-8231C7FA4F77}" srcOrd="3" destOrd="0" parTransId="{5BCA6A7B-7426-4B5D-844A-19BADA082EEF}" sibTransId="{27E8BEEE-0612-4B7C-A570-8F78C352B5B0}"/>
    <dgm:cxn modelId="{894A8D67-856C-4313-8B69-8BF2093C4C4C}" type="presOf" srcId="{177B4DFB-67FC-4DF7-832F-55CCF897D9C1}" destId="{040E8880-F900-4E5D-957C-0F8AFCFE4585}" srcOrd="0" destOrd="0" presId="urn:microsoft.com/office/officeart/2005/8/layout/hProcess9"/>
    <dgm:cxn modelId="{D0932551-5308-4EED-9FE4-3E263CCDE660}" type="presOf" srcId="{AE5F182D-84C1-4E57-95CC-C2C33392D918}" destId="{2FAECB9C-7A92-41B0-AC6D-99C9BA6806CA}" srcOrd="0" destOrd="0" presId="urn:microsoft.com/office/officeart/2005/8/layout/hProcess9"/>
    <dgm:cxn modelId="{1BB60B89-6499-4A66-BC74-67686E269CCE}" srcId="{177B4DFB-67FC-4DF7-832F-55CCF897D9C1}" destId="{E1FB5D76-FBB6-4A58-9A69-517AF500D05A}" srcOrd="0" destOrd="0" parTransId="{17CB2123-48DD-4C71-B2D2-018172F5778B}" sibTransId="{2ED48579-2925-450B-A053-00984BCF4EEC}"/>
    <dgm:cxn modelId="{CFBB5EB9-E946-4439-AB75-CA66B8EAAFD2}" type="presOf" srcId="{98377E3E-83B0-4C13-9AB8-82A03CC895CF}" destId="{B94A5A5A-E7E9-49DD-99C6-F64F74DC8B95}" srcOrd="0" destOrd="0" presId="urn:microsoft.com/office/officeart/2005/8/layout/hProcess9"/>
    <dgm:cxn modelId="{2269B8D1-6026-4F9E-99E6-7DC72B74E871}" srcId="{177B4DFB-67FC-4DF7-832F-55CCF897D9C1}" destId="{AE5F182D-84C1-4E57-95CC-C2C33392D918}" srcOrd="2" destOrd="0" parTransId="{76D5D2DB-9782-4EB0-AA09-F338AEDE397A}" sibTransId="{E3684A45-88B6-4AEE-A7D2-9F8FDE9A5922}"/>
    <dgm:cxn modelId="{F463B8D2-C50D-46DF-95AA-C5342781A547}" type="presOf" srcId="{71A49469-059D-4681-A139-8231C7FA4F77}" destId="{1AED8D05-0371-4E06-A1C8-163D8CE9DA34}" srcOrd="0" destOrd="0" presId="urn:microsoft.com/office/officeart/2005/8/layout/hProcess9"/>
    <dgm:cxn modelId="{61D122EB-522D-4195-9209-0E59B23DB1A7}" type="presOf" srcId="{E1FB5D76-FBB6-4A58-9A69-517AF500D05A}" destId="{6AE956F3-3A10-4D73-B84A-BA268DE4BD31}" srcOrd="0" destOrd="0" presId="urn:microsoft.com/office/officeart/2005/8/layout/hProcess9"/>
    <dgm:cxn modelId="{4C9C4D5B-B367-4908-B3CC-367F03123A20}" type="presParOf" srcId="{040E8880-F900-4E5D-957C-0F8AFCFE4585}" destId="{5263EB06-7634-4EF3-ADD9-E380AC78EBD4}" srcOrd="0" destOrd="0" presId="urn:microsoft.com/office/officeart/2005/8/layout/hProcess9"/>
    <dgm:cxn modelId="{A6F7801D-77C6-4197-B6D9-95B5EF743D59}" type="presParOf" srcId="{040E8880-F900-4E5D-957C-0F8AFCFE4585}" destId="{479541B0-E654-4ABF-9105-05FC22C1066E}" srcOrd="1" destOrd="0" presId="urn:microsoft.com/office/officeart/2005/8/layout/hProcess9"/>
    <dgm:cxn modelId="{9386B2D4-07CF-4861-A3C5-5B1DCEE4C32D}" type="presParOf" srcId="{479541B0-E654-4ABF-9105-05FC22C1066E}" destId="{6AE956F3-3A10-4D73-B84A-BA268DE4BD31}" srcOrd="0" destOrd="0" presId="urn:microsoft.com/office/officeart/2005/8/layout/hProcess9"/>
    <dgm:cxn modelId="{E8968574-FF4B-4C6B-AF0E-3365B6A26B3D}" type="presParOf" srcId="{479541B0-E654-4ABF-9105-05FC22C1066E}" destId="{579B62FA-AB94-4BC8-9897-B34EA0AFD384}" srcOrd="1" destOrd="0" presId="urn:microsoft.com/office/officeart/2005/8/layout/hProcess9"/>
    <dgm:cxn modelId="{14EFF039-FB07-49EB-8F62-B49A17A33276}" type="presParOf" srcId="{479541B0-E654-4ABF-9105-05FC22C1066E}" destId="{B94A5A5A-E7E9-49DD-99C6-F64F74DC8B95}" srcOrd="2" destOrd="0" presId="urn:microsoft.com/office/officeart/2005/8/layout/hProcess9"/>
    <dgm:cxn modelId="{5285192D-AF17-4A32-93BA-5E75A20C457A}" type="presParOf" srcId="{479541B0-E654-4ABF-9105-05FC22C1066E}" destId="{D92F7931-AF76-4ECC-88A3-B0971DE6961E}" srcOrd="3" destOrd="0" presId="urn:microsoft.com/office/officeart/2005/8/layout/hProcess9"/>
    <dgm:cxn modelId="{4FE8A9A8-CE98-4C17-8365-C9FD6C8B2594}" type="presParOf" srcId="{479541B0-E654-4ABF-9105-05FC22C1066E}" destId="{2FAECB9C-7A92-41B0-AC6D-99C9BA6806CA}" srcOrd="4" destOrd="0" presId="urn:microsoft.com/office/officeart/2005/8/layout/hProcess9"/>
    <dgm:cxn modelId="{4FE5D109-B64E-46AB-8780-046300E30A67}" type="presParOf" srcId="{479541B0-E654-4ABF-9105-05FC22C1066E}" destId="{72F27F43-49BA-4D55-8C91-636368CB3C84}" srcOrd="5" destOrd="0" presId="urn:microsoft.com/office/officeart/2005/8/layout/hProcess9"/>
    <dgm:cxn modelId="{EF80B5F4-8F2C-474C-8507-0FC66932FBE6}" type="presParOf" srcId="{479541B0-E654-4ABF-9105-05FC22C1066E}" destId="{1AED8D05-0371-4E06-A1C8-163D8CE9DA34}"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3BD09BC-9F37-49E6-B467-94EF11F2AF03}" type="doc">
      <dgm:prSet loTypeId="urn:microsoft.com/office/officeart/2005/8/layout/arrow2" loCatId="process" qsTypeId="urn:microsoft.com/office/officeart/2005/8/quickstyle/3d2" qsCatId="3D" csTypeId="urn:microsoft.com/office/officeart/2005/8/colors/accent0_3" csCatId="mainScheme" phldr="1"/>
      <dgm:spPr/>
    </dgm:pt>
    <dgm:pt modelId="{8E11E2C8-C2E8-45C0-AD58-4F3187B9804F}">
      <dgm:prSet phldrT="[Text]" custT="1"/>
      <dgm:spPr/>
      <dgm:t>
        <a:bodyPr/>
        <a:lstStyle/>
        <a:p>
          <a:r>
            <a:rPr lang="en-US" sz="2000">
              <a:latin typeface="Open Sans"/>
            </a:rPr>
            <a:t>Small- and Mid-cap Stocks</a:t>
          </a:r>
          <a:endParaRPr lang="en-US" sz="2000" dirty="0">
            <a:latin typeface="Open Sans"/>
          </a:endParaRPr>
        </a:p>
      </dgm:t>
    </dgm:pt>
    <dgm:pt modelId="{192DF379-B688-4252-986F-604989511581}" type="parTrans" cxnId="{02053600-0685-412B-91FF-3A8641B6F864}">
      <dgm:prSet/>
      <dgm:spPr/>
      <dgm:t>
        <a:bodyPr/>
        <a:lstStyle/>
        <a:p>
          <a:endParaRPr lang="en-US" sz="2000">
            <a:solidFill>
              <a:schemeClr val="tx1"/>
            </a:solidFill>
          </a:endParaRPr>
        </a:p>
      </dgm:t>
    </dgm:pt>
    <dgm:pt modelId="{876C6174-25BF-4AF5-91EC-15DF7D56A646}" type="sibTrans" cxnId="{02053600-0685-412B-91FF-3A8641B6F864}">
      <dgm:prSet/>
      <dgm:spPr/>
      <dgm:t>
        <a:bodyPr/>
        <a:lstStyle/>
        <a:p>
          <a:endParaRPr lang="en-US" sz="2000">
            <a:solidFill>
              <a:schemeClr val="tx1"/>
            </a:solidFill>
          </a:endParaRPr>
        </a:p>
      </dgm:t>
    </dgm:pt>
    <dgm:pt modelId="{AF186145-8267-49AE-9286-72F49AC102ED}">
      <dgm:prSet phldrT="[Text]" custT="1"/>
      <dgm:spPr/>
      <dgm:t>
        <a:bodyPr/>
        <a:lstStyle/>
        <a:p>
          <a:r>
            <a:rPr lang="en-US" sz="2000">
              <a:latin typeface="Open Sans"/>
            </a:rPr>
            <a:t>Mutual Funds in same industry</a:t>
          </a:r>
          <a:endParaRPr lang="en-US" sz="2000" dirty="0">
            <a:latin typeface="Open Sans"/>
          </a:endParaRPr>
        </a:p>
      </dgm:t>
    </dgm:pt>
    <dgm:pt modelId="{B7239C08-8886-4CDF-B1CC-0F28DA89FEB7}" type="parTrans" cxnId="{984B2599-4F5C-4614-8252-D5B4F280902C}">
      <dgm:prSet/>
      <dgm:spPr/>
      <dgm:t>
        <a:bodyPr/>
        <a:lstStyle/>
        <a:p>
          <a:endParaRPr lang="en-US" sz="2000">
            <a:solidFill>
              <a:schemeClr val="tx1"/>
            </a:solidFill>
          </a:endParaRPr>
        </a:p>
      </dgm:t>
    </dgm:pt>
    <dgm:pt modelId="{59699567-CF43-4A14-836B-BD387B002D3B}" type="sibTrans" cxnId="{984B2599-4F5C-4614-8252-D5B4F280902C}">
      <dgm:prSet/>
      <dgm:spPr/>
      <dgm:t>
        <a:bodyPr/>
        <a:lstStyle/>
        <a:p>
          <a:endParaRPr lang="en-US" sz="2000">
            <a:solidFill>
              <a:schemeClr val="tx1"/>
            </a:solidFill>
          </a:endParaRPr>
        </a:p>
      </dgm:t>
    </dgm:pt>
    <dgm:pt modelId="{6303BC2B-B7F9-4B90-9086-1F2606A395E1}">
      <dgm:prSet phldrT="[Text]" custT="1"/>
      <dgm:spPr/>
      <dgm:t>
        <a:bodyPr/>
        <a:lstStyle/>
        <a:p>
          <a:r>
            <a:rPr lang="en-US" sz="2000">
              <a:latin typeface="Open Sans"/>
            </a:rPr>
            <a:t>Futures, commodities, collectibles</a:t>
          </a:r>
          <a:endParaRPr lang="en-US" sz="2000" dirty="0">
            <a:latin typeface="Open Sans"/>
          </a:endParaRPr>
        </a:p>
      </dgm:t>
    </dgm:pt>
    <dgm:pt modelId="{3F0C2F17-3A09-4044-ACB7-3D9F6D4103D7}" type="parTrans" cxnId="{21BBEAED-E266-42CA-86F6-359E925C8335}">
      <dgm:prSet/>
      <dgm:spPr/>
      <dgm:t>
        <a:bodyPr/>
        <a:lstStyle/>
        <a:p>
          <a:endParaRPr lang="en-US" sz="2000">
            <a:solidFill>
              <a:schemeClr val="tx1"/>
            </a:solidFill>
          </a:endParaRPr>
        </a:p>
      </dgm:t>
    </dgm:pt>
    <dgm:pt modelId="{6B8CE8BE-5688-4832-80F6-4897C0C1F238}" type="sibTrans" cxnId="{21BBEAED-E266-42CA-86F6-359E925C8335}">
      <dgm:prSet/>
      <dgm:spPr/>
      <dgm:t>
        <a:bodyPr/>
        <a:lstStyle/>
        <a:p>
          <a:endParaRPr lang="en-US" sz="2000">
            <a:solidFill>
              <a:schemeClr val="tx1"/>
            </a:solidFill>
          </a:endParaRPr>
        </a:p>
      </dgm:t>
    </dgm:pt>
    <dgm:pt modelId="{67AB7349-B93A-4C79-987F-63F26EACA905}">
      <dgm:prSet custT="1"/>
      <dgm:spPr/>
      <dgm:t>
        <a:bodyPr/>
        <a:lstStyle/>
        <a:p>
          <a:r>
            <a:rPr lang="en-US" sz="2000" dirty="0">
              <a:latin typeface="Open Sans"/>
            </a:rPr>
            <a:t>Penny Stocks</a:t>
          </a:r>
        </a:p>
      </dgm:t>
    </dgm:pt>
    <dgm:pt modelId="{851C0954-556B-45DA-9542-72016870B178}" type="parTrans" cxnId="{C4E28527-E1B2-4936-84B6-DD72764E82B8}">
      <dgm:prSet/>
      <dgm:spPr/>
      <dgm:t>
        <a:bodyPr/>
        <a:lstStyle/>
        <a:p>
          <a:endParaRPr lang="en-US" sz="2000">
            <a:solidFill>
              <a:schemeClr val="tx1"/>
            </a:solidFill>
          </a:endParaRPr>
        </a:p>
      </dgm:t>
    </dgm:pt>
    <dgm:pt modelId="{09A005F2-021B-4220-B314-F22695837AED}" type="sibTrans" cxnId="{C4E28527-E1B2-4936-84B6-DD72764E82B8}">
      <dgm:prSet/>
      <dgm:spPr/>
      <dgm:t>
        <a:bodyPr/>
        <a:lstStyle/>
        <a:p>
          <a:endParaRPr lang="en-US" sz="2000">
            <a:solidFill>
              <a:schemeClr val="tx1"/>
            </a:solidFill>
          </a:endParaRPr>
        </a:p>
      </dgm:t>
    </dgm:pt>
    <dgm:pt modelId="{5FF5A4FC-A637-4E7B-81BC-D75740636473}" type="pres">
      <dgm:prSet presAssocID="{D3BD09BC-9F37-49E6-B467-94EF11F2AF03}" presName="arrowDiagram" presStyleCnt="0">
        <dgm:presLayoutVars>
          <dgm:chMax val="5"/>
          <dgm:dir/>
          <dgm:resizeHandles val="exact"/>
        </dgm:presLayoutVars>
      </dgm:prSet>
      <dgm:spPr/>
    </dgm:pt>
    <dgm:pt modelId="{1EAC2AB3-C1AD-482C-9C71-286D3EB7B2B2}" type="pres">
      <dgm:prSet presAssocID="{D3BD09BC-9F37-49E6-B467-94EF11F2AF03}" presName="arrow" presStyleLbl="bgShp" presStyleIdx="0" presStyleCnt="1"/>
      <dgm:spPr/>
    </dgm:pt>
    <dgm:pt modelId="{4A531A8D-1AB1-4534-9FC8-0B5A04B9D601}" type="pres">
      <dgm:prSet presAssocID="{D3BD09BC-9F37-49E6-B467-94EF11F2AF03}" presName="arrowDiagram4" presStyleCnt="0"/>
      <dgm:spPr/>
    </dgm:pt>
    <dgm:pt modelId="{3DA20ED9-8066-43B3-BAB4-05EBE25E08E7}" type="pres">
      <dgm:prSet presAssocID="{8E11E2C8-C2E8-45C0-AD58-4F3187B9804F}" presName="bullet4a" presStyleLbl="node1" presStyleIdx="0" presStyleCnt="4"/>
      <dgm:spPr/>
    </dgm:pt>
    <dgm:pt modelId="{7815C1F7-5C40-421B-920F-219C2050E062}" type="pres">
      <dgm:prSet presAssocID="{8E11E2C8-C2E8-45C0-AD58-4F3187B9804F}" presName="textBox4a" presStyleLbl="revTx" presStyleIdx="0" presStyleCnt="4" custScaleX="94639" custLinFactNeighborX="6091" custLinFactNeighborY="6460">
        <dgm:presLayoutVars>
          <dgm:bulletEnabled val="1"/>
        </dgm:presLayoutVars>
      </dgm:prSet>
      <dgm:spPr/>
    </dgm:pt>
    <dgm:pt modelId="{2C924607-E954-440A-8FD9-1B1D020936BC}" type="pres">
      <dgm:prSet presAssocID="{AF186145-8267-49AE-9286-72F49AC102ED}" presName="bullet4b" presStyleLbl="node1" presStyleIdx="1" presStyleCnt="4"/>
      <dgm:spPr/>
    </dgm:pt>
    <dgm:pt modelId="{80CBF1F2-B093-4315-A668-922B2A647A46}" type="pres">
      <dgm:prSet presAssocID="{AF186145-8267-49AE-9286-72F49AC102ED}" presName="textBox4b" presStyleLbl="revTx" presStyleIdx="1" presStyleCnt="4" custScaleY="65633" custLinFactNeighborX="5079" custLinFactNeighborY="-3647">
        <dgm:presLayoutVars>
          <dgm:bulletEnabled val="1"/>
        </dgm:presLayoutVars>
      </dgm:prSet>
      <dgm:spPr/>
    </dgm:pt>
    <dgm:pt modelId="{47B96ADD-0798-498A-9209-33B402AAC723}" type="pres">
      <dgm:prSet presAssocID="{6303BC2B-B7F9-4B90-9086-1F2606A395E1}" presName="bullet4c" presStyleLbl="node1" presStyleIdx="2" presStyleCnt="4"/>
      <dgm:spPr/>
    </dgm:pt>
    <dgm:pt modelId="{9D7436C3-8E7D-4DA5-9A52-9C43C1333CA9}" type="pres">
      <dgm:prSet presAssocID="{6303BC2B-B7F9-4B90-9086-1F2606A395E1}" presName="textBox4c" presStyleLbl="revTx" presStyleIdx="2" presStyleCnt="4" custScaleX="132937" custScaleY="71027" custLinFactNeighborX="3969" custLinFactNeighborY="2697">
        <dgm:presLayoutVars>
          <dgm:bulletEnabled val="1"/>
        </dgm:presLayoutVars>
      </dgm:prSet>
      <dgm:spPr/>
    </dgm:pt>
    <dgm:pt modelId="{466B3D9F-38F4-4D94-A352-04F32B46BE60}" type="pres">
      <dgm:prSet presAssocID="{67AB7349-B93A-4C79-987F-63F26EACA905}" presName="bullet4d" presStyleLbl="node1" presStyleIdx="3" presStyleCnt="4"/>
      <dgm:spPr/>
    </dgm:pt>
    <dgm:pt modelId="{271213CF-F14F-422F-90C5-0E13FDD39517}" type="pres">
      <dgm:prSet presAssocID="{67AB7349-B93A-4C79-987F-63F26EACA905}" presName="textBox4d" presStyleLbl="revTx" presStyleIdx="3" presStyleCnt="4" custScaleY="40919" custLinFactNeighborX="-15278" custLinFactNeighborY="-12544">
        <dgm:presLayoutVars>
          <dgm:bulletEnabled val="1"/>
        </dgm:presLayoutVars>
      </dgm:prSet>
      <dgm:spPr/>
    </dgm:pt>
  </dgm:ptLst>
  <dgm:cxnLst>
    <dgm:cxn modelId="{02053600-0685-412B-91FF-3A8641B6F864}" srcId="{D3BD09BC-9F37-49E6-B467-94EF11F2AF03}" destId="{8E11E2C8-C2E8-45C0-AD58-4F3187B9804F}" srcOrd="0" destOrd="0" parTransId="{192DF379-B688-4252-986F-604989511581}" sibTransId="{876C6174-25BF-4AF5-91EC-15DF7D56A646}"/>
    <dgm:cxn modelId="{8B038408-2175-4D71-8E79-4E8DA5CB0593}" type="presOf" srcId="{67AB7349-B93A-4C79-987F-63F26EACA905}" destId="{271213CF-F14F-422F-90C5-0E13FDD39517}" srcOrd="0" destOrd="0" presId="urn:microsoft.com/office/officeart/2005/8/layout/arrow2"/>
    <dgm:cxn modelId="{C4E28527-E1B2-4936-84B6-DD72764E82B8}" srcId="{D3BD09BC-9F37-49E6-B467-94EF11F2AF03}" destId="{67AB7349-B93A-4C79-987F-63F26EACA905}" srcOrd="3" destOrd="0" parTransId="{851C0954-556B-45DA-9542-72016870B178}" sibTransId="{09A005F2-021B-4220-B314-F22695837AED}"/>
    <dgm:cxn modelId="{A4987A3D-A58A-4D83-A617-7B644EAF7410}" type="presOf" srcId="{6303BC2B-B7F9-4B90-9086-1F2606A395E1}" destId="{9D7436C3-8E7D-4DA5-9A52-9C43C1333CA9}" srcOrd="0" destOrd="0" presId="urn:microsoft.com/office/officeart/2005/8/layout/arrow2"/>
    <dgm:cxn modelId="{A0E45166-3732-4593-B3AB-684947D1EF30}" type="presOf" srcId="{8E11E2C8-C2E8-45C0-AD58-4F3187B9804F}" destId="{7815C1F7-5C40-421B-920F-219C2050E062}" srcOrd="0" destOrd="0" presId="urn:microsoft.com/office/officeart/2005/8/layout/arrow2"/>
    <dgm:cxn modelId="{984B2599-4F5C-4614-8252-D5B4F280902C}" srcId="{D3BD09BC-9F37-49E6-B467-94EF11F2AF03}" destId="{AF186145-8267-49AE-9286-72F49AC102ED}" srcOrd="1" destOrd="0" parTransId="{B7239C08-8886-4CDF-B1CC-0F28DA89FEB7}" sibTransId="{59699567-CF43-4A14-836B-BD387B002D3B}"/>
    <dgm:cxn modelId="{45FD5CC0-3F5F-4FFD-A361-E0DA38F791EB}" type="presOf" srcId="{AF186145-8267-49AE-9286-72F49AC102ED}" destId="{80CBF1F2-B093-4315-A668-922B2A647A46}" srcOrd="0" destOrd="0" presId="urn:microsoft.com/office/officeart/2005/8/layout/arrow2"/>
    <dgm:cxn modelId="{21BBEAED-E266-42CA-86F6-359E925C8335}" srcId="{D3BD09BC-9F37-49E6-B467-94EF11F2AF03}" destId="{6303BC2B-B7F9-4B90-9086-1F2606A395E1}" srcOrd="2" destOrd="0" parTransId="{3F0C2F17-3A09-4044-ACB7-3D9F6D4103D7}" sibTransId="{6B8CE8BE-5688-4832-80F6-4897C0C1F238}"/>
    <dgm:cxn modelId="{C03FA8F4-D39E-415E-8EB4-F65623D79874}" type="presOf" srcId="{D3BD09BC-9F37-49E6-B467-94EF11F2AF03}" destId="{5FF5A4FC-A637-4E7B-81BC-D75740636473}" srcOrd="0" destOrd="0" presId="urn:microsoft.com/office/officeart/2005/8/layout/arrow2"/>
    <dgm:cxn modelId="{61449D4F-A5C7-4753-BF60-97FD14BC275E}" type="presParOf" srcId="{5FF5A4FC-A637-4E7B-81BC-D75740636473}" destId="{1EAC2AB3-C1AD-482C-9C71-286D3EB7B2B2}" srcOrd="0" destOrd="0" presId="urn:microsoft.com/office/officeart/2005/8/layout/arrow2"/>
    <dgm:cxn modelId="{753C4713-813C-4D5A-A1FE-B0050F71DE82}" type="presParOf" srcId="{5FF5A4FC-A637-4E7B-81BC-D75740636473}" destId="{4A531A8D-1AB1-4534-9FC8-0B5A04B9D601}" srcOrd="1" destOrd="0" presId="urn:microsoft.com/office/officeart/2005/8/layout/arrow2"/>
    <dgm:cxn modelId="{7F43E0F5-A641-46DC-A8F3-9CF9135EBF6D}" type="presParOf" srcId="{4A531A8D-1AB1-4534-9FC8-0B5A04B9D601}" destId="{3DA20ED9-8066-43B3-BAB4-05EBE25E08E7}" srcOrd="0" destOrd="0" presId="urn:microsoft.com/office/officeart/2005/8/layout/arrow2"/>
    <dgm:cxn modelId="{3633CD07-FF49-4E5E-AD3D-05B032C2A704}" type="presParOf" srcId="{4A531A8D-1AB1-4534-9FC8-0B5A04B9D601}" destId="{7815C1F7-5C40-421B-920F-219C2050E062}" srcOrd="1" destOrd="0" presId="urn:microsoft.com/office/officeart/2005/8/layout/arrow2"/>
    <dgm:cxn modelId="{FB06BC9C-A5D1-4850-A874-373012F69D4E}" type="presParOf" srcId="{4A531A8D-1AB1-4534-9FC8-0B5A04B9D601}" destId="{2C924607-E954-440A-8FD9-1B1D020936BC}" srcOrd="2" destOrd="0" presId="urn:microsoft.com/office/officeart/2005/8/layout/arrow2"/>
    <dgm:cxn modelId="{B1A6FECC-E447-49A3-816B-C478491446BD}" type="presParOf" srcId="{4A531A8D-1AB1-4534-9FC8-0B5A04B9D601}" destId="{80CBF1F2-B093-4315-A668-922B2A647A46}" srcOrd="3" destOrd="0" presId="urn:microsoft.com/office/officeart/2005/8/layout/arrow2"/>
    <dgm:cxn modelId="{6D8758A5-130C-4108-8FA4-44F6510548EC}" type="presParOf" srcId="{4A531A8D-1AB1-4534-9FC8-0B5A04B9D601}" destId="{47B96ADD-0798-498A-9209-33B402AAC723}" srcOrd="4" destOrd="0" presId="urn:microsoft.com/office/officeart/2005/8/layout/arrow2"/>
    <dgm:cxn modelId="{2767B948-5131-415E-AE49-E89FB27B5EF5}" type="presParOf" srcId="{4A531A8D-1AB1-4534-9FC8-0B5A04B9D601}" destId="{9D7436C3-8E7D-4DA5-9A52-9C43C1333CA9}" srcOrd="5" destOrd="0" presId="urn:microsoft.com/office/officeart/2005/8/layout/arrow2"/>
    <dgm:cxn modelId="{3541BB0C-DEF6-4630-89AB-C2C69E5590B0}" type="presParOf" srcId="{4A531A8D-1AB1-4534-9FC8-0B5A04B9D601}" destId="{466B3D9F-38F4-4D94-A352-04F32B46BE60}" srcOrd="6" destOrd="0" presId="urn:microsoft.com/office/officeart/2005/8/layout/arrow2"/>
    <dgm:cxn modelId="{5E14800D-ECEB-404C-9342-81B335212F2D}" type="presParOf" srcId="{4A531A8D-1AB1-4534-9FC8-0B5A04B9D601}" destId="{271213CF-F14F-422F-90C5-0E13FDD39517}" srcOrd="7"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B078F5-8F08-47E0-A4F8-94613BBABB9C}">
      <dsp:nvSpPr>
        <dsp:cNvPr id="0" name=""/>
        <dsp:cNvSpPr/>
      </dsp:nvSpPr>
      <dsp:spPr>
        <a:xfrm>
          <a:off x="0" y="0"/>
          <a:ext cx="3505200" cy="3505200"/>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D3BE9F0-0CAC-4157-9E46-0F0134B9F740}">
      <dsp:nvSpPr>
        <dsp:cNvPr id="0" name=""/>
        <dsp:cNvSpPr/>
      </dsp:nvSpPr>
      <dsp:spPr>
        <a:xfrm>
          <a:off x="1752600" y="0"/>
          <a:ext cx="4606977" cy="3505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latin typeface="Open Sans"/>
            </a:rPr>
            <a:t>What is Risk?</a:t>
          </a:r>
        </a:p>
      </dsp:txBody>
      <dsp:txXfrm>
        <a:off x="1752600" y="0"/>
        <a:ext cx="2303488" cy="1051562"/>
      </dsp:txXfrm>
    </dsp:sp>
    <dsp:sp modelId="{CC0488D7-AB8B-4CB7-BE9B-5C470E029F54}">
      <dsp:nvSpPr>
        <dsp:cNvPr id="0" name=""/>
        <dsp:cNvSpPr/>
      </dsp:nvSpPr>
      <dsp:spPr>
        <a:xfrm>
          <a:off x="613411" y="1051562"/>
          <a:ext cx="2278377" cy="227837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2D11CBB-27D3-4C6C-B610-9E25E398FE2B}">
      <dsp:nvSpPr>
        <dsp:cNvPr id="0" name=""/>
        <dsp:cNvSpPr/>
      </dsp:nvSpPr>
      <dsp:spPr>
        <a:xfrm>
          <a:off x="1752600" y="1051562"/>
          <a:ext cx="4606977" cy="227837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latin typeface="Open Sans"/>
            </a:rPr>
            <a:t>How is it measured?</a:t>
          </a:r>
        </a:p>
      </dsp:txBody>
      <dsp:txXfrm>
        <a:off x="1752600" y="1051562"/>
        <a:ext cx="2303488" cy="1051558"/>
      </dsp:txXfrm>
    </dsp:sp>
    <dsp:sp modelId="{65ACC6ED-26AD-412F-A0DE-EF20BC771EE5}">
      <dsp:nvSpPr>
        <dsp:cNvPr id="0" name=""/>
        <dsp:cNvSpPr/>
      </dsp:nvSpPr>
      <dsp:spPr>
        <a:xfrm>
          <a:off x="1226820" y="2103121"/>
          <a:ext cx="1051558" cy="1051558"/>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617F1E-53C0-4096-832F-9EE948F88D6F}">
      <dsp:nvSpPr>
        <dsp:cNvPr id="0" name=""/>
        <dsp:cNvSpPr/>
      </dsp:nvSpPr>
      <dsp:spPr>
        <a:xfrm>
          <a:off x="1752600" y="2103121"/>
          <a:ext cx="4606977" cy="1051558"/>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latin typeface="Open Sans"/>
            </a:rPr>
            <a:t>How do I avoid it?</a:t>
          </a:r>
        </a:p>
      </dsp:txBody>
      <dsp:txXfrm>
        <a:off x="1752600" y="2103121"/>
        <a:ext cx="2303488" cy="1051558"/>
      </dsp:txXfrm>
    </dsp:sp>
    <dsp:sp modelId="{8C7249F5-6A43-4677-858A-4209B274B459}">
      <dsp:nvSpPr>
        <dsp:cNvPr id="0" name=""/>
        <dsp:cNvSpPr/>
      </dsp:nvSpPr>
      <dsp:spPr>
        <a:xfrm>
          <a:off x="4056088" y="0"/>
          <a:ext cx="2303488" cy="1051562"/>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71450" lvl="1" indent="-171450" algn="l" defTabSz="844550">
            <a:lnSpc>
              <a:spcPct val="90000"/>
            </a:lnSpc>
            <a:spcBef>
              <a:spcPct val="0"/>
            </a:spcBef>
            <a:spcAft>
              <a:spcPct val="15000"/>
            </a:spcAft>
            <a:buChar char="•"/>
          </a:pPr>
          <a:r>
            <a:rPr lang="en-US" sz="1900" kern="1200" dirty="0">
              <a:latin typeface="Open Sans"/>
            </a:rPr>
            <a:t>The possibility of the loss of an investment</a:t>
          </a:r>
        </a:p>
      </dsp:txBody>
      <dsp:txXfrm>
        <a:off x="4056088" y="0"/>
        <a:ext cx="2303488" cy="1051562"/>
      </dsp:txXfrm>
    </dsp:sp>
    <dsp:sp modelId="{DBE3DE41-7537-4441-8B1C-5E8BE18ACA77}">
      <dsp:nvSpPr>
        <dsp:cNvPr id="0" name=""/>
        <dsp:cNvSpPr/>
      </dsp:nvSpPr>
      <dsp:spPr>
        <a:xfrm>
          <a:off x="4056088" y="1051562"/>
          <a:ext cx="2303488" cy="105155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71450" lvl="1" indent="-171450" algn="l" defTabSz="844550">
            <a:lnSpc>
              <a:spcPct val="90000"/>
            </a:lnSpc>
            <a:spcBef>
              <a:spcPct val="0"/>
            </a:spcBef>
            <a:spcAft>
              <a:spcPct val="15000"/>
            </a:spcAft>
            <a:buChar char="•"/>
          </a:pPr>
          <a:r>
            <a:rPr lang="en-US" sz="1900" kern="1200" dirty="0">
              <a:latin typeface="Open Sans"/>
            </a:rPr>
            <a:t>Dollars or</a:t>
          </a:r>
        </a:p>
        <a:p>
          <a:pPr marL="171450" lvl="1" indent="-171450" algn="l" defTabSz="844550">
            <a:lnSpc>
              <a:spcPct val="90000"/>
            </a:lnSpc>
            <a:spcBef>
              <a:spcPct val="0"/>
            </a:spcBef>
            <a:spcAft>
              <a:spcPct val="15000"/>
            </a:spcAft>
            <a:buChar char="•"/>
          </a:pPr>
          <a:r>
            <a:rPr lang="en-US" sz="1900" kern="1200" dirty="0">
              <a:latin typeface="Open Sans"/>
            </a:rPr>
            <a:t>percentage</a:t>
          </a:r>
        </a:p>
      </dsp:txBody>
      <dsp:txXfrm>
        <a:off x="4056088" y="1051562"/>
        <a:ext cx="2303488" cy="1051558"/>
      </dsp:txXfrm>
    </dsp:sp>
    <dsp:sp modelId="{6C8D26A5-DBB8-4E90-9DA9-227A2AD5DEB3}">
      <dsp:nvSpPr>
        <dsp:cNvPr id="0" name=""/>
        <dsp:cNvSpPr/>
      </dsp:nvSpPr>
      <dsp:spPr>
        <a:xfrm>
          <a:off x="4056088" y="2103121"/>
          <a:ext cx="2303488" cy="105155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71450" lvl="1" indent="-171450" algn="l" defTabSz="844550">
            <a:lnSpc>
              <a:spcPct val="90000"/>
            </a:lnSpc>
            <a:spcBef>
              <a:spcPct val="0"/>
            </a:spcBef>
            <a:spcAft>
              <a:spcPct val="15000"/>
            </a:spcAft>
            <a:buChar char="•"/>
          </a:pPr>
          <a:r>
            <a:rPr lang="en-US" sz="1900" kern="1200" dirty="0">
              <a:latin typeface="Open Sans"/>
            </a:rPr>
            <a:t>No guarantees, but diversification can reduce it</a:t>
          </a:r>
        </a:p>
      </dsp:txBody>
      <dsp:txXfrm>
        <a:off x="4056088" y="2103121"/>
        <a:ext cx="2303488" cy="10515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CDB214-6A4B-45D9-8CC2-88B70E6863D1}">
      <dsp:nvSpPr>
        <dsp:cNvPr id="0" name=""/>
        <dsp:cNvSpPr/>
      </dsp:nvSpPr>
      <dsp:spPr>
        <a:xfrm>
          <a:off x="2743199" y="57149"/>
          <a:ext cx="2743200" cy="274320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44550" rtl="0">
            <a:lnSpc>
              <a:spcPct val="90000"/>
            </a:lnSpc>
            <a:spcBef>
              <a:spcPct val="0"/>
            </a:spcBef>
            <a:spcAft>
              <a:spcPct val="35000"/>
            </a:spcAft>
            <a:buNone/>
          </a:pPr>
          <a:r>
            <a:rPr lang="en-US" sz="1900" kern="1200" dirty="0">
              <a:latin typeface="Open Sans"/>
            </a:rPr>
            <a:t>Risk Averse-avoid risk if possible</a:t>
          </a:r>
        </a:p>
      </dsp:txBody>
      <dsp:txXfrm>
        <a:off x="3108959" y="537209"/>
        <a:ext cx="2011680" cy="1234440"/>
      </dsp:txXfrm>
    </dsp:sp>
    <dsp:sp modelId="{6F3C4C05-A0C5-4DD6-BE53-3D305329695E}">
      <dsp:nvSpPr>
        <dsp:cNvPr id="0" name=""/>
        <dsp:cNvSpPr/>
      </dsp:nvSpPr>
      <dsp:spPr>
        <a:xfrm>
          <a:off x="3733037" y="1771650"/>
          <a:ext cx="2743200" cy="274320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44550" rtl="0">
            <a:lnSpc>
              <a:spcPct val="90000"/>
            </a:lnSpc>
            <a:spcBef>
              <a:spcPct val="0"/>
            </a:spcBef>
            <a:spcAft>
              <a:spcPct val="35000"/>
            </a:spcAft>
            <a:buNone/>
          </a:pPr>
          <a:r>
            <a:rPr lang="en-US" sz="1900" kern="1200" dirty="0">
              <a:latin typeface="Open Sans"/>
            </a:rPr>
            <a:t>Neutral-just want a high return without considering risk</a:t>
          </a:r>
        </a:p>
      </dsp:txBody>
      <dsp:txXfrm>
        <a:off x="4572000" y="2480310"/>
        <a:ext cx="1645920" cy="1508760"/>
      </dsp:txXfrm>
    </dsp:sp>
    <dsp:sp modelId="{708C9726-799A-4ACF-8313-2E012A5F6060}">
      <dsp:nvSpPr>
        <dsp:cNvPr id="0" name=""/>
        <dsp:cNvSpPr/>
      </dsp:nvSpPr>
      <dsp:spPr>
        <a:xfrm>
          <a:off x="1753361" y="1771650"/>
          <a:ext cx="2743200" cy="274320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44550" rtl="0">
            <a:lnSpc>
              <a:spcPct val="90000"/>
            </a:lnSpc>
            <a:spcBef>
              <a:spcPct val="0"/>
            </a:spcBef>
            <a:spcAft>
              <a:spcPct val="35000"/>
            </a:spcAft>
            <a:buNone/>
          </a:pPr>
          <a:r>
            <a:rPr lang="en-US" sz="1900" kern="1200" dirty="0">
              <a:latin typeface="Open Sans"/>
            </a:rPr>
            <a:t>Risk Seeking-look for risky investments</a:t>
          </a:r>
        </a:p>
      </dsp:txBody>
      <dsp:txXfrm>
        <a:off x="2011679" y="2480310"/>
        <a:ext cx="1645920" cy="15087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D74DBA-931E-4B77-B675-DA2ED43C834D}">
      <dsp:nvSpPr>
        <dsp:cNvPr id="0" name=""/>
        <dsp:cNvSpPr/>
      </dsp:nvSpPr>
      <dsp:spPr>
        <a:xfrm>
          <a:off x="0" y="3925760"/>
          <a:ext cx="8229600" cy="644053"/>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en-US" sz="1800" kern="1200" dirty="0">
              <a:latin typeface="Open Sans"/>
            </a:rPr>
            <a:t>Stage 5:  less income, retirement, much more risk averse, 60s+ </a:t>
          </a:r>
        </a:p>
      </dsp:txBody>
      <dsp:txXfrm>
        <a:off x="0" y="3925760"/>
        <a:ext cx="8229600" cy="644053"/>
      </dsp:txXfrm>
    </dsp:sp>
    <dsp:sp modelId="{68710B30-C93A-4BCC-AE63-838460FE7D35}">
      <dsp:nvSpPr>
        <dsp:cNvPr id="0" name=""/>
        <dsp:cNvSpPr/>
      </dsp:nvSpPr>
      <dsp:spPr>
        <a:xfrm rot="10800000">
          <a:off x="0" y="2944866"/>
          <a:ext cx="8229600" cy="990554"/>
        </a:xfrm>
        <a:prstGeom prst="upArrowCallou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en-US" sz="1800" kern="1200" dirty="0">
              <a:latin typeface="Open Sans"/>
            </a:rPr>
            <a:t>Stage 4:  children grown, approaching retirement, more risk averse, 50s</a:t>
          </a:r>
        </a:p>
      </dsp:txBody>
      <dsp:txXfrm rot="10800000">
        <a:off x="0" y="2944866"/>
        <a:ext cx="8229600" cy="643632"/>
      </dsp:txXfrm>
    </dsp:sp>
    <dsp:sp modelId="{D06AAD2C-BE81-4653-9F24-D8238025117C}">
      <dsp:nvSpPr>
        <dsp:cNvPr id="0" name=""/>
        <dsp:cNvSpPr/>
      </dsp:nvSpPr>
      <dsp:spPr>
        <a:xfrm rot="10800000">
          <a:off x="0" y="1963973"/>
          <a:ext cx="8229600" cy="990554"/>
        </a:xfrm>
        <a:prstGeom prst="upArrowCallou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en-US" sz="1800" kern="1200" dirty="0">
              <a:latin typeface="Open Sans"/>
            </a:rPr>
            <a:t>Stage 3:  married with children, college to save for, not as risky, 40s</a:t>
          </a:r>
        </a:p>
      </dsp:txBody>
      <dsp:txXfrm rot="10800000">
        <a:off x="0" y="1963973"/>
        <a:ext cx="8229600" cy="643632"/>
      </dsp:txXfrm>
    </dsp:sp>
    <dsp:sp modelId="{FD25542F-9FA7-46C3-92A4-AAD813EBF444}">
      <dsp:nvSpPr>
        <dsp:cNvPr id="0" name=""/>
        <dsp:cNvSpPr/>
      </dsp:nvSpPr>
      <dsp:spPr>
        <a:xfrm rot="10800000">
          <a:off x="0" y="983079"/>
          <a:ext cx="8229600" cy="990554"/>
        </a:xfrm>
        <a:prstGeom prst="upArrowCallou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en-US" sz="1800" kern="1200" dirty="0">
              <a:latin typeface="Open Sans"/>
            </a:rPr>
            <a:t>Stage 2:  possibly married, higher wage potential, somewhat risk-seeking, 30s</a:t>
          </a:r>
        </a:p>
      </dsp:txBody>
      <dsp:txXfrm rot="10800000">
        <a:off x="0" y="983079"/>
        <a:ext cx="8229600" cy="643632"/>
      </dsp:txXfrm>
    </dsp:sp>
    <dsp:sp modelId="{32284F4F-BF1F-40F3-8593-3988575D2CE9}">
      <dsp:nvSpPr>
        <dsp:cNvPr id="0" name=""/>
        <dsp:cNvSpPr/>
      </dsp:nvSpPr>
      <dsp:spPr>
        <a:xfrm rot="10800000">
          <a:off x="0" y="2185"/>
          <a:ext cx="8229600" cy="990554"/>
        </a:xfrm>
        <a:prstGeom prst="upArrowCallou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en-US" sz="1800" kern="1200" dirty="0">
              <a:latin typeface="Open Sans"/>
            </a:rPr>
            <a:t>Stage 1:  single, early wage earner, more risk seeking, 20s</a:t>
          </a:r>
        </a:p>
      </dsp:txBody>
      <dsp:txXfrm rot="10800000">
        <a:off x="0" y="2185"/>
        <a:ext cx="8229600" cy="6436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4CC197-BA15-4AD4-B04D-9AD3EB68DBEE}">
      <dsp:nvSpPr>
        <dsp:cNvPr id="0" name=""/>
        <dsp:cNvSpPr/>
      </dsp:nvSpPr>
      <dsp:spPr>
        <a:xfrm>
          <a:off x="3086099" y="22219"/>
          <a:ext cx="2286000" cy="2286000"/>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Open Sans"/>
            </a:rPr>
            <a:t>Futures, Penny Stocks</a:t>
          </a:r>
        </a:p>
      </dsp:txBody>
      <dsp:txXfrm>
        <a:off x="3657599" y="1165219"/>
        <a:ext cx="1143000" cy="1143000"/>
      </dsp:txXfrm>
    </dsp:sp>
    <dsp:sp modelId="{EFCA6403-9482-43FC-B872-1456A36C22C0}">
      <dsp:nvSpPr>
        <dsp:cNvPr id="0" name=""/>
        <dsp:cNvSpPr/>
      </dsp:nvSpPr>
      <dsp:spPr>
        <a:xfrm>
          <a:off x="1714500" y="2286000"/>
          <a:ext cx="2743200" cy="2286000"/>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Open Sans"/>
            </a:rPr>
            <a:t>Government</a:t>
          </a:r>
        </a:p>
        <a:p>
          <a:pPr marL="0" lvl="0" indent="0" algn="ctr" defTabSz="666750">
            <a:lnSpc>
              <a:spcPct val="90000"/>
            </a:lnSpc>
            <a:spcBef>
              <a:spcPct val="0"/>
            </a:spcBef>
            <a:spcAft>
              <a:spcPct val="35000"/>
            </a:spcAft>
            <a:buNone/>
          </a:pPr>
          <a:r>
            <a:rPr lang="en-US" sz="1500" kern="1200" dirty="0">
              <a:latin typeface="Open Sans"/>
            </a:rPr>
            <a:t>Bonds</a:t>
          </a:r>
        </a:p>
      </dsp:txBody>
      <dsp:txXfrm>
        <a:off x="2400300" y="3429000"/>
        <a:ext cx="1371600" cy="1143000"/>
      </dsp:txXfrm>
    </dsp:sp>
    <dsp:sp modelId="{9C9D6327-D842-4897-8717-FCA69A29BED4}">
      <dsp:nvSpPr>
        <dsp:cNvPr id="0" name=""/>
        <dsp:cNvSpPr/>
      </dsp:nvSpPr>
      <dsp:spPr>
        <a:xfrm rot="10800000">
          <a:off x="3086099" y="2286000"/>
          <a:ext cx="2286000" cy="2286000"/>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688975">
            <a:lnSpc>
              <a:spcPct val="90000"/>
            </a:lnSpc>
            <a:spcBef>
              <a:spcPct val="0"/>
            </a:spcBef>
            <a:spcAft>
              <a:spcPct val="35000"/>
            </a:spcAft>
            <a:buNone/>
          </a:pPr>
          <a:r>
            <a:rPr lang="en-US" sz="1550" kern="1200" dirty="0">
              <a:latin typeface="Open Sans"/>
            </a:rPr>
            <a:t>Corporate Bonds, Large Cap Stocks</a:t>
          </a:r>
        </a:p>
      </dsp:txBody>
      <dsp:txXfrm rot="10800000">
        <a:off x="3657599" y="2286000"/>
        <a:ext cx="1143000" cy="1143000"/>
      </dsp:txXfrm>
    </dsp:sp>
    <dsp:sp modelId="{DBC79B8D-CD4A-4E01-98D3-7B089FDFB777}">
      <dsp:nvSpPr>
        <dsp:cNvPr id="0" name=""/>
        <dsp:cNvSpPr/>
      </dsp:nvSpPr>
      <dsp:spPr>
        <a:xfrm>
          <a:off x="4229100" y="2286000"/>
          <a:ext cx="2286000" cy="2286000"/>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Open Sans"/>
            </a:rPr>
            <a:t>Checking and</a:t>
          </a:r>
        </a:p>
        <a:p>
          <a:pPr marL="0" lvl="0" indent="0" algn="ctr" defTabSz="711200">
            <a:lnSpc>
              <a:spcPct val="90000"/>
            </a:lnSpc>
            <a:spcBef>
              <a:spcPct val="0"/>
            </a:spcBef>
            <a:spcAft>
              <a:spcPct val="35000"/>
            </a:spcAft>
            <a:buNone/>
          </a:pPr>
          <a:r>
            <a:rPr lang="en-US" sz="1600" kern="1200" dirty="0">
              <a:latin typeface="Open Sans"/>
            </a:rPr>
            <a:t>Savings Accounts</a:t>
          </a:r>
        </a:p>
      </dsp:txBody>
      <dsp:txXfrm>
        <a:off x="4800600" y="3429000"/>
        <a:ext cx="1143000" cy="1143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288B2D-BD15-48FC-9D49-68210D6CA131}">
      <dsp:nvSpPr>
        <dsp:cNvPr id="0" name=""/>
        <dsp:cNvSpPr/>
      </dsp:nvSpPr>
      <dsp:spPr>
        <a:xfrm>
          <a:off x="0" y="734953"/>
          <a:ext cx="2381250" cy="142875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Open Sans"/>
            </a:rPr>
            <a:t>U.S. Savings Bonds</a:t>
          </a:r>
        </a:p>
      </dsp:txBody>
      <dsp:txXfrm>
        <a:off x="0" y="734953"/>
        <a:ext cx="2381250" cy="1428750"/>
      </dsp:txXfrm>
    </dsp:sp>
    <dsp:sp modelId="{BF28B192-9C2E-4F78-AA23-407EF8C83F32}">
      <dsp:nvSpPr>
        <dsp:cNvPr id="0" name=""/>
        <dsp:cNvSpPr/>
      </dsp:nvSpPr>
      <dsp:spPr>
        <a:xfrm>
          <a:off x="2619374" y="734953"/>
          <a:ext cx="2381250" cy="142875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Open Sans"/>
            </a:rPr>
            <a:t>Checking/Savings Accounts</a:t>
          </a:r>
        </a:p>
      </dsp:txBody>
      <dsp:txXfrm>
        <a:off x="2619374" y="734953"/>
        <a:ext cx="2381250" cy="1428750"/>
      </dsp:txXfrm>
    </dsp:sp>
    <dsp:sp modelId="{EF432068-79E0-4BDE-8BAC-5C3E9AA1480A}">
      <dsp:nvSpPr>
        <dsp:cNvPr id="0" name=""/>
        <dsp:cNvSpPr/>
      </dsp:nvSpPr>
      <dsp:spPr>
        <a:xfrm>
          <a:off x="5238749" y="734953"/>
          <a:ext cx="2381250" cy="142875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Open Sans"/>
            </a:rPr>
            <a:t>Certificates of Deposit</a:t>
          </a:r>
        </a:p>
      </dsp:txBody>
      <dsp:txXfrm>
        <a:off x="5238749" y="734953"/>
        <a:ext cx="2381250" cy="1428750"/>
      </dsp:txXfrm>
    </dsp:sp>
    <dsp:sp modelId="{4A019E04-8C84-438B-AC56-E70C6E78179B}">
      <dsp:nvSpPr>
        <dsp:cNvPr id="0" name=""/>
        <dsp:cNvSpPr/>
      </dsp:nvSpPr>
      <dsp:spPr>
        <a:xfrm>
          <a:off x="0" y="2401828"/>
          <a:ext cx="2381250" cy="142875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Open Sans"/>
            </a:rPr>
            <a:t>Money Market Accounts</a:t>
          </a:r>
        </a:p>
      </dsp:txBody>
      <dsp:txXfrm>
        <a:off x="0" y="2401828"/>
        <a:ext cx="2381250" cy="1428750"/>
      </dsp:txXfrm>
    </dsp:sp>
    <dsp:sp modelId="{EC27393C-2865-4F15-B68C-DEB27CCCE297}">
      <dsp:nvSpPr>
        <dsp:cNvPr id="0" name=""/>
        <dsp:cNvSpPr/>
      </dsp:nvSpPr>
      <dsp:spPr>
        <a:xfrm>
          <a:off x="2619374" y="2401828"/>
          <a:ext cx="2381250" cy="142875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Open Sans"/>
            </a:rPr>
            <a:t>Mutual Funds</a:t>
          </a:r>
        </a:p>
      </dsp:txBody>
      <dsp:txXfrm>
        <a:off x="2619374" y="2401828"/>
        <a:ext cx="2381250" cy="1428750"/>
      </dsp:txXfrm>
    </dsp:sp>
    <dsp:sp modelId="{B5ECF488-DD31-4EB9-81CF-C67B24F73194}">
      <dsp:nvSpPr>
        <dsp:cNvPr id="0" name=""/>
        <dsp:cNvSpPr/>
      </dsp:nvSpPr>
      <dsp:spPr>
        <a:xfrm>
          <a:off x="5238749" y="2401828"/>
          <a:ext cx="2381250" cy="142875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Open Sans"/>
            </a:rPr>
            <a:t>High credit-rating corporate bonds</a:t>
          </a:r>
        </a:p>
      </dsp:txBody>
      <dsp:txXfrm>
        <a:off x="5238749" y="2401828"/>
        <a:ext cx="2381250" cy="142875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63EB06-7634-4EF3-ADD9-E380AC78EBD4}">
      <dsp:nvSpPr>
        <dsp:cNvPr id="0" name=""/>
        <dsp:cNvSpPr/>
      </dsp:nvSpPr>
      <dsp:spPr>
        <a:xfrm>
          <a:off x="560069" y="0"/>
          <a:ext cx="6347460" cy="447422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E956F3-3A10-4D73-B84A-BA268DE4BD31}">
      <dsp:nvSpPr>
        <dsp:cNvPr id="0" name=""/>
        <dsp:cNvSpPr/>
      </dsp:nvSpPr>
      <dsp:spPr>
        <a:xfrm>
          <a:off x="3737" y="1342266"/>
          <a:ext cx="1797620" cy="178968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latin typeface="Open Sans"/>
            </a:rPr>
            <a:t>Preferred Stock</a:t>
          </a:r>
        </a:p>
      </dsp:txBody>
      <dsp:txXfrm>
        <a:off x="91102" y="1429631"/>
        <a:ext cx="1622890" cy="1614958"/>
      </dsp:txXfrm>
    </dsp:sp>
    <dsp:sp modelId="{B94A5A5A-E7E9-49DD-99C6-F64F74DC8B95}">
      <dsp:nvSpPr>
        <dsp:cNvPr id="0" name=""/>
        <dsp:cNvSpPr/>
      </dsp:nvSpPr>
      <dsp:spPr>
        <a:xfrm>
          <a:off x="1891238" y="1342266"/>
          <a:ext cx="1797620" cy="178968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latin typeface="Open Sans"/>
            </a:rPr>
            <a:t>High Quality Stocks</a:t>
          </a:r>
        </a:p>
      </dsp:txBody>
      <dsp:txXfrm>
        <a:off x="1978603" y="1429631"/>
        <a:ext cx="1622890" cy="1614958"/>
      </dsp:txXfrm>
    </dsp:sp>
    <dsp:sp modelId="{2FAECB9C-7A92-41B0-AC6D-99C9BA6806CA}">
      <dsp:nvSpPr>
        <dsp:cNvPr id="0" name=""/>
        <dsp:cNvSpPr/>
      </dsp:nvSpPr>
      <dsp:spPr>
        <a:xfrm>
          <a:off x="3778740" y="1342266"/>
          <a:ext cx="1797620" cy="178968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latin typeface="Open Sans"/>
            </a:rPr>
            <a:t>Large-cap Stocks</a:t>
          </a:r>
        </a:p>
      </dsp:txBody>
      <dsp:txXfrm>
        <a:off x="3866105" y="1429631"/>
        <a:ext cx="1622890" cy="1614958"/>
      </dsp:txXfrm>
    </dsp:sp>
    <dsp:sp modelId="{1AED8D05-0371-4E06-A1C8-163D8CE9DA34}">
      <dsp:nvSpPr>
        <dsp:cNvPr id="0" name=""/>
        <dsp:cNvSpPr/>
      </dsp:nvSpPr>
      <dsp:spPr>
        <a:xfrm>
          <a:off x="5666242" y="1342266"/>
          <a:ext cx="1797620" cy="178968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latin typeface="Open Sans"/>
            </a:rPr>
            <a:t>Growth Stocks</a:t>
          </a:r>
        </a:p>
      </dsp:txBody>
      <dsp:txXfrm>
        <a:off x="5753607" y="1429631"/>
        <a:ext cx="1622890" cy="161495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AC2AB3-C1AD-482C-9C71-286D3EB7B2B2}">
      <dsp:nvSpPr>
        <dsp:cNvPr id="0" name=""/>
        <dsp:cNvSpPr/>
      </dsp:nvSpPr>
      <dsp:spPr>
        <a:xfrm>
          <a:off x="411480" y="0"/>
          <a:ext cx="7559040" cy="4724399"/>
        </a:xfrm>
        <a:prstGeom prst="swooshArrow">
          <a:avLst>
            <a:gd name="adj1" fmla="val 25000"/>
            <a:gd name="adj2" fmla="val 25000"/>
          </a:avLst>
        </a:prstGeom>
        <a:gradFill rotWithShape="0">
          <a:gsLst>
            <a:gs pos="0">
              <a:schemeClr val="dk2">
                <a:tint val="40000"/>
                <a:hueOff val="0"/>
                <a:satOff val="0"/>
                <a:lumOff val="0"/>
                <a:alphaOff val="0"/>
                <a:satMod val="103000"/>
                <a:lumMod val="102000"/>
                <a:tint val="94000"/>
              </a:schemeClr>
            </a:gs>
            <a:gs pos="50000">
              <a:schemeClr val="dk2">
                <a:tint val="40000"/>
                <a:hueOff val="0"/>
                <a:satOff val="0"/>
                <a:lumOff val="0"/>
                <a:alphaOff val="0"/>
                <a:satMod val="110000"/>
                <a:lumMod val="100000"/>
                <a:shade val="100000"/>
              </a:schemeClr>
            </a:gs>
            <a:gs pos="100000">
              <a:schemeClr val="dk2">
                <a:tint val="40000"/>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3DA20ED9-8066-43B3-BAB4-05EBE25E08E7}">
      <dsp:nvSpPr>
        <dsp:cNvPr id="0" name=""/>
        <dsp:cNvSpPr/>
      </dsp:nvSpPr>
      <dsp:spPr>
        <a:xfrm>
          <a:off x="1156045" y="3513063"/>
          <a:ext cx="173857" cy="173857"/>
        </a:xfrm>
        <a:prstGeom prst="ellips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7815C1F7-5C40-421B-920F-219C2050E062}">
      <dsp:nvSpPr>
        <dsp:cNvPr id="0" name=""/>
        <dsp:cNvSpPr/>
      </dsp:nvSpPr>
      <dsp:spPr>
        <a:xfrm>
          <a:off x="1356354" y="3599992"/>
          <a:ext cx="1223299" cy="11244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124" tIns="0" rIns="0" bIns="0" numCol="1" spcCol="1270" anchor="t" anchorCtr="0">
          <a:noAutofit/>
        </a:bodyPr>
        <a:lstStyle/>
        <a:p>
          <a:pPr marL="0" lvl="0" indent="0" algn="l" defTabSz="889000">
            <a:lnSpc>
              <a:spcPct val="90000"/>
            </a:lnSpc>
            <a:spcBef>
              <a:spcPct val="0"/>
            </a:spcBef>
            <a:spcAft>
              <a:spcPct val="35000"/>
            </a:spcAft>
            <a:buNone/>
          </a:pPr>
          <a:r>
            <a:rPr lang="en-US" sz="2000" kern="1200">
              <a:latin typeface="Open Sans"/>
            </a:rPr>
            <a:t>Small- and Mid-cap Stocks</a:t>
          </a:r>
          <a:endParaRPr lang="en-US" sz="2000" kern="1200" dirty="0">
            <a:latin typeface="Open Sans"/>
          </a:endParaRPr>
        </a:p>
      </dsp:txBody>
      <dsp:txXfrm>
        <a:off x="1356354" y="3599992"/>
        <a:ext cx="1223299" cy="1124407"/>
      </dsp:txXfrm>
    </dsp:sp>
    <dsp:sp modelId="{2C924607-E954-440A-8FD9-1B1D020936BC}">
      <dsp:nvSpPr>
        <dsp:cNvPr id="0" name=""/>
        <dsp:cNvSpPr/>
      </dsp:nvSpPr>
      <dsp:spPr>
        <a:xfrm>
          <a:off x="2384389" y="2414168"/>
          <a:ext cx="302361" cy="302361"/>
        </a:xfrm>
        <a:prstGeom prst="ellips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80CBF1F2-B093-4315-A668-922B2A647A46}">
      <dsp:nvSpPr>
        <dsp:cNvPr id="0" name=""/>
        <dsp:cNvSpPr/>
      </dsp:nvSpPr>
      <dsp:spPr>
        <a:xfrm>
          <a:off x="2616194" y="2857609"/>
          <a:ext cx="1587398" cy="14170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215" tIns="0" rIns="0" bIns="0" numCol="1" spcCol="1270" anchor="t" anchorCtr="0">
          <a:noAutofit/>
        </a:bodyPr>
        <a:lstStyle/>
        <a:p>
          <a:pPr marL="0" lvl="0" indent="0" algn="l" defTabSz="889000">
            <a:lnSpc>
              <a:spcPct val="90000"/>
            </a:lnSpc>
            <a:spcBef>
              <a:spcPct val="0"/>
            </a:spcBef>
            <a:spcAft>
              <a:spcPct val="35000"/>
            </a:spcAft>
            <a:buNone/>
          </a:pPr>
          <a:r>
            <a:rPr lang="en-US" sz="2000" kern="1200">
              <a:latin typeface="Open Sans"/>
            </a:rPr>
            <a:t>Mutual Funds in same industry</a:t>
          </a:r>
          <a:endParaRPr lang="en-US" sz="2000" kern="1200" dirty="0">
            <a:latin typeface="Open Sans"/>
          </a:endParaRPr>
        </a:p>
      </dsp:txBody>
      <dsp:txXfrm>
        <a:off x="2616194" y="2857609"/>
        <a:ext cx="1587398" cy="1417049"/>
      </dsp:txXfrm>
    </dsp:sp>
    <dsp:sp modelId="{47B96ADD-0798-498A-9209-33B402AAC723}">
      <dsp:nvSpPr>
        <dsp:cNvPr id="0" name=""/>
        <dsp:cNvSpPr/>
      </dsp:nvSpPr>
      <dsp:spPr>
        <a:xfrm>
          <a:off x="3952890" y="1604406"/>
          <a:ext cx="400629" cy="400629"/>
        </a:xfrm>
        <a:prstGeom prst="ellips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9D7436C3-8E7D-4DA5-9A52-9C43C1333CA9}">
      <dsp:nvSpPr>
        <dsp:cNvPr id="0" name=""/>
        <dsp:cNvSpPr/>
      </dsp:nvSpPr>
      <dsp:spPr>
        <a:xfrm>
          <a:off x="3954787" y="2306423"/>
          <a:ext cx="2110239" cy="2073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2285" tIns="0" rIns="0" bIns="0" numCol="1" spcCol="1270" anchor="t" anchorCtr="0">
          <a:noAutofit/>
        </a:bodyPr>
        <a:lstStyle/>
        <a:p>
          <a:pPr marL="0" lvl="0" indent="0" algn="l" defTabSz="889000">
            <a:lnSpc>
              <a:spcPct val="90000"/>
            </a:lnSpc>
            <a:spcBef>
              <a:spcPct val="0"/>
            </a:spcBef>
            <a:spcAft>
              <a:spcPct val="35000"/>
            </a:spcAft>
            <a:buNone/>
          </a:pPr>
          <a:r>
            <a:rPr lang="en-US" sz="2000" kern="1200">
              <a:latin typeface="Open Sans"/>
            </a:rPr>
            <a:t>Futures, commodities, collectibles</a:t>
          </a:r>
          <a:endParaRPr lang="en-US" sz="2000" kern="1200" dirty="0">
            <a:latin typeface="Open Sans"/>
          </a:endParaRPr>
        </a:p>
      </dsp:txBody>
      <dsp:txXfrm>
        <a:off x="3954787" y="2306423"/>
        <a:ext cx="2110239" cy="2073760"/>
      </dsp:txXfrm>
    </dsp:sp>
    <dsp:sp modelId="{466B3D9F-38F4-4D94-A352-04F32B46BE60}">
      <dsp:nvSpPr>
        <dsp:cNvPr id="0" name=""/>
        <dsp:cNvSpPr/>
      </dsp:nvSpPr>
      <dsp:spPr>
        <a:xfrm>
          <a:off x="5661233" y="1068659"/>
          <a:ext cx="536691" cy="536691"/>
        </a:xfrm>
        <a:prstGeom prst="ellips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271213CF-F14F-422F-90C5-0E13FDD39517}">
      <dsp:nvSpPr>
        <dsp:cNvPr id="0" name=""/>
        <dsp:cNvSpPr/>
      </dsp:nvSpPr>
      <dsp:spPr>
        <a:xfrm>
          <a:off x="5687056" y="1912743"/>
          <a:ext cx="1587398" cy="13860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4382" tIns="0" rIns="0" bIns="0" numCol="1" spcCol="1270" anchor="t" anchorCtr="0">
          <a:noAutofit/>
        </a:bodyPr>
        <a:lstStyle/>
        <a:p>
          <a:pPr marL="0" lvl="0" indent="0" algn="l" defTabSz="889000">
            <a:lnSpc>
              <a:spcPct val="90000"/>
            </a:lnSpc>
            <a:spcBef>
              <a:spcPct val="0"/>
            </a:spcBef>
            <a:spcAft>
              <a:spcPct val="35000"/>
            </a:spcAft>
            <a:buNone/>
          </a:pPr>
          <a:r>
            <a:rPr lang="en-US" sz="2000" kern="1200" dirty="0">
              <a:latin typeface="Open Sans"/>
            </a:rPr>
            <a:t>Penny Stocks</a:t>
          </a:r>
        </a:p>
      </dsp:txBody>
      <dsp:txXfrm>
        <a:off x="5687056" y="1912743"/>
        <a:ext cx="1587398" cy="1386088"/>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5.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7/25/2017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Understanding risk can be key to whether you invest your money profitably and knowledgably or not.  Risk is the possibility of losing all or part of your investment.  It can be measured in terms of dollars or percentages.  Diversifying, or spreading out your investments so they are different types, can help reduce the risk.</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2807501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The lower the risk, the lower the returns.  Examples of these are U.S. Savings Bonds, checking, savings, and money market accounts, as well as Certificates of Deposit (CDs), and some corporate bonds if the company issuing the bonds has a high credit-rating.</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9357042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r>
              <a:rPr lang="en-US" altLang="en-US" dirty="0"/>
              <a:t>Medium-risk securities include preferred stock, some higher-quality, more stable, large-cap stocks, as well as growth stocks.  While stocks can be risky, larger companies are generally more stable.  In addition, growth stocks are usually companies that are growing rapidly and may not be in a decline stage any time soon, so their stock may increase for a while.  </a:t>
            </a:r>
          </a:p>
          <a:p>
            <a:pPr>
              <a:spcBef>
                <a:spcPct val="0"/>
              </a:spcBef>
            </a:pPr>
            <a:r>
              <a:rPr lang="en-US" altLang="en-US" dirty="0"/>
              <a:t>Ask students research some of these types of companies online and look at their stock charts to see if they have been increasing.</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27235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The higher-risk investments usually earn the highest returns because of their level of risk.  Smaller company’s stock and penny stocks (stocks under $5) are higher risk.  Generally mutual funds fit in the mid-risk category but if the funds are made up of stocks in the same industry and the industry has a downturn, there can be risk for these funds.  Commodities and collectibles are items that can be traded, but they are risky because there has to be a need or a market for these types of products.  They usually require a very specialized buyer; therefore, there is higher risk.</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942436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You can calculate your return on your investment in a couple of ways.  If you know the interest rate, you can multiply that by your investment, if it is simple interest.  Compound interest is covered in another lesson.  Or, in the case of stocks, you can subtract your initial investment from your final investment.  Take that difference and divide it by your initial investment and that will give you your return on your investment.</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41781259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There is a direct relationship between risk and return.  This means that as the risk increases, the return increases.  This also means that investments that have little risk, like certain bank accounts, also will have little reward, or lower interest rates.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700640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r>
              <a:rPr lang="en-US" altLang="en-US" dirty="0"/>
              <a:t>Investors have different tolerances for risk.  Some will seek out risk, sometimes without thinking about the potential reward.  Some investors prefer the ‘slow and steady wins the race’ approach, meaning that even if they receive low interest rates, at least their initial investment will be there later.  Some investors do not have a preference for risk.  </a:t>
            </a:r>
          </a:p>
          <a:p>
            <a:pPr>
              <a:spcBef>
                <a:spcPct val="0"/>
              </a:spcBef>
            </a:pPr>
            <a:r>
              <a:rPr lang="en-US" altLang="en-US" dirty="0"/>
              <a:t>Have students go online and research different banks.  Many of the students will choose banks that they have seen in their neighborhood.  Have them comment on the different accounts and how much interest they can earn.  Risk tolerance greatly depends on the stage of life investors are in.</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398279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Many investors’ objectives have to do with how far they are from retirement, whether or not they have children, a house, and other liabilities which can affect their ability to invest.  Typically, the longer time until retirement, the more risk an investor can tolerate, while the closer the time until retirement, the less risk can be tolerated.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9800637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Just as different investors have a different preference for risk, there are many types of risk that can affect the stability of investments. Some risk can be avoided, but some risk is out of the investor’s control.</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28071112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One way that statistically has been proven to reduce risk is to not ‘put all your eggs in one basket’. This means that you should select investments with varying degrees of risk so you can balance out your gains and losses.  What can happen if you put all of your money into one company’s stock and that company goes bankrupt?</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28368194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When an investor’s portfolio is diversified, it should contain investments of different types of assets.  The common types of assets are equities such as stocks and mutual funds, fixed-income securities such as bonds, cash equivalents such as bank accounts, and real estate. These have different levels of risk associated with each group of assets.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2082692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Many different types of investments can be displayed on a risk pyramid which shows diversification, or asset allocation, which means that certain assets fit at the bottom of the pyramid with less risk, some in the middle with a medium amount of risk, and some at the top with much greater risk.  Of course, the higher they are on the pyramid, the higher their potential returns.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025467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Risky Business</a:t>
            </a:r>
          </a:p>
          <a:p>
            <a:pPr lvl="1"/>
            <a:r>
              <a:rPr lang="en-US" dirty="0"/>
              <a:t>Securities and Investments</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Asset Allocation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Equities</a:t>
            </a:r>
          </a:p>
          <a:p>
            <a:pPr lvl="2"/>
            <a:r>
              <a:rPr lang="en-US" dirty="0"/>
              <a:t>Stocks</a:t>
            </a:r>
          </a:p>
          <a:p>
            <a:pPr lvl="2"/>
            <a:r>
              <a:rPr lang="en-US" dirty="0"/>
              <a:t>Mutual funds</a:t>
            </a:r>
          </a:p>
          <a:p>
            <a:pPr lvl="1"/>
            <a:r>
              <a:rPr lang="en-US" dirty="0"/>
              <a:t>Fixed Income Securities</a:t>
            </a:r>
          </a:p>
          <a:p>
            <a:pPr lvl="2"/>
            <a:r>
              <a:rPr lang="en-US" dirty="0"/>
              <a:t>Government bonds</a:t>
            </a:r>
          </a:p>
          <a:p>
            <a:pPr lvl="2"/>
            <a:r>
              <a:rPr lang="en-US" dirty="0"/>
              <a:t>Corporate bonds</a:t>
            </a:r>
          </a:p>
          <a:p>
            <a:pPr lvl="1"/>
            <a:r>
              <a:rPr lang="en-US" dirty="0"/>
              <a:t>Cash Equivalents</a:t>
            </a:r>
          </a:p>
          <a:p>
            <a:pPr lvl="2"/>
            <a:r>
              <a:rPr lang="en-US" dirty="0"/>
              <a:t>Bank accounts</a:t>
            </a:r>
          </a:p>
          <a:p>
            <a:pPr lvl="2"/>
            <a:r>
              <a:rPr lang="en-US" dirty="0"/>
              <a:t>Money market accounts</a:t>
            </a:r>
          </a:p>
          <a:p>
            <a:pPr lvl="2"/>
            <a:r>
              <a:rPr lang="en-US" dirty="0"/>
              <a:t>Certificates of Deposit</a:t>
            </a:r>
          </a:p>
          <a:p>
            <a:pPr lvl="1"/>
            <a:r>
              <a:rPr lang="en-US" dirty="0"/>
              <a:t>Real Estate</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Risk Pyramid</a:t>
            </a:r>
          </a:p>
        </p:txBody>
      </p:sp>
      <p:graphicFrame>
        <p:nvGraphicFramePr>
          <p:cNvPr id="6" name="Content Placeholder 4">
            <a:extLst>
              <a:ext uri="{FF2B5EF4-FFF2-40B4-BE49-F238E27FC236}">
                <a16:creationId xmlns:a16="http://schemas.microsoft.com/office/drawing/2014/main" id="{422EEE41-973B-4AA0-9608-4BBDB02E80C0}"/>
              </a:ext>
            </a:extLst>
          </p:cNvPr>
          <p:cNvGraphicFramePr>
            <a:graphicFrameLocks noGrp="1"/>
          </p:cNvGraphicFramePr>
          <p:nvPr>
            <p:ph idx="1"/>
            <p:extLst>
              <p:ext uri="{D42A27DB-BD31-4B8C-83A1-F6EECF244321}">
                <p14:modId xmlns:p14="http://schemas.microsoft.com/office/powerpoint/2010/main" val="1934729294"/>
              </p:ext>
            </p:extLst>
          </p:nvPr>
        </p:nvGraphicFramePr>
        <p:xfrm>
          <a:off x="1655590" y="1469820"/>
          <a:ext cx="82296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88085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Lower-Risk Investments</a:t>
            </a:r>
          </a:p>
        </p:txBody>
      </p:sp>
      <p:graphicFrame>
        <p:nvGraphicFramePr>
          <p:cNvPr id="6" name="Content Placeholder 3">
            <a:extLst>
              <a:ext uri="{FF2B5EF4-FFF2-40B4-BE49-F238E27FC236}">
                <a16:creationId xmlns:a16="http://schemas.microsoft.com/office/drawing/2014/main" id="{D4C233F0-1DF8-4398-9FCF-748FDF137671}"/>
              </a:ext>
            </a:extLst>
          </p:cNvPr>
          <p:cNvGraphicFramePr>
            <a:graphicFrameLocks noGrp="1"/>
          </p:cNvGraphicFramePr>
          <p:nvPr>
            <p:ph idx="1"/>
            <p:extLst>
              <p:ext uri="{D42A27DB-BD31-4B8C-83A1-F6EECF244321}">
                <p14:modId xmlns:p14="http://schemas.microsoft.com/office/powerpoint/2010/main" val="2460857895"/>
              </p:ext>
            </p:extLst>
          </p:nvPr>
        </p:nvGraphicFramePr>
        <p:xfrm>
          <a:off x="2462980" y="1398639"/>
          <a:ext cx="7620000" cy="45655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49622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Medium-Risk Investments</a:t>
            </a:r>
          </a:p>
        </p:txBody>
      </p:sp>
      <p:graphicFrame>
        <p:nvGraphicFramePr>
          <p:cNvPr id="6" name="Content Placeholder 3">
            <a:extLst>
              <a:ext uri="{FF2B5EF4-FFF2-40B4-BE49-F238E27FC236}">
                <a16:creationId xmlns:a16="http://schemas.microsoft.com/office/drawing/2014/main" id="{0190B031-2E9A-475B-9B03-8538B5D607F2}"/>
              </a:ext>
            </a:extLst>
          </p:cNvPr>
          <p:cNvGraphicFramePr>
            <a:graphicFrameLocks noGrp="1"/>
          </p:cNvGraphicFramePr>
          <p:nvPr>
            <p:ph idx="1"/>
            <p:extLst>
              <p:ext uri="{D42A27DB-BD31-4B8C-83A1-F6EECF244321}">
                <p14:modId xmlns:p14="http://schemas.microsoft.com/office/powerpoint/2010/main" val="1704573473"/>
              </p:ext>
            </p:extLst>
          </p:nvPr>
        </p:nvGraphicFramePr>
        <p:xfrm>
          <a:off x="2036590" y="1435509"/>
          <a:ext cx="7467600" cy="44742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425495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Higher-Risk Investments</a:t>
            </a:r>
          </a:p>
        </p:txBody>
      </p:sp>
      <p:graphicFrame>
        <p:nvGraphicFramePr>
          <p:cNvPr id="6" name="Content Placeholder 4">
            <a:extLst>
              <a:ext uri="{FF2B5EF4-FFF2-40B4-BE49-F238E27FC236}">
                <a16:creationId xmlns:a16="http://schemas.microsoft.com/office/drawing/2014/main" id="{19DB12AE-63C8-4F88-B705-74A8A80644B2}"/>
              </a:ext>
            </a:extLst>
          </p:cNvPr>
          <p:cNvGraphicFramePr>
            <a:graphicFrameLocks noGrp="1"/>
          </p:cNvGraphicFramePr>
          <p:nvPr>
            <p:ph idx="1"/>
            <p:extLst>
              <p:ext uri="{D42A27DB-BD31-4B8C-83A1-F6EECF244321}">
                <p14:modId xmlns:p14="http://schemas.microsoft.com/office/powerpoint/2010/main" val="345242841"/>
              </p:ext>
            </p:extLst>
          </p:nvPr>
        </p:nvGraphicFramePr>
        <p:xfrm>
          <a:off x="1579390" y="1489587"/>
          <a:ext cx="83820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59342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Formal Assessments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Risk/Return Line Graph Assignment #1</a:t>
            </a:r>
            <a:r>
              <a:rPr lang="en-US" dirty="0"/>
              <a:t> – Following the example of the risk pyramid you learned about in this lesson, create a line graph showing the direct risk/return relationship between at least five different investments.  Axes should be labeled.</a:t>
            </a:r>
          </a:p>
          <a:p>
            <a:pPr lvl="1"/>
            <a:endParaRPr lang="en-US" dirty="0"/>
          </a:p>
        </p:txBody>
      </p:sp>
    </p:spTree>
    <p:extLst>
      <p:ext uri="{BB962C8B-B14F-4D97-AF65-F5344CB8AC3E}">
        <p14:creationId xmlns:p14="http://schemas.microsoft.com/office/powerpoint/2010/main" val="3941456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Formal Assessments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Your Own Portfolio Assignment #2 </a:t>
            </a:r>
            <a:r>
              <a:rPr lang="en-US" dirty="0"/>
              <a:t>– Students will put together their own portfolio using the different types of investments discussed in this lesson.  Virtually invest $5,000 for a six-month period and include at least three different investments according to their own level of risk tolerance.  For example, if you want safe investments, you can calculate the return using savings account rates, certificate of deposit rates, and money market accounts.  Specify how much of the $5,000 will go into which investments and determine how much money you will have at the end of six months. You may display your results in any manner you choose, but it should look professional.</a:t>
            </a:r>
          </a:p>
          <a:p>
            <a:pPr lvl="1"/>
            <a:endParaRPr lang="en-US" dirty="0"/>
          </a:p>
        </p:txBody>
      </p:sp>
    </p:spTree>
    <p:extLst>
      <p:ext uri="{BB962C8B-B14F-4D97-AF65-F5344CB8AC3E}">
        <p14:creationId xmlns:p14="http://schemas.microsoft.com/office/powerpoint/2010/main" val="15918847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Formal Assessments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Financial Trivia Risk Tolerance Assignment #3 </a:t>
            </a:r>
            <a:r>
              <a:rPr lang="en-US" dirty="0"/>
              <a:t>– Review the attached handout for the Financial Trivia.  According to the directions, write in pen, not pencil, and answer trivia questions.  As each question is asked, indicate whether or not you will go ‘double or nothing’(if you are very sure of the answer) on your answer, meaning you can get zero, five, or ten points for each question.  Each question is worth five points. If the answer is incorrect, it is zero points.  If you went ‘double or nothing’ and you are right, it is ten points.  If it was incorrect, you get zero points.  After the ten questions are completed, tally your scores and write a conclusion regarding your risk tolerance level and if it paid off or not.</a:t>
            </a:r>
          </a:p>
          <a:p>
            <a:pPr lvl="1"/>
            <a:endParaRPr lang="en-US" dirty="0"/>
          </a:p>
        </p:txBody>
      </p:sp>
    </p:spTree>
    <p:extLst>
      <p:ext uri="{BB962C8B-B14F-4D97-AF65-F5344CB8AC3E}">
        <p14:creationId xmlns:p14="http://schemas.microsoft.com/office/powerpoint/2010/main" val="186566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Important Risk Questions?</a:t>
            </a:r>
          </a:p>
        </p:txBody>
      </p:sp>
      <p:graphicFrame>
        <p:nvGraphicFramePr>
          <p:cNvPr id="9" name="Content Placeholder 3">
            <a:extLst>
              <a:ext uri="{FF2B5EF4-FFF2-40B4-BE49-F238E27FC236}">
                <a16:creationId xmlns:a16="http://schemas.microsoft.com/office/drawing/2014/main" id="{B9AB6649-58CC-45A7-8800-9BF1EA24965F}"/>
              </a:ext>
            </a:extLst>
          </p:cNvPr>
          <p:cNvGraphicFramePr>
            <a:graphicFrameLocks noGrp="1"/>
          </p:cNvGraphicFramePr>
          <p:nvPr>
            <p:ph idx="1"/>
            <p:extLst>
              <p:ext uri="{D42A27DB-BD31-4B8C-83A1-F6EECF244321}">
                <p14:modId xmlns:p14="http://schemas.microsoft.com/office/powerpoint/2010/main" val="2597386206"/>
              </p:ext>
            </p:extLst>
          </p:nvPr>
        </p:nvGraphicFramePr>
        <p:xfrm>
          <a:off x="2590601" y="1984899"/>
          <a:ext cx="6359577" cy="3505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Calculating Investment Return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Example:</a:t>
            </a:r>
          </a:p>
          <a:p>
            <a:pPr lvl="2"/>
            <a:r>
              <a:rPr lang="en-US" dirty="0"/>
              <a:t>Investing $100 in a savings account earning 2% annual interest </a:t>
            </a:r>
          </a:p>
          <a:p>
            <a:pPr lvl="2"/>
            <a:r>
              <a:rPr lang="en-US" dirty="0"/>
              <a:t>$100 x .02= $2 so now you have $102	</a:t>
            </a:r>
          </a:p>
          <a:p>
            <a:pPr lvl="1"/>
            <a:r>
              <a:rPr lang="en-US" dirty="0"/>
              <a:t>Example:</a:t>
            </a:r>
          </a:p>
          <a:p>
            <a:pPr lvl="2"/>
            <a:r>
              <a:rPr lang="en-US" dirty="0"/>
              <a:t>Investing $100 in a stock and the value increases your money to $120</a:t>
            </a:r>
          </a:p>
          <a:p>
            <a:pPr lvl="2"/>
            <a:r>
              <a:rPr lang="en-US" dirty="0"/>
              <a:t>$120 - $100 = $20  </a:t>
            </a:r>
          </a:p>
          <a:p>
            <a:pPr lvl="2"/>
            <a:r>
              <a:rPr lang="en-US" dirty="0"/>
              <a:t>Your return is $20 or $20/$100 = a 20% return</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Risk/Return Relationship</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Direct relationship</a:t>
            </a:r>
          </a:p>
          <a:p>
            <a:pPr lvl="1"/>
            <a:r>
              <a:rPr lang="en-US" dirty="0"/>
              <a:t>As risk increases, return increases</a:t>
            </a:r>
          </a:p>
          <a:p>
            <a:pPr lvl="1"/>
            <a:r>
              <a:rPr lang="en-US" dirty="0"/>
              <a:t>The lower the risk, the lower the return</a:t>
            </a:r>
          </a:p>
          <a:p>
            <a:pPr lvl="1"/>
            <a:endParaRPr lang="en-US" dirty="0"/>
          </a:p>
        </p:txBody>
      </p:sp>
      <p:cxnSp>
        <p:nvCxnSpPr>
          <p:cNvPr id="4" name="Straight Arrow Connector 3">
            <a:extLst>
              <a:ext uri="{FF2B5EF4-FFF2-40B4-BE49-F238E27FC236}">
                <a16:creationId xmlns:a16="http://schemas.microsoft.com/office/drawing/2014/main" id="{CB07D304-681B-4FE2-B16D-C8EB48F21019}"/>
              </a:ext>
            </a:extLst>
          </p:cNvPr>
          <p:cNvCxnSpPr/>
          <p:nvPr/>
        </p:nvCxnSpPr>
        <p:spPr>
          <a:xfrm>
            <a:off x="4544961" y="5572432"/>
            <a:ext cx="3048000" cy="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E69F51C3-D5CE-4311-A4E0-32029195D3BC}"/>
              </a:ext>
            </a:extLst>
          </p:cNvPr>
          <p:cNvCxnSpPr/>
          <p:nvPr/>
        </p:nvCxnSpPr>
        <p:spPr>
          <a:xfrm flipV="1">
            <a:off x="4621161" y="3667432"/>
            <a:ext cx="2057400" cy="1905000"/>
          </a:xfrm>
          <a:prstGeom prst="straightConnector1">
            <a:avLst/>
          </a:prstGeom>
          <a:ln w="571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6" name="TextBox 11">
            <a:extLst>
              <a:ext uri="{FF2B5EF4-FFF2-40B4-BE49-F238E27FC236}">
                <a16:creationId xmlns:a16="http://schemas.microsoft.com/office/drawing/2014/main" id="{B7B193E5-F945-480E-B0C5-8CAF82405AF4}"/>
              </a:ext>
            </a:extLst>
          </p:cNvPr>
          <p:cNvSpPr txBox="1">
            <a:spLocks noChangeArrowheads="1"/>
          </p:cNvSpPr>
          <p:nvPr/>
        </p:nvSpPr>
        <p:spPr bwMode="auto">
          <a:xfrm rot="16200000">
            <a:off x="3516261" y="4086532"/>
            <a:ext cx="1219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cs typeface="Arial" panose="020B0604020202020204" pitchFamily="34" charset="0"/>
              </a:defRPr>
            </a:lvl1pPr>
            <a:lvl2pPr marL="742950" indent="-285750">
              <a:defRPr>
                <a:solidFill>
                  <a:schemeClr val="tx1"/>
                </a:solidFill>
                <a:latin typeface="Century Gothic" panose="020B0502020202020204" pitchFamily="34" charset="0"/>
                <a:cs typeface="Arial" panose="020B0604020202020204" pitchFamily="34" charset="0"/>
              </a:defRPr>
            </a:lvl2pPr>
            <a:lvl3pPr marL="1143000" indent="-228600">
              <a:defRPr>
                <a:solidFill>
                  <a:schemeClr val="tx1"/>
                </a:solidFill>
                <a:latin typeface="Century Gothic" panose="020B0502020202020204" pitchFamily="34" charset="0"/>
                <a:cs typeface="Arial" panose="020B0604020202020204" pitchFamily="34" charset="0"/>
              </a:defRPr>
            </a:lvl3pPr>
            <a:lvl4pPr marL="1600200" indent="-228600">
              <a:defRPr>
                <a:solidFill>
                  <a:schemeClr val="tx1"/>
                </a:solidFill>
                <a:latin typeface="Century Gothic" panose="020B0502020202020204" pitchFamily="34" charset="0"/>
                <a:cs typeface="Arial" panose="020B0604020202020204" pitchFamily="34" charset="0"/>
              </a:defRPr>
            </a:lvl4pPr>
            <a:lvl5pPr marL="2057400" indent="-228600">
              <a:defRPr>
                <a:solidFill>
                  <a:schemeClr val="tx1"/>
                </a:solidFill>
                <a:latin typeface="Century Gothic" panose="020B0502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r>
              <a:rPr lang="en-US" altLang="en-US" b="1" dirty="0">
                <a:latin typeface="Open Sans"/>
              </a:rPr>
              <a:t>Risk</a:t>
            </a:r>
          </a:p>
        </p:txBody>
      </p:sp>
      <p:cxnSp>
        <p:nvCxnSpPr>
          <p:cNvPr id="7" name="Straight Arrow Connector 6">
            <a:extLst>
              <a:ext uri="{FF2B5EF4-FFF2-40B4-BE49-F238E27FC236}">
                <a16:creationId xmlns:a16="http://schemas.microsoft.com/office/drawing/2014/main" id="{8F3C7837-E118-47A0-AAE8-F5282EAC7384}"/>
              </a:ext>
            </a:extLst>
          </p:cNvPr>
          <p:cNvCxnSpPr/>
          <p:nvPr/>
        </p:nvCxnSpPr>
        <p:spPr>
          <a:xfrm flipV="1">
            <a:off x="4544961" y="3234684"/>
            <a:ext cx="0" cy="236220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12">
            <a:extLst>
              <a:ext uri="{FF2B5EF4-FFF2-40B4-BE49-F238E27FC236}">
                <a16:creationId xmlns:a16="http://schemas.microsoft.com/office/drawing/2014/main" id="{F180E502-E228-4693-A731-E395E5591CBA}"/>
              </a:ext>
            </a:extLst>
          </p:cNvPr>
          <p:cNvSpPr txBox="1">
            <a:spLocks noChangeArrowheads="1"/>
          </p:cNvSpPr>
          <p:nvPr/>
        </p:nvSpPr>
        <p:spPr bwMode="auto">
          <a:xfrm>
            <a:off x="5306961" y="5673084"/>
            <a:ext cx="1219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cs typeface="Arial" panose="020B0604020202020204" pitchFamily="34" charset="0"/>
              </a:defRPr>
            </a:lvl1pPr>
            <a:lvl2pPr marL="742950" indent="-285750">
              <a:defRPr>
                <a:solidFill>
                  <a:schemeClr val="tx1"/>
                </a:solidFill>
                <a:latin typeface="Century Gothic" panose="020B0502020202020204" pitchFamily="34" charset="0"/>
                <a:cs typeface="Arial" panose="020B0604020202020204" pitchFamily="34" charset="0"/>
              </a:defRPr>
            </a:lvl2pPr>
            <a:lvl3pPr marL="1143000" indent="-228600">
              <a:defRPr>
                <a:solidFill>
                  <a:schemeClr val="tx1"/>
                </a:solidFill>
                <a:latin typeface="Century Gothic" panose="020B0502020202020204" pitchFamily="34" charset="0"/>
                <a:cs typeface="Arial" panose="020B0604020202020204" pitchFamily="34" charset="0"/>
              </a:defRPr>
            </a:lvl3pPr>
            <a:lvl4pPr marL="1600200" indent="-228600">
              <a:defRPr>
                <a:solidFill>
                  <a:schemeClr val="tx1"/>
                </a:solidFill>
                <a:latin typeface="Century Gothic" panose="020B0502020202020204" pitchFamily="34" charset="0"/>
                <a:cs typeface="Arial" panose="020B0604020202020204" pitchFamily="34" charset="0"/>
              </a:defRPr>
            </a:lvl4pPr>
            <a:lvl5pPr marL="2057400" indent="-228600">
              <a:defRPr>
                <a:solidFill>
                  <a:schemeClr val="tx1"/>
                </a:solidFill>
                <a:latin typeface="Century Gothic" panose="020B0502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r>
              <a:rPr lang="en-US" altLang="en-US" b="1" dirty="0">
                <a:latin typeface="Open Sans"/>
              </a:rPr>
              <a:t>Return</a:t>
            </a:r>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Risk Tolerance – Part 1</a:t>
            </a:r>
          </a:p>
        </p:txBody>
      </p:sp>
      <p:graphicFrame>
        <p:nvGraphicFramePr>
          <p:cNvPr id="6" name="Content Placeholder 3">
            <a:extLst>
              <a:ext uri="{FF2B5EF4-FFF2-40B4-BE49-F238E27FC236}">
                <a16:creationId xmlns:a16="http://schemas.microsoft.com/office/drawing/2014/main" id="{1310FEBF-8E07-45EE-9CCF-A98CB21E41E0}"/>
              </a:ext>
            </a:extLst>
          </p:cNvPr>
          <p:cNvGraphicFramePr>
            <a:graphicFrameLocks noGrp="1"/>
          </p:cNvGraphicFramePr>
          <p:nvPr>
            <p:ph idx="1"/>
            <p:extLst>
              <p:ext uri="{D42A27DB-BD31-4B8C-83A1-F6EECF244321}">
                <p14:modId xmlns:p14="http://schemas.microsoft.com/office/powerpoint/2010/main" val="2835335293"/>
              </p:ext>
            </p:extLst>
          </p:nvPr>
        </p:nvGraphicFramePr>
        <p:xfrm>
          <a:off x="1655590" y="1676330"/>
          <a:ext cx="82296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Risk Tolerance – Part 2</a:t>
            </a:r>
          </a:p>
        </p:txBody>
      </p:sp>
      <p:graphicFrame>
        <p:nvGraphicFramePr>
          <p:cNvPr id="6" name="Content Placeholder 5">
            <a:extLst>
              <a:ext uri="{FF2B5EF4-FFF2-40B4-BE49-F238E27FC236}">
                <a16:creationId xmlns:a16="http://schemas.microsoft.com/office/drawing/2014/main" id="{F5D2E1E1-4C67-4D9F-9364-8E68266C8EA8}"/>
              </a:ext>
            </a:extLst>
          </p:cNvPr>
          <p:cNvGraphicFramePr>
            <a:graphicFrameLocks noGrp="1"/>
          </p:cNvGraphicFramePr>
          <p:nvPr>
            <p:ph idx="1"/>
            <p:extLst>
              <p:ext uri="{D42A27DB-BD31-4B8C-83A1-F6EECF244321}">
                <p14:modId xmlns:p14="http://schemas.microsoft.com/office/powerpoint/2010/main" val="4247847872"/>
              </p:ext>
            </p:extLst>
          </p:nvPr>
        </p:nvGraphicFramePr>
        <p:xfrm>
          <a:off x="1655590" y="1617337"/>
          <a:ext cx="82296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Types of Risk</a:t>
            </a:r>
          </a:p>
        </p:txBody>
      </p:sp>
      <p:graphicFrame>
        <p:nvGraphicFramePr>
          <p:cNvPr id="6" name="Content Placeholder 3">
            <a:extLst>
              <a:ext uri="{FF2B5EF4-FFF2-40B4-BE49-F238E27FC236}">
                <a16:creationId xmlns:a16="http://schemas.microsoft.com/office/drawing/2014/main" id="{92156429-1939-46D0-AF16-526A817295F7}"/>
              </a:ext>
            </a:extLst>
          </p:cNvPr>
          <p:cNvGraphicFramePr>
            <a:graphicFrameLocks noGrp="1"/>
          </p:cNvGraphicFramePr>
          <p:nvPr>
            <p:ph idx="1"/>
            <p:extLst>
              <p:ext uri="{D42A27DB-BD31-4B8C-83A1-F6EECF244321}">
                <p14:modId xmlns:p14="http://schemas.microsoft.com/office/powerpoint/2010/main" val="3739082766"/>
              </p:ext>
            </p:extLst>
          </p:nvPr>
        </p:nvGraphicFramePr>
        <p:xfrm>
          <a:off x="1922290" y="1582994"/>
          <a:ext cx="7696200" cy="4737101"/>
        </p:xfrm>
        <a:graphic>
          <a:graphicData uri="http://schemas.openxmlformats.org/drawingml/2006/table">
            <a:tbl>
              <a:tblPr firstRow="1" bandRow="1">
                <a:tableStyleId>{5C22544A-7EE6-4342-B048-85BDC9FD1C3A}</a:tableStyleId>
              </a:tblPr>
              <a:tblGrid>
                <a:gridCol w="2472818">
                  <a:extLst>
                    <a:ext uri="{9D8B030D-6E8A-4147-A177-3AD203B41FA5}">
                      <a16:colId xmlns:a16="http://schemas.microsoft.com/office/drawing/2014/main" val="20000"/>
                    </a:ext>
                  </a:extLst>
                </a:gridCol>
                <a:gridCol w="5223382">
                  <a:extLst>
                    <a:ext uri="{9D8B030D-6E8A-4147-A177-3AD203B41FA5}">
                      <a16:colId xmlns:a16="http://schemas.microsoft.com/office/drawing/2014/main" val="20001"/>
                    </a:ext>
                  </a:extLst>
                </a:gridCol>
              </a:tblGrid>
              <a:tr h="358426">
                <a:tc>
                  <a:txBody>
                    <a:bodyPr/>
                    <a:lstStyle/>
                    <a:p>
                      <a:pPr algn="ctr"/>
                      <a:r>
                        <a:rPr lang="en-US" sz="1600" dirty="0">
                          <a:latin typeface="Open Sans"/>
                        </a:rPr>
                        <a:t>Risk</a:t>
                      </a:r>
                    </a:p>
                  </a:txBody>
                  <a:tcPr marL="80241" marR="80241" marT="40121" marB="40121"/>
                </a:tc>
                <a:tc>
                  <a:txBody>
                    <a:bodyPr/>
                    <a:lstStyle/>
                    <a:p>
                      <a:pPr algn="l"/>
                      <a:r>
                        <a:rPr lang="en-US" sz="1600" dirty="0">
                          <a:latin typeface="Open Sans"/>
                        </a:rPr>
                        <a:t>Significance</a:t>
                      </a:r>
                    </a:p>
                  </a:txBody>
                  <a:tcPr marL="80241" marR="80241" marT="40121" marB="40121"/>
                </a:tc>
                <a:extLst>
                  <a:ext uri="{0D108BD9-81ED-4DB2-BD59-A6C34878D82A}">
                    <a16:rowId xmlns:a16="http://schemas.microsoft.com/office/drawing/2014/main" val="10000"/>
                  </a:ext>
                </a:extLst>
              </a:tr>
              <a:tr h="625525">
                <a:tc>
                  <a:txBody>
                    <a:bodyPr/>
                    <a:lstStyle/>
                    <a:p>
                      <a:r>
                        <a:rPr lang="en-US" sz="1600" dirty="0">
                          <a:latin typeface="Open Sans"/>
                        </a:rPr>
                        <a:t>Liquidity</a:t>
                      </a:r>
                    </a:p>
                  </a:txBody>
                  <a:tcPr marL="80241" marR="80241" marT="40121" marB="40121"/>
                </a:tc>
                <a:tc>
                  <a:txBody>
                    <a:bodyPr/>
                    <a:lstStyle/>
                    <a:p>
                      <a:pPr algn="l"/>
                      <a:r>
                        <a:rPr lang="en-US" sz="1600" dirty="0">
                          <a:latin typeface="Open Sans"/>
                        </a:rPr>
                        <a:t>Risk that the investment may not be able to be converted</a:t>
                      </a:r>
                      <a:r>
                        <a:rPr lang="en-US" sz="1600" baseline="0" dirty="0">
                          <a:latin typeface="Open Sans"/>
                        </a:rPr>
                        <a:t> to cash when needed</a:t>
                      </a:r>
                      <a:endParaRPr lang="en-US" sz="1600" dirty="0">
                        <a:latin typeface="Open Sans"/>
                      </a:endParaRPr>
                    </a:p>
                  </a:txBody>
                  <a:tcPr marL="80241" marR="80241" marT="40121" marB="40121"/>
                </a:tc>
                <a:extLst>
                  <a:ext uri="{0D108BD9-81ED-4DB2-BD59-A6C34878D82A}">
                    <a16:rowId xmlns:a16="http://schemas.microsoft.com/office/drawing/2014/main" val="10001"/>
                  </a:ext>
                </a:extLst>
              </a:tr>
              <a:tr h="625525">
                <a:tc>
                  <a:txBody>
                    <a:bodyPr/>
                    <a:lstStyle/>
                    <a:p>
                      <a:r>
                        <a:rPr lang="en-US" sz="1600" dirty="0">
                          <a:latin typeface="Open Sans"/>
                        </a:rPr>
                        <a:t>Market</a:t>
                      </a:r>
                    </a:p>
                  </a:txBody>
                  <a:tcPr marL="80241" marR="80241" marT="40121" marB="40121"/>
                </a:tc>
                <a:tc>
                  <a:txBody>
                    <a:bodyPr/>
                    <a:lstStyle/>
                    <a:p>
                      <a:pPr algn="l"/>
                      <a:r>
                        <a:rPr lang="en-US" sz="1600" dirty="0">
                          <a:latin typeface="Open Sans"/>
                        </a:rPr>
                        <a:t>Risk that affects the market as a whole;</a:t>
                      </a:r>
                      <a:r>
                        <a:rPr lang="en-US" sz="1600" baseline="0" dirty="0">
                          <a:latin typeface="Open Sans"/>
                        </a:rPr>
                        <a:t> </a:t>
                      </a:r>
                      <a:r>
                        <a:rPr lang="en-US" sz="1600" dirty="0">
                          <a:latin typeface="Open Sans"/>
                        </a:rPr>
                        <a:t>affects mutual funds more than individual stocks</a:t>
                      </a:r>
                    </a:p>
                  </a:txBody>
                  <a:tcPr marL="80241" marR="80241" marT="40121" marB="40121"/>
                </a:tc>
                <a:extLst>
                  <a:ext uri="{0D108BD9-81ED-4DB2-BD59-A6C34878D82A}">
                    <a16:rowId xmlns:a16="http://schemas.microsoft.com/office/drawing/2014/main" val="10002"/>
                  </a:ext>
                </a:extLst>
              </a:tr>
              <a:tr h="625525">
                <a:tc>
                  <a:txBody>
                    <a:bodyPr/>
                    <a:lstStyle/>
                    <a:p>
                      <a:r>
                        <a:rPr lang="en-US" sz="1600" dirty="0">
                          <a:latin typeface="Open Sans"/>
                        </a:rPr>
                        <a:t>Business</a:t>
                      </a:r>
                    </a:p>
                  </a:txBody>
                  <a:tcPr marL="80241" marR="80241" marT="40121" marB="40121"/>
                </a:tc>
                <a:tc>
                  <a:txBody>
                    <a:bodyPr/>
                    <a:lstStyle/>
                    <a:p>
                      <a:pPr algn="l"/>
                      <a:r>
                        <a:rPr lang="en-US" sz="1600" dirty="0">
                          <a:latin typeface="Open Sans"/>
                        </a:rPr>
                        <a:t>Risk of</a:t>
                      </a:r>
                      <a:r>
                        <a:rPr lang="en-US" sz="1600" baseline="0" dirty="0">
                          <a:latin typeface="Open Sans"/>
                        </a:rPr>
                        <a:t> a company going out of business; affects stocks and corporate bonds</a:t>
                      </a:r>
                      <a:endParaRPr lang="en-US" sz="1600" dirty="0">
                        <a:latin typeface="Open Sans"/>
                      </a:endParaRPr>
                    </a:p>
                  </a:txBody>
                  <a:tcPr marL="80241" marR="80241" marT="40121" marB="40121"/>
                </a:tc>
                <a:extLst>
                  <a:ext uri="{0D108BD9-81ED-4DB2-BD59-A6C34878D82A}">
                    <a16:rowId xmlns:a16="http://schemas.microsoft.com/office/drawing/2014/main" val="10003"/>
                  </a:ext>
                </a:extLst>
              </a:tr>
              <a:tr h="625525">
                <a:tc>
                  <a:txBody>
                    <a:bodyPr/>
                    <a:lstStyle/>
                    <a:p>
                      <a:r>
                        <a:rPr lang="en-US" sz="1600" dirty="0">
                          <a:latin typeface="Open Sans"/>
                        </a:rPr>
                        <a:t>Inflation</a:t>
                      </a:r>
                    </a:p>
                  </a:txBody>
                  <a:tcPr marL="80241" marR="80241" marT="40121" marB="40121"/>
                </a:tc>
                <a:tc>
                  <a:txBody>
                    <a:bodyPr/>
                    <a:lstStyle/>
                    <a:p>
                      <a:pPr algn="l"/>
                      <a:r>
                        <a:rPr lang="en-US" sz="1600" dirty="0">
                          <a:latin typeface="Open Sans"/>
                        </a:rPr>
                        <a:t>Risk that the inflation rate will</a:t>
                      </a:r>
                      <a:r>
                        <a:rPr lang="en-US" sz="1600" baseline="0" dirty="0">
                          <a:latin typeface="Open Sans"/>
                        </a:rPr>
                        <a:t> be higher than your rate of return</a:t>
                      </a:r>
                      <a:endParaRPr lang="en-US" sz="1600" dirty="0">
                        <a:latin typeface="Open Sans"/>
                      </a:endParaRPr>
                    </a:p>
                  </a:txBody>
                  <a:tcPr marL="80241" marR="80241" marT="40121" marB="40121"/>
                </a:tc>
                <a:extLst>
                  <a:ext uri="{0D108BD9-81ED-4DB2-BD59-A6C34878D82A}">
                    <a16:rowId xmlns:a16="http://schemas.microsoft.com/office/drawing/2014/main" val="10004"/>
                  </a:ext>
                </a:extLst>
              </a:tr>
              <a:tr h="625525">
                <a:tc>
                  <a:txBody>
                    <a:bodyPr/>
                    <a:lstStyle/>
                    <a:p>
                      <a:r>
                        <a:rPr lang="en-US" sz="1600" dirty="0">
                          <a:latin typeface="Open Sans"/>
                        </a:rPr>
                        <a:t>Interest Rate</a:t>
                      </a:r>
                    </a:p>
                  </a:txBody>
                  <a:tcPr marL="80241" marR="80241" marT="40121" marB="40121"/>
                </a:tc>
                <a:tc>
                  <a:txBody>
                    <a:bodyPr/>
                    <a:lstStyle/>
                    <a:p>
                      <a:pPr algn="l"/>
                      <a:r>
                        <a:rPr lang="en-US" sz="1600" dirty="0">
                          <a:latin typeface="Open Sans"/>
                        </a:rPr>
                        <a:t>Risk that the interest rate will increase and your fixed-interest investments</a:t>
                      </a:r>
                      <a:r>
                        <a:rPr lang="en-US" sz="1600" baseline="0" dirty="0">
                          <a:latin typeface="Open Sans"/>
                        </a:rPr>
                        <a:t> will be worth less</a:t>
                      </a:r>
                      <a:endParaRPr lang="en-US" sz="1600" dirty="0">
                        <a:latin typeface="Open Sans"/>
                      </a:endParaRPr>
                    </a:p>
                  </a:txBody>
                  <a:tcPr marL="80241" marR="80241" marT="40121" marB="40121"/>
                </a:tc>
                <a:extLst>
                  <a:ext uri="{0D108BD9-81ED-4DB2-BD59-A6C34878D82A}">
                    <a16:rowId xmlns:a16="http://schemas.microsoft.com/office/drawing/2014/main" val="10005"/>
                  </a:ext>
                </a:extLst>
              </a:tr>
              <a:tr h="625525">
                <a:tc>
                  <a:txBody>
                    <a:bodyPr/>
                    <a:lstStyle/>
                    <a:p>
                      <a:r>
                        <a:rPr lang="en-US" sz="1600" dirty="0">
                          <a:latin typeface="Open Sans"/>
                        </a:rPr>
                        <a:t>Exchange Rate</a:t>
                      </a:r>
                    </a:p>
                  </a:txBody>
                  <a:tcPr marL="80241" marR="80241" marT="40121" marB="40121"/>
                </a:tc>
                <a:tc>
                  <a:txBody>
                    <a:bodyPr/>
                    <a:lstStyle/>
                    <a:p>
                      <a:pPr algn="l"/>
                      <a:r>
                        <a:rPr lang="en-US" sz="1600" dirty="0">
                          <a:latin typeface="Open Sans"/>
                        </a:rPr>
                        <a:t>Risk that currency</a:t>
                      </a:r>
                      <a:r>
                        <a:rPr lang="en-US" sz="1600" baseline="0" dirty="0">
                          <a:latin typeface="Open Sans"/>
                        </a:rPr>
                        <a:t> values can decrease causing foreign investments to be worth less</a:t>
                      </a:r>
                      <a:endParaRPr lang="en-US" sz="1600" dirty="0">
                        <a:latin typeface="Open Sans"/>
                      </a:endParaRPr>
                    </a:p>
                  </a:txBody>
                  <a:tcPr marL="80241" marR="80241" marT="40121" marB="40121"/>
                </a:tc>
                <a:extLst>
                  <a:ext uri="{0D108BD9-81ED-4DB2-BD59-A6C34878D82A}">
                    <a16:rowId xmlns:a16="http://schemas.microsoft.com/office/drawing/2014/main" val="10006"/>
                  </a:ext>
                </a:extLst>
              </a:tr>
              <a:tr h="625525">
                <a:tc>
                  <a:txBody>
                    <a:bodyPr/>
                    <a:lstStyle/>
                    <a:p>
                      <a:r>
                        <a:rPr lang="en-US" sz="1600" dirty="0">
                          <a:latin typeface="Open Sans"/>
                        </a:rPr>
                        <a:t>Political</a:t>
                      </a:r>
                    </a:p>
                  </a:txBody>
                  <a:tcPr marL="80241" marR="80241" marT="40121" marB="40121"/>
                </a:tc>
                <a:tc>
                  <a:txBody>
                    <a:bodyPr/>
                    <a:lstStyle/>
                    <a:p>
                      <a:pPr algn="l"/>
                      <a:r>
                        <a:rPr lang="en-US" sz="1600" dirty="0">
                          <a:latin typeface="Open Sans"/>
                        </a:rPr>
                        <a:t>Risk that government events or actions can affect the value of your investments</a:t>
                      </a:r>
                    </a:p>
                  </a:txBody>
                  <a:tcPr marL="80241" marR="80241" marT="40121" marB="40121"/>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Diversification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Investing in several types of securities as opposed to only a single investment</a:t>
            </a:r>
          </a:p>
          <a:p>
            <a:pPr lvl="1"/>
            <a:r>
              <a:rPr lang="en-US" dirty="0"/>
              <a:t>Also called asset allocation</a:t>
            </a:r>
          </a:p>
          <a:p>
            <a:pPr lvl="1"/>
            <a:r>
              <a:rPr lang="en-US" dirty="0"/>
              <a:t>Theory that a pooling of assets can be safer than only one asset</a:t>
            </a:r>
          </a:p>
          <a:p>
            <a:pPr lvl="1"/>
            <a:r>
              <a:rPr lang="en-US" dirty="0"/>
              <a:t>An example - investing in a mutual fund as opposed to a single company’s stock</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schemas.microsoft.com/sharepoint/v3"/>
    <ds:schemaRef ds:uri="http://purl.org/dc/dcmitype/"/>
    <ds:schemaRef ds:uri="http://schemas.microsoft.com/office/2006/documentManagement/types"/>
    <ds:schemaRef ds:uri="http://purl.org/dc/elements/1.1/"/>
    <ds:schemaRef ds:uri="http://schemas.openxmlformats.org/package/2006/metadata/core-properties"/>
    <ds:schemaRef ds:uri="56ea17bb-c96d-4826-b465-01eec0dd23dd"/>
    <ds:schemaRef ds:uri="http://www.w3.org/XML/1998/namespace"/>
    <ds:schemaRef ds:uri="http://purl.org/dc/terms/"/>
    <ds:schemaRef ds:uri="http://schemas.microsoft.com/office/infopath/2007/PartnerControls"/>
    <ds:schemaRef ds:uri="05d88611-e516-4d1a-b12e-39107e78b3d0"/>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169</TotalTime>
  <Words>1665</Words>
  <Application>Microsoft Office PowerPoint</Application>
  <PresentationFormat>Widescreen</PresentationFormat>
  <Paragraphs>124</Paragraphs>
  <Slides>17</Slides>
  <Notes>12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17</vt:i4>
      </vt:variant>
    </vt:vector>
  </HeadingPairs>
  <TitlesOfParts>
    <vt:vector size="24"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Important Risk Questions?</vt:lpstr>
      <vt:lpstr>Calculating Investment Return</vt:lpstr>
      <vt:lpstr>Risk/Return Relationship</vt:lpstr>
      <vt:lpstr>Risk Tolerance – Part 1</vt:lpstr>
      <vt:lpstr>Risk Tolerance – Part 2</vt:lpstr>
      <vt:lpstr>Types of Risk</vt:lpstr>
      <vt:lpstr>Diversification</vt:lpstr>
      <vt:lpstr>Asset Allocation</vt:lpstr>
      <vt:lpstr>Risk Pyramid</vt:lpstr>
      <vt:lpstr>Lower-Risk Investments</vt:lpstr>
      <vt:lpstr>Medium-Risk Investments</vt:lpstr>
      <vt:lpstr>Higher-Risk Investments</vt:lpstr>
      <vt:lpstr>Formal Assessments</vt:lpstr>
      <vt:lpstr>Formal Assessments</vt:lpstr>
      <vt:lpstr>Formal Assessments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20</cp:revision>
  <cp:lastPrinted>2017-07-07T16:17:37Z</cp:lastPrinted>
  <dcterms:created xsi:type="dcterms:W3CDTF">2017-07-11T23:58:30Z</dcterms:created>
  <dcterms:modified xsi:type="dcterms:W3CDTF">2017-07-25T19:44:59Z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