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8"/>
  </p:notesMasterIdLst>
  <p:sldIdLst>
    <p:sldId id="321" r:id="rId6"/>
    <p:sldId id="319" r:id="rId7"/>
    <p:sldId id="323" r:id="rId8"/>
    <p:sldId id="324" r:id="rId9"/>
    <p:sldId id="325" r:id="rId10"/>
    <p:sldId id="326" r:id="rId11"/>
    <p:sldId id="327" r:id="rId12"/>
    <p:sldId id="351" r:id="rId13"/>
    <p:sldId id="352" r:id="rId14"/>
    <p:sldId id="353" r:id="rId15"/>
    <p:sldId id="354" r:id="rId16"/>
    <p:sldId id="355" r:id="rId17"/>
    <p:sldId id="328" r:id="rId18"/>
    <p:sldId id="356" r:id="rId19"/>
    <p:sldId id="357" r:id="rId20"/>
    <p:sldId id="358" r:id="rId21"/>
    <p:sldId id="359" r:id="rId22"/>
    <p:sldId id="329" r:id="rId23"/>
    <p:sldId id="360" r:id="rId24"/>
    <p:sldId id="334" r:id="rId25"/>
    <p:sldId id="361" r:id="rId26"/>
    <p:sldId id="350" r:id="rId2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2" d="100"/>
          <a:sy n="112" d="100"/>
        </p:scale>
        <p:origin x="470" y="9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735870" y="1219200"/>
            <a:ext cx="7080130" cy="5072063"/>
          </a:xfrm>
        </p:spPr>
        <p:txBody>
          <a:bodyPr>
            <a:normAutofit fontScale="92500" lnSpcReduction="10000"/>
          </a:bodyPr>
          <a:lstStyle/>
          <a:p>
            <a:r>
              <a:rPr lang="en-US" dirty="0"/>
              <a:t>Role of Analysis in the Crime Prevention </a:t>
            </a:r>
            <a:br>
              <a:rPr lang="en-US" dirty="0"/>
            </a:br>
            <a:r>
              <a:rPr lang="en-US" dirty="0"/>
              <a:t>of Homeland Security</a:t>
            </a:r>
          </a:p>
          <a:p>
            <a:pPr lvl="1"/>
            <a:r>
              <a:rPr lang="en-US" dirty="0"/>
              <a:t>Security Services</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Targets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Terrorist attacks </a:t>
            </a:r>
          </a:p>
          <a:p>
            <a:pPr lvl="2"/>
            <a:r>
              <a:rPr lang="en-US" dirty="0"/>
              <a:t>Occur with or without warning</a:t>
            </a:r>
          </a:p>
          <a:p>
            <a:pPr lvl="2"/>
            <a:r>
              <a:rPr lang="en-US" dirty="0"/>
              <a:t>Often intended to cause</a:t>
            </a:r>
          </a:p>
          <a:p>
            <a:pPr lvl="3"/>
            <a:r>
              <a:rPr lang="en-US" dirty="0"/>
              <a:t>Mass casualties</a:t>
            </a:r>
          </a:p>
          <a:p>
            <a:pPr lvl="3"/>
            <a:r>
              <a:rPr lang="en-US" dirty="0"/>
              <a:t>Loss of critical resources</a:t>
            </a:r>
          </a:p>
          <a:p>
            <a:pPr lvl="3"/>
            <a:r>
              <a:rPr lang="en-US" dirty="0"/>
              <a:t>Disruption of vital services</a:t>
            </a:r>
          </a:p>
          <a:p>
            <a:pPr lvl="3"/>
            <a:r>
              <a:rPr lang="en-US" dirty="0"/>
              <a:t>Disruption of the economy</a:t>
            </a:r>
          </a:p>
          <a:p>
            <a:pPr lvl="3"/>
            <a:r>
              <a:rPr lang="en-US" dirty="0"/>
              <a:t>Individual and mass panic</a:t>
            </a:r>
          </a:p>
          <a:p>
            <a:pPr lvl="2"/>
            <a:r>
              <a:rPr lang="en-US" dirty="0"/>
              <a:t>Have a range of environmental and physical indicators (i.e. factors that are absent are as important as factors that are present)</a:t>
            </a:r>
          </a:p>
          <a:p>
            <a:pPr lvl="1"/>
            <a:endParaRPr lang="en-US" dirty="0"/>
          </a:p>
        </p:txBody>
      </p:sp>
    </p:spTree>
    <p:extLst>
      <p:ext uri="{BB962C8B-B14F-4D97-AF65-F5344CB8AC3E}">
        <p14:creationId xmlns:p14="http://schemas.microsoft.com/office/powerpoint/2010/main" val="874217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Targets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Terrorists</a:t>
            </a:r>
          </a:p>
          <a:p>
            <a:pPr lvl="2"/>
            <a:r>
              <a:rPr lang="en-US" dirty="0"/>
              <a:t>Choose their targets to meet their goals (i.e. the food supply)</a:t>
            </a:r>
          </a:p>
          <a:p>
            <a:pPr lvl="2"/>
            <a:r>
              <a:rPr lang="en-US" dirty="0"/>
              <a:t>Select “soft” or lightly protected targets over “hard” or very secure targets</a:t>
            </a:r>
          </a:p>
          <a:p>
            <a:pPr lvl="2"/>
            <a:r>
              <a:rPr lang="en-US" dirty="0"/>
              <a:t>May also be drawn to major events such as parades or athletic events</a:t>
            </a:r>
          </a:p>
          <a:p>
            <a:pPr lvl="1"/>
            <a:endParaRPr lang="en-US" dirty="0"/>
          </a:p>
        </p:txBody>
      </p:sp>
    </p:spTree>
    <p:extLst>
      <p:ext uri="{BB962C8B-B14F-4D97-AF65-F5344CB8AC3E}">
        <p14:creationId xmlns:p14="http://schemas.microsoft.com/office/powerpoint/2010/main" val="139134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Targets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Some of the weapons available to some terrorist groups include</a:t>
            </a:r>
          </a:p>
          <a:p>
            <a:pPr lvl="2"/>
            <a:r>
              <a:rPr lang="en-US" dirty="0"/>
              <a:t>Biological weapons</a:t>
            </a:r>
          </a:p>
          <a:p>
            <a:pPr lvl="2"/>
            <a:r>
              <a:rPr lang="en-US" dirty="0"/>
              <a:t>Nuclear weapons</a:t>
            </a:r>
          </a:p>
          <a:p>
            <a:pPr lvl="2"/>
            <a:r>
              <a:rPr lang="en-US" dirty="0"/>
              <a:t>Incendiary devices</a:t>
            </a:r>
          </a:p>
          <a:p>
            <a:pPr lvl="2"/>
            <a:r>
              <a:rPr lang="en-US" dirty="0"/>
              <a:t>Chemical weapons</a:t>
            </a:r>
          </a:p>
          <a:p>
            <a:pPr lvl="2"/>
            <a:r>
              <a:rPr lang="en-US" dirty="0"/>
              <a:t>Explosive devices</a:t>
            </a:r>
          </a:p>
          <a:p>
            <a:pPr lvl="1"/>
            <a:endParaRPr lang="en-US" dirty="0"/>
          </a:p>
        </p:txBody>
      </p:sp>
    </p:spTree>
    <p:extLst>
      <p:ext uri="{BB962C8B-B14F-4D97-AF65-F5344CB8AC3E}">
        <p14:creationId xmlns:p14="http://schemas.microsoft.com/office/powerpoint/2010/main" val="3201786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Lessons from the 9/11/01 Terrorist Attacks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Crisis management</a:t>
            </a:r>
          </a:p>
          <a:p>
            <a:pPr lvl="2"/>
            <a:r>
              <a:rPr lang="en-US" dirty="0"/>
              <a:t>To identify, acquire, and plan the use of resources needed to anticipate, prevent, and/or resolve a threat or an act of terrorism</a:t>
            </a:r>
          </a:p>
          <a:p>
            <a:pPr lvl="2"/>
            <a:r>
              <a:rPr lang="en-US" dirty="0"/>
              <a:t>Predominantly a law enforcement response that is most often executed under federal law</a:t>
            </a:r>
          </a:p>
          <a:p>
            <a:pPr lvl="1"/>
            <a:endParaRPr lang="en-US" dirty="0"/>
          </a:p>
          <a:p>
            <a:pPr lvl="1"/>
            <a:endParaRPr lang="en-US" dirty="0"/>
          </a:p>
        </p:txBody>
      </p:sp>
    </p:spTree>
    <p:extLst>
      <p:ext uri="{BB962C8B-B14F-4D97-AF65-F5344CB8AC3E}">
        <p14:creationId xmlns:p14="http://schemas.microsoft.com/office/powerpoint/2010/main" val="3803669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Lessons from the 9/11/01 Terrorist Attacks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Challenges of planning for disaster recovery</a:t>
            </a:r>
          </a:p>
          <a:p>
            <a:pPr lvl="2"/>
            <a:r>
              <a:rPr lang="en-US" dirty="0"/>
              <a:t>Many individuals that hold key positions in private security also hold reserve positions with law enforcement, fire service, or the National Guard</a:t>
            </a:r>
          </a:p>
          <a:p>
            <a:pPr lvl="2"/>
            <a:r>
              <a:rPr lang="en-US" dirty="0"/>
              <a:t>It is critical to anticipate victims’ reactions so that first responders can plan accordingly</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2854870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Lessons from the 9/11/01 Terrorist Attacks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impact of natural disasters and terrorist attacks on victims is different, and care should be taken to treat victims accordingly</a:t>
            </a:r>
          </a:p>
          <a:p>
            <a:pPr lvl="1"/>
            <a:r>
              <a:rPr lang="en-US" dirty="0"/>
              <a:t>Fear management comprises the programs that reduce the incidence of adverse psychological effects following a disaster</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585192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Lessons from the 9/11/01 Terrorist Attacks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Natural disasters</a:t>
            </a:r>
          </a:p>
          <a:p>
            <a:pPr lvl="2"/>
            <a:r>
              <a:rPr lang="en-US" dirty="0"/>
              <a:t>Many types follow regional and seasonal patterns (i.e. floods, tornadoes, and hurricanes)</a:t>
            </a:r>
          </a:p>
          <a:p>
            <a:pPr lvl="2"/>
            <a:r>
              <a:rPr lang="en-US" dirty="0"/>
              <a:t>These patterns provide some degree of familiarity and predictability for community victims, emergency responders, and disaster relief workers</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006901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Lessons from the 9/11/01 Terrorist Attacks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Terrorist attacks</a:t>
            </a:r>
          </a:p>
          <a:p>
            <a:pPr lvl="2"/>
            <a:r>
              <a:rPr lang="en-US" dirty="0"/>
              <a:t>Are caused by deliberate human acts, that include sudden and unexpected threat, horror and destruction</a:t>
            </a:r>
          </a:p>
          <a:p>
            <a:pPr lvl="2"/>
            <a:r>
              <a:rPr lang="en-US" dirty="0"/>
              <a:t>Affect innocent and unsuspecting people in the course of their daily routines</a:t>
            </a:r>
          </a:p>
          <a:p>
            <a:pPr lvl="2"/>
            <a:r>
              <a:rPr lang="en-US" dirty="0"/>
              <a:t>Cause significant psychological issues</a:t>
            </a:r>
          </a:p>
          <a:p>
            <a:pPr lvl="3"/>
            <a:r>
              <a:rPr lang="en-US" dirty="0"/>
              <a:t>There are usually more psychological victims than physical victims</a:t>
            </a:r>
          </a:p>
          <a:p>
            <a:pPr lvl="3"/>
            <a:r>
              <a:rPr lang="en-US" dirty="0"/>
              <a:t>The death and destruction become reminders to many victims of their own vulnerability and inability to keep their loved ones safe</a:t>
            </a:r>
          </a:p>
          <a:p>
            <a:pPr lvl="1"/>
            <a:endParaRPr lang="en-US" dirty="0"/>
          </a:p>
        </p:txBody>
      </p:sp>
    </p:spTree>
    <p:extLst>
      <p:ext uri="{BB962C8B-B14F-4D97-AF65-F5344CB8AC3E}">
        <p14:creationId xmlns:p14="http://schemas.microsoft.com/office/powerpoint/2010/main" val="2913108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3" y="407209"/>
            <a:ext cx="10177545" cy="876300"/>
          </a:xfrm>
        </p:spPr>
        <p:txBody>
          <a:bodyPr/>
          <a:lstStyle/>
          <a:p>
            <a:r>
              <a:rPr lang="en-US" dirty="0"/>
              <a:t>Federal Emergency Management Agency (FEMA)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Has the mission to</a:t>
            </a:r>
          </a:p>
          <a:p>
            <a:pPr lvl="2"/>
            <a:r>
              <a:rPr lang="en-US" dirty="0"/>
              <a:t>Reduce loss of life and property and protect the nation from all hazards, including natural disasters, acts of terrorism, and other manmade disasters</a:t>
            </a:r>
          </a:p>
          <a:p>
            <a:pPr lvl="2"/>
            <a:r>
              <a:rPr lang="en-US" dirty="0"/>
              <a:t>Lead and support the nation in a risk-based, comprehensive emergency management system of preparedness, protection, response, recovery, and mitigation</a:t>
            </a:r>
          </a:p>
          <a:p>
            <a:pPr lvl="1"/>
            <a:endParaRPr lang="en-US" dirty="0"/>
          </a:p>
        </p:txBody>
      </p:sp>
    </p:spTree>
    <p:extLst>
      <p:ext uri="{BB962C8B-B14F-4D97-AF65-F5344CB8AC3E}">
        <p14:creationId xmlns:p14="http://schemas.microsoft.com/office/powerpoint/2010/main" val="13382342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3" y="407209"/>
            <a:ext cx="10177545" cy="876300"/>
          </a:xfrm>
        </p:spPr>
        <p:txBody>
          <a:bodyPr/>
          <a:lstStyle/>
          <a:p>
            <a:r>
              <a:rPr lang="en-US" dirty="0"/>
              <a:t>Federal Emergency Management Agency (FEMA)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Recommendations for emergency situations</a:t>
            </a:r>
          </a:p>
          <a:p>
            <a:pPr lvl="2"/>
            <a:r>
              <a:rPr lang="en-US" dirty="0"/>
              <a:t>Local officials provide information to the public through the media</a:t>
            </a:r>
          </a:p>
          <a:p>
            <a:pPr lvl="2"/>
            <a:r>
              <a:rPr lang="en-US" dirty="0"/>
              <a:t>Individuals in circumstances where they feel threatened or endangered need to leave their current location to avoid danger</a:t>
            </a:r>
          </a:p>
          <a:p>
            <a:pPr lvl="2"/>
            <a:r>
              <a:rPr lang="en-US" dirty="0"/>
              <a:t>The amount of time to evacuate depends on the emergency; planning ahead (including gathering necessary supplies) is essential</a:t>
            </a:r>
          </a:p>
          <a:p>
            <a:pPr lvl="1"/>
            <a:endParaRPr lang="en-US" dirty="0"/>
          </a:p>
          <a:p>
            <a:pPr lvl="1"/>
            <a:endParaRPr lang="en-US" dirty="0"/>
          </a:p>
        </p:txBody>
      </p:sp>
    </p:spTree>
    <p:extLst>
      <p:ext uri="{BB962C8B-B14F-4D97-AF65-F5344CB8AC3E}">
        <p14:creationId xmlns:p14="http://schemas.microsoft.com/office/powerpoint/2010/main" val="231582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Preparedness Issues (Individual/Business)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Communication – plans should be in place to reassure, give instruction, and share information</a:t>
            </a:r>
          </a:p>
          <a:p>
            <a:pPr lvl="1"/>
            <a:r>
              <a:rPr lang="en-US" dirty="0"/>
              <a:t>Leadership/management – needs to review its emergency planning and practice executing decisions before a crisis occurs</a:t>
            </a:r>
          </a:p>
          <a:p>
            <a:pPr lvl="1"/>
            <a:r>
              <a:rPr lang="en-US" dirty="0"/>
              <a:t>Transportation – plans must account for the possibility that many individuals may be stranded after a disaster</a:t>
            </a:r>
          </a:p>
          <a:p>
            <a:pPr lvl="1"/>
            <a:endParaRPr lang="en-US" dirty="0"/>
          </a:p>
          <a:p>
            <a:pPr lvl="1"/>
            <a:endParaRPr lang="en-US" dirty="0"/>
          </a:p>
        </p:txBody>
      </p:sp>
    </p:spTree>
    <p:extLst>
      <p:ext uri="{BB962C8B-B14F-4D97-AF65-F5344CB8AC3E}">
        <p14:creationId xmlns:p14="http://schemas.microsoft.com/office/powerpoint/2010/main" val="22517221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Preparedness Issues (Individual/Business)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Key dependencies – companies should understand their dependencies on key vendors</a:t>
            </a:r>
          </a:p>
          <a:p>
            <a:pPr lvl="1"/>
            <a:r>
              <a:rPr lang="en-US" dirty="0"/>
              <a:t>Security – consists of threat assessment; individuals or companies must assess security measures</a:t>
            </a:r>
          </a:p>
          <a:p>
            <a:pPr lvl="1"/>
            <a:endParaRPr lang="en-US" dirty="0"/>
          </a:p>
          <a:p>
            <a:pPr lvl="1"/>
            <a:endParaRPr lang="en-US" dirty="0"/>
          </a:p>
        </p:txBody>
      </p:sp>
    </p:spTree>
    <p:extLst>
      <p:ext uri="{BB962C8B-B14F-4D97-AF65-F5344CB8AC3E}">
        <p14:creationId xmlns:p14="http://schemas.microsoft.com/office/powerpoint/2010/main" val="27354413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 Department of Justice (DOJ), Engaging the Private Sector to Promote Homeland Security: Law Enforcement-Private Security Partnerships https://www.ncjrs.gov/pdffiles1/bja/210678.pdf</a:t>
            </a:r>
          </a:p>
          <a:p>
            <a:pPr lvl="1"/>
            <a:r>
              <a:rPr lang="en-US" dirty="0"/>
              <a:t>Introduction to Private Security: Theory Meets Practice, Cliff Roberson &amp; Michael L. </a:t>
            </a:r>
            <a:r>
              <a:rPr lang="en-US" dirty="0" err="1"/>
              <a:t>Birzer</a:t>
            </a:r>
            <a:endParaRPr lang="en-US" dirty="0"/>
          </a:p>
          <a:p>
            <a:pPr lvl="1"/>
            <a:r>
              <a:rPr lang="en-US" dirty="0"/>
              <a:t>Introduction to Security (6th Ed.), Robert J. Fischer &amp; </a:t>
            </a:r>
            <a:r>
              <a:rPr lang="en-US" dirty="0" err="1"/>
              <a:t>Gion</a:t>
            </a:r>
            <a:r>
              <a:rPr lang="en-US" dirty="0"/>
              <a:t> Green</a:t>
            </a:r>
          </a:p>
          <a:p>
            <a:pPr lvl="1"/>
            <a:r>
              <a:rPr lang="en-US" dirty="0"/>
              <a:t>Investigator/Officer’s Personal Experience</a:t>
            </a:r>
          </a:p>
          <a:p>
            <a:pPr lvl="1"/>
            <a:endParaRPr lang="en-US" dirty="0"/>
          </a:p>
          <a:p>
            <a:pPr lvl="1"/>
            <a:endParaRPr lang="en-US" dirty="0"/>
          </a:p>
        </p:txBody>
      </p:sp>
    </p:spTree>
    <p:extLst>
      <p:ext uri="{BB962C8B-B14F-4D97-AF65-F5344CB8AC3E}">
        <p14:creationId xmlns:p14="http://schemas.microsoft.com/office/powerpoint/2010/main" val="3433939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Terrorism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difficult concept to explain </a:t>
            </a:r>
          </a:p>
          <a:p>
            <a:pPr lvl="1"/>
            <a:r>
              <a:rPr lang="en-US" dirty="0"/>
              <a:t>Does not include acts of violence in which the terror component is incidental or secondary to some other primary objective</a:t>
            </a:r>
          </a:p>
          <a:p>
            <a:pPr lvl="1"/>
            <a:r>
              <a:rPr lang="en-US" dirty="0"/>
              <a:t>Is a psychological weapon that is aimed at its immediate victim and also a wider audience; it has the goal of creating a behavior change in that audience</a:t>
            </a:r>
          </a:p>
          <a:p>
            <a:pPr lvl="1"/>
            <a:r>
              <a:rPr lang="en-US" dirty="0"/>
              <a:t>Includes creative tactics without boundaries</a:t>
            </a:r>
          </a:p>
          <a:p>
            <a:pPr lvl="1"/>
            <a:endParaRPr lang="en-US" dirty="0"/>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Threat Assessment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Assessment of whether a potential terrorist act will happen, where it will happen, and expected damages and injuries if it does happen</a:t>
            </a:r>
          </a:p>
          <a:p>
            <a:pPr lvl="1"/>
            <a:r>
              <a:rPr lang="en-US" dirty="0"/>
              <a:t>A developing field pioneered by the US Department of the Treasury’s US Secret Service</a:t>
            </a:r>
          </a:p>
          <a:p>
            <a:pPr lvl="1"/>
            <a:r>
              <a:rPr lang="en-US" dirty="0"/>
              <a:t>Commonly used in counterterrorism</a:t>
            </a:r>
          </a:p>
          <a:p>
            <a:pPr lvl="1"/>
            <a:r>
              <a:rPr lang="en-US" dirty="0"/>
              <a:t>Involves the investigation and analysis of the situations and the individuals that may pose threats to the public</a:t>
            </a:r>
          </a:p>
          <a:p>
            <a:pPr lvl="1"/>
            <a:endParaRPr lang="en-US" dirty="0"/>
          </a:p>
          <a:p>
            <a:pPr lvl="1"/>
            <a:endParaRPr lang="en-US" dirty="0"/>
          </a:p>
        </p:txBody>
      </p:sp>
    </p:spTree>
    <p:extLst>
      <p:ext uri="{BB962C8B-B14F-4D97-AF65-F5344CB8AC3E}">
        <p14:creationId xmlns:p14="http://schemas.microsoft.com/office/powerpoint/2010/main" val="144271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Department of Homeland Security (DHS)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Established in January, 2003</a:t>
            </a:r>
          </a:p>
          <a:p>
            <a:pPr lvl="1"/>
            <a:r>
              <a:rPr lang="en-US" dirty="0"/>
              <a:t>Organized to protect the country from terrorist acts and to minimize the damage of a terrorist attack or natural disaster</a:t>
            </a:r>
          </a:p>
          <a:p>
            <a:pPr lvl="1"/>
            <a:r>
              <a:rPr lang="en-US" dirty="0"/>
              <a:t>Absorbed many different law enforcement resources and organizations</a:t>
            </a:r>
          </a:p>
          <a:p>
            <a:pPr lvl="1"/>
            <a:r>
              <a:rPr lang="en-US" dirty="0"/>
              <a:t>The first federal department with homeland security as its primary objective</a:t>
            </a:r>
          </a:p>
          <a:p>
            <a:pPr lvl="1"/>
            <a:r>
              <a:rPr lang="en-US" dirty="0"/>
              <a:t>Created by The Homeland Security ACT (HLS) that was passed in 2002 as a direct result of the terrorist acts of 9/11/01</a:t>
            </a:r>
          </a:p>
          <a:p>
            <a:pPr lvl="1"/>
            <a:r>
              <a:rPr lang="en-US" dirty="0"/>
              <a:t>Works through partnerships with state, local, and tribal governments, and the private sector, to ensure the highest level of protection and preparedness for the country and the citizens it serves</a:t>
            </a:r>
          </a:p>
          <a:p>
            <a:pPr lvl="1"/>
            <a:endParaRPr lang="en-US" dirty="0"/>
          </a:p>
          <a:p>
            <a:pPr lvl="1"/>
            <a:endParaRPr lang="en-US" dirty="0"/>
          </a:p>
        </p:txBody>
      </p:sp>
    </p:spTree>
    <p:extLst>
      <p:ext uri="{BB962C8B-B14F-4D97-AF65-F5344CB8AC3E}">
        <p14:creationId xmlns:p14="http://schemas.microsoft.com/office/powerpoint/2010/main" val="56497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Private Security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private security individual’s role as a first responder</a:t>
            </a:r>
          </a:p>
          <a:p>
            <a:pPr lvl="2"/>
            <a:r>
              <a:rPr lang="en-US" dirty="0"/>
              <a:t>More limited than the role of the first police officer or other public authority on the scene</a:t>
            </a:r>
          </a:p>
          <a:p>
            <a:pPr lvl="2"/>
            <a:r>
              <a:rPr lang="en-US" dirty="0"/>
              <a:t>Protect people and property until the police or public authority arrives on the scene</a:t>
            </a:r>
          </a:p>
          <a:p>
            <a:pPr lvl="1"/>
            <a:r>
              <a:rPr lang="en-US" dirty="0"/>
              <a:t>The first responders to the 9/11/01 terrorist attack in New York City were private security employees; at least thirty-five of them died that day</a:t>
            </a:r>
          </a:p>
          <a:p>
            <a:pPr lvl="1"/>
            <a:r>
              <a:rPr lang="en-US" dirty="0"/>
              <a:t>There is a need for law enforcement agencies to build formal partnerships with private security organizations</a:t>
            </a:r>
          </a:p>
          <a:p>
            <a:pPr lvl="1"/>
            <a:endParaRPr lang="en-US" dirty="0"/>
          </a:p>
          <a:p>
            <a:pPr lvl="1"/>
            <a:endParaRPr lang="en-US" dirty="0"/>
          </a:p>
        </p:txBody>
      </p:sp>
    </p:spTree>
    <p:extLst>
      <p:ext uri="{BB962C8B-B14F-4D97-AF65-F5344CB8AC3E}">
        <p14:creationId xmlns:p14="http://schemas.microsoft.com/office/powerpoint/2010/main" val="3441979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Partnerships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Private Security/Public Policing Partnerships policy paper</a:t>
            </a:r>
          </a:p>
          <a:p>
            <a:pPr lvl="2"/>
            <a:r>
              <a:rPr lang="en-US" dirty="0"/>
              <a:t>Created in 2004 by the US Department of Justice Office of Community Oriented Policing Services (COPS), in partnership with the International Association of Chiefs of Police (IACP) and a broad-based group of private-sector/law enforcement professionals</a:t>
            </a:r>
          </a:p>
          <a:p>
            <a:pPr lvl="2"/>
            <a:r>
              <a:rPr lang="en-US" dirty="0"/>
              <a:t>A comprehensive policy paper that outlines a national strategy to establish partnerships between private security and public law enforcement agencies to create action plans for responding to terrorism</a:t>
            </a:r>
          </a:p>
          <a:p>
            <a:pPr lvl="2"/>
            <a:endParaRPr lang="en-US" dirty="0"/>
          </a:p>
          <a:p>
            <a:pPr lvl="1"/>
            <a:endParaRPr lang="en-US" dirty="0"/>
          </a:p>
        </p:txBody>
      </p:sp>
    </p:spTree>
    <p:extLst>
      <p:ext uri="{BB962C8B-B14F-4D97-AF65-F5344CB8AC3E}">
        <p14:creationId xmlns:p14="http://schemas.microsoft.com/office/powerpoint/2010/main" val="4085340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Partnerships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Public–private cooperation – relationships between law enforcement and private security</a:t>
            </a:r>
          </a:p>
          <a:p>
            <a:pPr lvl="2"/>
            <a:r>
              <a:rPr lang="en-US" dirty="0"/>
              <a:t>Many studies see a need for law enforcement/private security partnerships</a:t>
            </a:r>
          </a:p>
          <a:p>
            <a:pPr lvl="2"/>
            <a:r>
              <a:rPr lang="en-US" dirty="0"/>
              <a:t>These fields have much to offer each other but often lack confidence in one another</a:t>
            </a:r>
          </a:p>
          <a:p>
            <a:pPr lvl="2"/>
            <a:r>
              <a:rPr lang="en-US" dirty="0"/>
              <a:t>These partnerships take many forms and occur at many levels (i.e. informal, ad-hoc collaboration, formal partnerships, or contractual agreements)</a:t>
            </a:r>
          </a:p>
          <a:p>
            <a:pPr lvl="1"/>
            <a:endParaRPr lang="en-US" dirty="0"/>
          </a:p>
        </p:txBody>
      </p:sp>
    </p:spTree>
    <p:extLst>
      <p:ext uri="{BB962C8B-B14F-4D97-AF65-F5344CB8AC3E}">
        <p14:creationId xmlns:p14="http://schemas.microsoft.com/office/powerpoint/2010/main" val="2284945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Partnerships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Obstacles of partnerships include</a:t>
            </a:r>
          </a:p>
          <a:p>
            <a:pPr lvl="2"/>
            <a:r>
              <a:rPr lang="en-US" dirty="0"/>
              <a:t>Private security agencies feel that they do not always receive timely information from law enforcement</a:t>
            </a:r>
          </a:p>
          <a:p>
            <a:pPr lvl="2"/>
            <a:r>
              <a:rPr lang="en-US" dirty="0"/>
              <a:t>Law enforcement agencies </a:t>
            </a:r>
          </a:p>
          <a:p>
            <a:pPr lvl="3"/>
            <a:r>
              <a:rPr lang="en-US" dirty="0"/>
              <a:t>Concerned that private security organizations may not treat information as discreetly as needed</a:t>
            </a:r>
          </a:p>
          <a:p>
            <a:pPr lvl="3"/>
            <a:r>
              <a:rPr lang="en-US" dirty="0"/>
              <a:t>Feel that private security individuals are not adequately trained</a:t>
            </a:r>
          </a:p>
          <a:p>
            <a:pPr lvl="3"/>
            <a:r>
              <a:rPr lang="en-US" dirty="0"/>
              <a:t>Do not understand the functions of private security</a:t>
            </a:r>
          </a:p>
          <a:p>
            <a:pPr lvl="1"/>
            <a:endParaRPr lang="en-US" dirty="0"/>
          </a:p>
        </p:txBody>
      </p:sp>
    </p:spTree>
    <p:extLst>
      <p:ext uri="{BB962C8B-B14F-4D97-AF65-F5344CB8AC3E}">
        <p14:creationId xmlns:p14="http://schemas.microsoft.com/office/powerpoint/2010/main" val="3718603491"/>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purl.org/dc/terms/"/>
    <ds:schemaRef ds:uri="http://schemas.microsoft.com/office/infopath/2007/PartnerControls"/>
    <ds:schemaRef ds:uri="http://purl.org/dc/dcmitype/"/>
    <ds:schemaRef ds:uri="05d88611-e516-4d1a-b12e-39107e78b3d0"/>
    <ds:schemaRef ds:uri="56ea17bb-c96d-4826-b465-01eec0dd23dd"/>
    <ds:schemaRef ds:uri="http://purl.org/dc/elements/1.1/"/>
    <ds:schemaRef ds:uri="http://schemas.microsoft.com/office/2006/documentManagement/types"/>
    <ds:schemaRef ds:uri="http://www.w3.org/XML/1998/namespace"/>
    <ds:schemaRef ds:uri="http://schemas.openxmlformats.org/package/2006/metadata/core-properties"/>
    <ds:schemaRef ds:uri="http://schemas.microsoft.com/sharepoint/v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53</TotalTime>
  <Words>1188</Words>
  <Application>Microsoft Office PowerPoint</Application>
  <PresentationFormat>Widescreen</PresentationFormat>
  <Paragraphs>109</Paragraphs>
  <Slides>22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22</vt:i4>
      </vt:variant>
    </vt:vector>
  </HeadingPairs>
  <TitlesOfParts>
    <vt:vector size="29"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Terrorism</vt:lpstr>
      <vt:lpstr>Threat Assessment</vt:lpstr>
      <vt:lpstr>The Department of Homeland Security (DHS) </vt:lpstr>
      <vt:lpstr>Private Security</vt:lpstr>
      <vt:lpstr>Partnerships</vt:lpstr>
      <vt:lpstr>Partnerships </vt:lpstr>
      <vt:lpstr>Partnerships </vt:lpstr>
      <vt:lpstr>Targets </vt:lpstr>
      <vt:lpstr>Targets </vt:lpstr>
      <vt:lpstr>Targets </vt:lpstr>
      <vt:lpstr>Lessons from the 9/11/01 Terrorist Attacks</vt:lpstr>
      <vt:lpstr>Lessons from the 9/11/01 Terrorist Attacks</vt:lpstr>
      <vt:lpstr>Lessons from the 9/11/01 Terrorist Attacks</vt:lpstr>
      <vt:lpstr>Lessons from the 9/11/01 Terrorist Attacks</vt:lpstr>
      <vt:lpstr>Lessons from the 9/11/01 Terrorist Attacks</vt:lpstr>
      <vt:lpstr>Federal Emergency Management Agency (FEMA)</vt:lpstr>
      <vt:lpstr>Federal Emergency Management Agency (FEMA)</vt:lpstr>
      <vt:lpstr>Preparedness Issues (Individual/Business)</vt:lpstr>
      <vt:lpstr>Preparedness Issues (Individual/Business)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8</cp:revision>
  <cp:lastPrinted>2017-07-07T16:17:37Z</cp:lastPrinted>
  <dcterms:created xsi:type="dcterms:W3CDTF">2017-07-11T23:58:30Z</dcterms:created>
  <dcterms:modified xsi:type="dcterms:W3CDTF">2017-07-14T20:58:37Z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