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0"/>
  </p:notesMasterIdLst>
  <p:sldIdLst>
    <p:sldId id="321" r:id="rId7"/>
    <p:sldId id="353" r:id="rId8"/>
    <p:sldId id="326" r:id="rId9"/>
    <p:sldId id="328" r:id="rId10"/>
    <p:sldId id="329" r:id="rId11"/>
    <p:sldId id="330" r:id="rId12"/>
    <p:sldId id="332" r:id="rId13"/>
    <p:sldId id="333" r:id="rId14"/>
    <p:sldId id="335" r:id="rId15"/>
    <p:sldId id="337" r:id="rId16"/>
    <p:sldId id="338" r:id="rId17"/>
    <p:sldId id="339" r:id="rId18"/>
    <p:sldId id="340" r:id="rId19"/>
    <p:sldId id="341" r:id="rId20"/>
    <p:sldId id="342" r:id="rId21"/>
    <p:sldId id="343" r:id="rId22"/>
    <p:sldId id="344" r:id="rId23"/>
    <p:sldId id="345" r:id="rId24"/>
    <p:sldId id="347" r:id="rId25"/>
    <p:sldId id="348" r:id="rId26"/>
    <p:sldId id="349" r:id="rId27"/>
    <p:sldId id="351" r:id="rId28"/>
    <p:sldId id="352" r:id="rId29"/>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171812-2592-40B4-B9A5-AAFDBF10816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4FC8504-56FE-4DF8-BE61-78A958C215CD}"/>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F6990607-B25B-45CF-ABFB-7193EA1060C5}" type="datetimeFigureOut">
              <a:rPr lang="en-US"/>
              <a:pPr>
                <a:defRPr/>
              </a:pPr>
              <a:t>7/20/2017</a:t>
            </a:fld>
            <a:endParaRPr lang="en-US"/>
          </a:p>
        </p:txBody>
      </p:sp>
      <p:sp>
        <p:nvSpPr>
          <p:cNvPr id="4" name="Slide Image Placeholder 3">
            <a:extLst>
              <a:ext uri="{FF2B5EF4-FFF2-40B4-BE49-F238E27FC236}">
                <a16:creationId xmlns:a16="http://schemas.microsoft.com/office/drawing/2014/main" id="{A4325707-F054-494E-A069-5E6E4422AEB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0B8B2FD0-BC34-4A08-9D46-5A2E41DDADD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43DA090-6A5B-49EA-B8DE-E0328B0C0DDE}"/>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BE5BE79-849C-4E76-98BA-D5714B54262E}"/>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A0547174-ACD0-4E3F-86C1-968DB4D6D89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6D43952-5FD7-4EF0-9F05-AE687FFDF84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BB3D15FF-55A3-47BC-A454-E8EEBAC199C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83D064A-053C-4949-B18B-C17028B1A7C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2BBD428-DF6A-4F47-ABA2-465FAC9F546C}"/>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794394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58EA099-BED9-4EAE-9939-01A603F48FF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925055D-696D-40A2-BAFD-CF69F977219F}"/>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67B3622-E84C-480D-A01B-AA42F82E30B4}"/>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798152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51E2BA22-04FA-4DF1-9B91-42DE87305DFA}"/>
              </a:ext>
            </a:extLst>
          </p:cNvPr>
          <p:cNvSpPr txBox="1">
            <a:spLocks/>
          </p:cNvSpPr>
          <p:nvPr userDrawn="1"/>
        </p:nvSpPr>
        <p:spPr bwMode="auto">
          <a:xfrm>
            <a:off x="3048000" y="6430963"/>
            <a:ext cx="5614988" cy="274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ctr" rtl="0" eaLnBrk="0" fontAlgn="auto" hangingPunct="0">
              <a:spcBef>
                <a:spcPts val="0"/>
              </a:spcBef>
              <a:spcAft>
                <a:spcPts val="0"/>
              </a:spcAft>
              <a:defRPr sz="2400" kern="1200">
                <a:solidFill>
                  <a:schemeClr val="tx1"/>
                </a:solidFill>
                <a:latin typeface="Verdana" pitchFamily="34" charset="0"/>
                <a:ea typeface="+mn-ea"/>
                <a:cs typeface="+mn-cs"/>
              </a:defRPr>
            </a:lvl1pPr>
            <a:lvl2pPr marL="742950" indent="-28575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1143000" indent="-2286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600200" indent="-228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2057400" indent="-2286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hangingPunct="1">
              <a:defRPr/>
            </a:pPr>
            <a:r>
              <a:rPr lang="en-US" sz="1000">
                <a:latin typeface="Times New Roman" pitchFamily="18" charset="0"/>
                <a:cs typeface="Times New Roman" pitchFamily="18" charset="0"/>
              </a:rPr>
              <a:t>Copyright © Texas Education Agency 2011. All rights reserved.</a:t>
            </a:r>
          </a:p>
          <a:p>
            <a:pPr eaLnBrk="1" hangingPunct="1">
              <a:defRPr/>
            </a:pPr>
            <a:r>
              <a:rPr lang="en-US" sz="1000">
                <a:latin typeface="Times New Roman" pitchFamily="18" charset="0"/>
                <a:cs typeface="Times New Roman" pitchFamily="18" charset="0"/>
              </a:rPr>
              <a:t>Images and other multimedia content used with permission. </a:t>
            </a:r>
            <a:endParaRPr lang="en-US" sz="1000" dirty="0">
              <a:latin typeface="Times New Roman" pitchFamily="18" charset="0"/>
              <a:cs typeface="Times New Roman" pitchFamily="18" charset="0"/>
            </a:endParaRPr>
          </a:p>
        </p:txBody>
      </p:sp>
      <p:sp>
        <p:nvSpPr>
          <p:cNvPr id="2" name="Title 1"/>
          <p:cNvSpPr>
            <a:spLocks noGrp="1"/>
          </p:cNvSpPr>
          <p:nvPr>
            <p:ph type="title"/>
          </p:nvPr>
        </p:nvSpPr>
        <p:spPr/>
        <p:txBody>
          <a:bodyPr/>
          <a:lstStyle>
            <a:lvl1pPr algn="l">
              <a:defRPr b="1">
                <a:solidFill>
                  <a:schemeClr val="tx1">
                    <a:lumMod val="75000"/>
                  </a:schemeClr>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tx1">
                    <a:lumMod val="20000"/>
                    <a:lumOff val="80000"/>
                  </a:schemeClr>
                </a:solidFill>
                <a:latin typeface="Times New Roman" pitchFamily="18" charset="0"/>
                <a:cs typeface="Times New Roman" pitchFamily="18" charset="0"/>
              </a:defRPr>
            </a:lvl1pPr>
            <a:lvl2pPr>
              <a:defRPr>
                <a:solidFill>
                  <a:schemeClr val="tx1">
                    <a:lumMod val="20000"/>
                    <a:lumOff val="80000"/>
                  </a:schemeClr>
                </a:solidFill>
                <a:latin typeface="Times New Roman" pitchFamily="18" charset="0"/>
                <a:cs typeface="Times New Roman" pitchFamily="18" charset="0"/>
              </a:defRPr>
            </a:lvl2pPr>
            <a:lvl3pPr>
              <a:defRPr>
                <a:solidFill>
                  <a:schemeClr val="tx1">
                    <a:lumMod val="20000"/>
                    <a:lumOff val="80000"/>
                  </a:schemeClr>
                </a:solidFill>
                <a:latin typeface="Times New Roman" pitchFamily="18" charset="0"/>
                <a:cs typeface="Times New Roman" pitchFamily="18" charset="0"/>
              </a:defRPr>
            </a:lvl3pPr>
            <a:lvl4pPr>
              <a:defRPr>
                <a:solidFill>
                  <a:schemeClr val="tx1">
                    <a:lumMod val="20000"/>
                    <a:lumOff val="80000"/>
                  </a:schemeClr>
                </a:solidFill>
                <a:latin typeface="Times New Roman" pitchFamily="18" charset="0"/>
                <a:cs typeface="Times New Roman" pitchFamily="18" charset="0"/>
              </a:defRPr>
            </a:lvl4pPr>
            <a:lvl5pPr>
              <a:defRPr>
                <a:solidFill>
                  <a:schemeClr val="tx1">
                    <a:lumMod val="20000"/>
                    <a:lumOff val="80000"/>
                  </a:schemeClr>
                </a:solidFill>
                <a:latin typeface="Times New Roman" pitchFamily="18" charset="0"/>
                <a:cs typeface="Times New Roman"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BDC1D636-AB5D-443F-811F-312272EE7C8F}"/>
              </a:ext>
            </a:extLst>
          </p:cNvPr>
          <p:cNvSpPr>
            <a:spLocks noGrp="1"/>
          </p:cNvSpPr>
          <p:nvPr>
            <p:ph type="sldNum"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412D65D2-E961-4985-AE4C-28842F97D7FD}" type="slidenum">
              <a:rPr lang="en-US"/>
              <a:pPr>
                <a:defRPr/>
              </a:pPr>
              <a:t>‹#›</a:t>
            </a:fld>
            <a:endParaRPr lang="en-US"/>
          </a:p>
        </p:txBody>
      </p:sp>
      <p:sp>
        <p:nvSpPr>
          <p:cNvPr id="6" name="Footer Placeholder 11">
            <a:extLst>
              <a:ext uri="{FF2B5EF4-FFF2-40B4-BE49-F238E27FC236}">
                <a16:creationId xmlns:a16="http://schemas.microsoft.com/office/drawing/2014/main" id="{4D8D0492-93E3-44AC-8AF3-D36F3C2872B0}"/>
              </a:ext>
            </a:extLst>
          </p:cNvPr>
          <p:cNvSpPr>
            <a:spLocks noGrp="1"/>
          </p:cNvSpPr>
          <p:nvPr>
            <p:ph type="ftr" sz="quarter" idx="11"/>
          </p:nvPr>
        </p:nvSpPr>
        <p:spPr bwMode="auto">
          <a:xfrm>
            <a:off x="3122613" y="6400800"/>
            <a:ext cx="5614987" cy="2746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1" fontAlgn="auto" hangingPunct="1">
              <a:spcBef>
                <a:spcPts val="0"/>
              </a:spcBef>
              <a:spcAft>
                <a:spcPts val="0"/>
              </a:spcAft>
              <a:defRPr sz="10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defRPr/>
            </a:pPr>
            <a:endParaRPr lang="en-US"/>
          </a:p>
        </p:txBody>
      </p:sp>
    </p:spTree>
    <p:extLst>
      <p:ext uri="{BB962C8B-B14F-4D97-AF65-F5344CB8AC3E}">
        <p14:creationId xmlns:p14="http://schemas.microsoft.com/office/powerpoint/2010/main" val="3491858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498759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2449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07728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33295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174407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2132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0297985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63947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BE9063-47D6-45F9-BC4C-47A9E30B418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B23857D9-313E-458C-8772-28D16171F7B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0512748-C9AA-4884-B6C8-538E3954126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3808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73470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226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777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622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80867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132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C3645F5-A415-41E5-A879-EA24F1AA5BF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9986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5401150-FB3A-42AD-9543-87368198691C}"/>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60AE616-E693-41E5-8332-996D84555B83}"/>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102BFC1-5FCD-4E41-B21A-8EE76BA06FC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1140581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525B18-13AA-438C-8F65-8E36F1D9AEB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ED8B2EB-7D8A-4B01-A50F-F3333CF8E86C}"/>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25FCED-489B-494A-9838-C00581C39C25}"/>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AA357421-A5BE-435D-903B-F9CF31F4DB2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313E9D9-4FA1-4AEF-8EF8-F1B15960FE8E}"/>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7AFF683-C50C-430A-B41D-1C624633243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AB9D9A36-C60C-4114-97A7-0A1C3F5D5443}"/>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08CECF43-00EA-43DF-883A-68099B5D3CF3}"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82685614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 Id="rId5" Type="http://schemas.openxmlformats.org/officeDocument/2006/relationships/image" Target="../media/image18.jpeg"/><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35295F-18CE-49B9-A313-468660A645AA}"/>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Rules of Discovery and Privileged Communications</a:t>
            </a:r>
          </a:p>
          <a:p>
            <a:pPr lvl="1" fontAlgn="auto">
              <a:spcAft>
                <a:spcPts val="0"/>
              </a:spcAft>
              <a:defRPr/>
            </a:pPr>
            <a:r>
              <a:rPr lang="en-US" dirty="0"/>
              <a:t>Court Systems and Practices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CEAE522-B53C-47F1-9E6C-F29B509CD9E6}"/>
              </a:ext>
            </a:extLst>
          </p:cNvPr>
          <p:cNvSpPr>
            <a:spLocks noGrp="1"/>
          </p:cNvSpPr>
          <p:nvPr>
            <p:ph type="title"/>
          </p:nvPr>
        </p:nvSpPr>
        <p:spPr/>
        <p:txBody>
          <a:bodyPr/>
          <a:lstStyle/>
          <a:p>
            <a:pPr fontAlgn="auto">
              <a:spcAft>
                <a:spcPts val="0"/>
              </a:spcAft>
              <a:defRPr/>
            </a:pPr>
            <a:r>
              <a:rPr lang="en-US" dirty="0"/>
              <a:t>Statements of Witnesses/Jencks Act</a:t>
            </a:r>
          </a:p>
        </p:txBody>
      </p:sp>
      <p:sp>
        <p:nvSpPr>
          <p:cNvPr id="15363" name="Content Placeholder 2">
            <a:extLst>
              <a:ext uri="{FF2B5EF4-FFF2-40B4-BE49-F238E27FC236}">
                <a16:creationId xmlns:a16="http://schemas.microsoft.com/office/drawing/2014/main" id="{011AD1DB-7AE7-4C9E-89EC-978266476D81}"/>
              </a:ext>
            </a:extLst>
          </p:cNvPr>
          <p:cNvSpPr>
            <a:spLocks noGrp="1"/>
          </p:cNvSpPr>
          <p:nvPr>
            <p:ph sz="half" idx="1"/>
          </p:nvPr>
        </p:nvSpPr>
        <p:spPr/>
        <p:txBody>
          <a:bodyPr/>
          <a:lstStyle/>
          <a:p>
            <a:pPr lvl="1" fontAlgn="auto">
              <a:spcAft>
                <a:spcPts val="0"/>
              </a:spcAft>
              <a:defRPr/>
            </a:pPr>
            <a:r>
              <a:rPr lang="en-US" dirty="0"/>
              <a:t>A defendant can review a prior written or recorded statement after the witness has testified </a:t>
            </a:r>
          </a:p>
          <a:p>
            <a:pPr lvl="1" fontAlgn="auto">
              <a:spcAft>
                <a:spcPts val="0"/>
              </a:spcAft>
              <a:defRPr/>
            </a:pPr>
            <a:r>
              <a:rPr lang="en-US" dirty="0"/>
              <a:t>This allows the defendant to see if the witness’ testimony is inconsistent with what they told police before the trial</a:t>
            </a:r>
          </a:p>
          <a:p>
            <a:pPr lvl="1" fontAlgn="auto">
              <a:spcAft>
                <a:spcPts val="0"/>
              </a:spcAft>
              <a:defRPr/>
            </a:pPr>
            <a:endParaRPr lang="en-US" dirty="0"/>
          </a:p>
          <a:p>
            <a:pPr lvl="1" fontAlgn="auto">
              <a:spcAft>
                <a:spcPts val="0"/>
              </a:spcAft>
              <a:defRPr/>
            </a:pPr>
            <a:endParaRPr lang="en-US" dirty="0"/>
          </a:p>
        </p:txBody>
      </p:sp>
      <p:pic>
        <p:nvPicPr>
          <p:cNvPr id="27653" name="Picture 6" descr="recorder.jpg">
            <a:extLst>
              <a:ext uri="{FF2B5EF4-FFF2-40B4-BE49-F238E27FC236}">
                <a16:creationId xmlns:a16="http://schemas.microsoft.com/office/drawing/2014/main" id="{BE0E3139-5ED8-4779-81D2-7A736D4F7E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03281" y="3838432"/>
            <a:ext cx="2996835" cy="2316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BB3485F-662E-4D4A-BEBB-CA273C250D7B}"/>
              </a:ext>
            </a:extLst>
          </p:cNvPr>
          <p:cNvSpPr>
            <a:spLocks noGrp="1"/>
          </p:cNvSpPr>
          <p:nvPr>
            <p:ph type="title"/>
          </p:nvPr>
        </p:nvSpPr>
        <p:spPr/>
        <p:txBody>
          <a:bodyPr/>
          <a:lstStyle/>
          <a:p>
            <a:pPr fontAlgn="auto">
              <a:spcAft>
                <a:spcPts val="0"/>
              </a:spcAft>
              <a:defRPr/>
            </a:pPr>
            <a:r>
              <a:rPr lang="en-US" dirty="0"/>
              <a:t>Deposition</a:t>
            </a:r>
          </a:p>
        </p:txBody>
      </p:sp>
      <p:sp>
        <p:nvSpPr>
          <p:cNvPr id="16387" name="Content Placeholder 2">
            <a:extLst>
              <a:ext uri="{FF2B5EF4-FFF2-40B4-BE49-F238E27FC236}">
                <a16:creationId xmlns:a16="http://schemas.microsoft.com/office/drawing/2014/main" id="{698918AD-2090-43EE-8270-2BD8784A0A36}"/>
              </a:ext>
            </a:extLst>
          </p:cNvPr>
          <p:cNvSpPr>
            <a:spLocks noGrp="1"/>
          </p:cNvSpPr>
          <p:nvPr>
            <p:ph sz="half" idx="1"/>
          </p:nvPr>
        </p:nvSpPr>
        <p:spPr/>
        <p:txBody>
          <a:bodyPr/>
          <a:lstStyle/>
          <a:p>
            <a:pPr lvl="1" fontAlgn="auto">
              <a:spcAft>
                <a:spcPts val="0"/>
              </a:spcAft>
              <a:defRPr/>
            </a:pPr>
            <a:r>
              <a:rPr lang="en-US" dirty="0"/>
              <a:t>A deposition is oral testimony given under oath, not in court</a:t>
            </a:r>
          </a:p>
          <a:p>
            <a:pPr lvl="1" fontAlgn="auto">
              <a:spcAft>
                <a:spcPts val="0"/>
              </a:spcAft>
              <a:defRPr/>
            </a:pPr>
            <a:r>
              <a:rPr lang="en-US" dirty="0"/>
              <a:t>Depositions are frequently given in civil cases</a:t>
            </a:r>
          </a:p>
          <a:p>
            <a:pPr lvl="1" fontAlgn="auto">
              <a:spcAft>
                <a:spcPts val="0"/>
              </a:spcAft>
              <a:defRPr/>
            </a:pPr>
            <a:r>
              <a:rPr lang="en-US" dirty="0"/>
              <a:t>What was said in the deposition can be used in court when there are “exceptional circumstances”</a:t>
            </a:r>
          </a:p>
          <a:p>
            <a:pPr lvl="2" fontAlgn="auto">
              <a:spcAft>
                <a:spcPts val="0"/>
              </a:spcAft>
              <a:defRPr/>
            </a:pPr>
            <a:r>
              <a:rPr lang="en-US" dirty="0"/>
              <a:t>For example, if a person who gave the deposition was unable to testify at the trial</a:t>
            </a:r>
          </a:p>
          <a:p>
            <a:pPr lvl="1" fontAlgn="auto">
              <a:spcAft>
                <a:spcPts val="0"/>
              </a:spcAft>
              <a:defRPr/>
            </a:pPr>
            <a:endParaRPr lang="en-US" dirty="0"/>
          </a:p>
        </p:txBody>
      </p:sp>
      <p:pic>
        <p:nvPicPr>
          <p:cNvPr id="28677" name="Picture 2" descr="http://images.clipart.com/thb/thb8/PH/cs5359_20060226k/cs5359_20060226k/32351753.thb.jpg?5359_060302_78772">
            <a:extLst>
              <a:ext uri="{FF2B5EF4-FFF2-40B4-BE49-F238E27FC236}">
                <a16:creationId xmlns:a16="http://schemas.microsoft.com/office/drawing/2014/main" id="{E2F5ABE9-FD19-4AA3-AA96-DFF35A4F9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7729" y="1420420"/>
            <a:ext cx="2642835" cy="393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31918F2-97AD-43DF-9B1C-37A1D2E31AEE}"/>
              </a:ext>
            </a:extLst>
          </p:cNvPr>
          <p:cNvSpPr>
            <a:spLocks noGrp="1"/>
          </p:cNvSpPr>
          <p:nvPr>
            <p:ph type="title"/>
          </p:nvPr>
        </p:nvSpPr>
        <p:spPr/>
        <p:txBody>
          <a:bodyPr/>
          <a:lstStyle/>
          <a:p>
            <a:pPr fontAlgn="auto">
              <a:spcAft>
                <a:spcPts val="0"/>
              </a:spcAft>
              <a:defRPr/>
            </a:pPr>
            <a:r>
              <a:rPr lang="en-US" dirty="0"/>
              <a:t>Brady Doctrine</a:t>
            </a:r>
          </a:p>
        </p:txBody>
      </p:sp>
      <p:sp>
        <p:nvSpPr>
          <p:cNvPr id="17411" name="Content Placeholder 2">
            <a:extLst>
              <a:ext uri="{FF2B5EF4-FFF2-40B4-BE49-F238E27FC236}">
                <a16:creationId xmlns:a16="http://schemas.microsoft.com/office/drawing/2014/main" id="{CE7F9560-012D-4827-88B7-91BA6E766655}"/>
              </a:ext>
            </a:extLst>
          </p:cNvPr>
          <p:cNvSpPr>
            <a:spLocks noGrp="1"/>
          </p:cNvSpPr>
          <p:nvPr>
            <p:ph sz="half" idx="1"/>
          </p:nvPr>
        </p:nvSpPr>
        <p:spPr/>
        <p:txBody>
          <a:bodyPr/>
          <a:lstStyle/>
          <a:p>
            <a:pPr lvl="1" fontAlgn="auto">
              <a:spcAft>
                <a:spcPts val="0"/>
              </a:spcAft>
              <a:defRPr/>
            </a:pPr>
            <a:r>
              <a:rPr lang="en-US" dirty="0"/>
              <a:t>Exculpatory evidence of the defendant must be provided by the prosecution</a:t>
            </a:r>
          </a:p>
          <a:p>
            <a:pPr lvl="1" fontAlgn="auto">
              <a:spcAft>
                <a:spcPts val="0"/>
              </a:spcAft>
              <a:defRPr/>
            </a:pPr>
            <a:r>
              <a:rPr lang="en-US" dirty="0"/>
              <a:t>Exculpatory evidence tends to prove a defendant’s innocence</a:t>
            </a:r>
          </a:p>
          <a:p>
            <a:pPr lvl="2" fontAlgn="auto">
              <a:spcAft>
                <a:spcPts val="0"/>
              </a:spcAft>
              <a:defRPr/>
            </a:pPr>
            <a:r>
              <a:rPr lang="en-US" dirty="0"/>
              <a:t>This could be in the form of information that comes up in another trial where someone admits they committed the crime the defendant is charged with</a:t>
            </a:r>
          </a:p>
        </p:txBody>
      </p:sp>
      <p:pic>
        <p:nvPicPr>
          <p:cNvPr id="29701" name="Picture 2" descr="http://images.clipart.com/thb/thb14/CL/3D/041906_1/33390194.thb.jpg?jury_verdict_not_guilty_pt_res">
            <a:extLst>
              <a:ext uri="{FF2B5EF4-FFF2-40B4-BE49-F238E27FC236}">
                <a16:creationId xmlns:a16="http://schemas.microsoft.com/office/drawing/2014/main" id="{991CB621-0948-4413-BDE0-1367D571E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768" y="4125739"/>
            <a:ext cx="2028999" cy="202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74BA849-43A1-4972-8894-3410209DE1C5}"/>
              </a:ext>
            </a:extLst>
          </p:cNvPr>
          <p:cNvSpPr>
            <a:spLocks noGrp="1"/>
          </p:cNvSpPr>
          <p:nvPr>
            <p:ph type="title"/>
          </p:nvPr>
        </p:nvSpPr>
        <p:spPr/>
        <p:txBody>
          <a:bodyPr/>
          <a:lstStyle/>
          <a:p>
            <a:pPr fontAlgn="auto">
              <a:spcAft>
                <a:spcPts val="0"/>
              </a:spcAft>
              <a:defRPr/>
            </a:pPr>
            <a:r>
              <a:rPr lang="en-US" dirty="0"/>
              <a:t>Alibis</a:t>
            </a:r>
          </a:p>
        </p:txBody>
      </p:sp>
      <p:sp>
        <p:nvSpPr>
          <p:cNvPr id="18435" name="Content Placeholder 2">
            <a:extLst>
              <a:ext uri="{FF2B5EF4-FFF2-40B4-BE49-F238E27FC236}">
                <a16:creationId xmlns:a16="http://schemas.microsoft.com/office/drawing/2014/main" id="{D47CB943-E19A-489E-981A-33A3133B795B}"/>
              </a:ext>
            </a:extLst>
          </p:cNvPr>
          <p:cNvSpPr>
            <a:spLocks noGrp="1"/>
          </p:cNvSpPr>
          <p:nvPr>
            <p:ph sz="half" idx="1"/>
          </p:nvPr>
        </p:nvSpPr>
        <p:spPr/>
        <p:txBody>
          <a:bodyPr/>
          <a:lstStyle/>
          <a:p>
            <a:pPr lvl="1" fontAlgn="auto">
              <a:spcAft>
                <a:spcPts val="0"/>
              </a:spcAft>
              <a:defRPr/>
            </a:pPr>
            <a:r>
              <a:rPr lang="en-US" dirty="0"/>
              <a:t>An alibis is a defendant’s account of what they were doing when the crime they are charged with occurred to show that they did not commit the crime</a:t>
            </a:r>
          </a:p>
          <a:p>
            <a:pPr lvl="1" fontAlgn="auto">
              <a:spcAft>
                <a:spcPts val="0"/>
              </a:spcAft>
              <a:defRPr/>
            </a:pPr>
            <a:r>
              <a:rPr lang="en-US" dirty="0"/>
              <a:t>The defense has to give prior notice of the defendant’s alibi so the prosecution can investigate its legitimacy and any witnesses related to it</a:t>
            </a:r>
          </a:p>
          <a:p>
            <a:pPr lvl="1" fontAlgn="auto">
              <a:spcAft>
                <a:spcPts val="0"/>
              </a:spcAft>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2FF3C8A-1287-43AE-8947-66C2D487FFE1}"/>
              </a:ext>
            </a:extLst>
          </p:cNvPr>
          <p:cNvSpPr>
            <a:spLocks noGrp="1"/>
          </p:cNvSpPr>
          <p:nvPr>
            <p:ph type="title"/>
          </p:nvPr>
        </p:nvSpPr>
        <p:spPr/>
        <p:txBody>
          <a:bodyPr/>
          <a:lstStyle/>
          <a:p>
            <a:pPr fontAlgn="auto">
              <a:spcAft>
                <a:spcPts val="0"/>
              </a:spcAft>
              <a:defRPr/>
            </a:pPr>
            <a:r>
              <a:rPr lang="en-US" dirty="0"/>
              <a:t>Fingerprints, Handwriting, Photographs</a:t>
            </a:r>
          </a:p>
        </p:txBody>
      </p:sp>
      <p:sp>
        <p:nvSpPr>
          <p:cNvPr id="19459" name="Content Placeholder 2">
            <a:extLst>
              <a:ext uri="{FF2B5EF4-FFF2-40B4-BE49-F238E27FC236}">
                <a16:creationId xmlns:a16="http://schemas.microsoft.com/office/drawing/2014/main" id="{DA915BF2-4924-4FE2-A179-F75124C54691}"/>
              </a:ext>
            </a:extLst>
          </p:cNvPr>
          <p:cNvSpPr>
            <a:spLocks noGrp="1"/>
          </p:cNvSpPr>
          <p:nvPr>
            <p:ph sz="half" idx="1"/>
          </p:nvPr>
        </p:nvSpPr>
        <p:spPr/>
        <p:txBody>
          <a:bodyPr/>
          <a:lstStyle/>
          <a:p>
            <a:pPr lvl="1" fontAlgn="auto">
              <a:spcAft>
                <a:spcPts val="0"/>
              </a:spcAft>
              <a:defRPr/>
            </a:pPr>
            <a:r>
              <a:rPr lang="en-US" dirty="0"/>
              <a:t>Fingerprinting and photographing the defendant can be constitutionally required in all felony cases</a:t>
            </a:r>
          </a:p>
          <a:p>
            <a:pPr lvl="1" fontAlgn="auto">
              <a:spcAft>
                <a:spcPts val="0"/>
              </a:spcAft>
              <a:defRPr/>
            </a:pPr>
            <a:r>
              <a:rPr lang="en-US" dirty="0"/>
              <a:t>The defendant can be ordered to give examples of handwriting, blood samples, and the likes</a:t>
            </a:r>
          </a:p>
        </p:txBody>
      </p:sp>
      <p:pic>
        <p:nvPicPr>
          <p:cNvPr id="31749" name="Picture 2" descr="http://images.clipart.com/thb/thb4/47F/world_book_vol_6_1_2/819097.thb.jpg?wb6094">
            <a:extLst>
              <a:ext uri="{FF2B5EF4-FFF2-40B4-BE49-F238E27FC236}">
                <a16:creationId xmlns:a16="http://schemas.microsoft.com/office/drawing/2014/main" id="{D638A7A4-7B34-4C2F-BA47-87847C4691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3555" y="1605223"/>
            <a:ext cx="11366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4" descr="http://images.clipart.com/thw/thw11/CL/5433_2005010014/000803_1084_81/21305506.thb.jpg?000803_1084_8109_v__v">
            <a:extLst>
              <a:ext uri="{FF2B5EF4-FFF2-40B4-BE49-F238E27FC236}">
                <a16:creationId xmlns:a16="http://schemas.microsoft.com/office/drawing/2014/main" id="{DFDE9A36-B4FA-4C76-B2BE-A087CCC8A8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5422" y="4625051"/>
            <a:ext cx="15684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6" descr="http://images.clipart.com/thb/thb6/CL/open_park/099/3241950.thb.jpg?12">
            <a:extLst>
              <a:ext uri="{FF2B5EF4-FFF2-40B4-BE49-F238E27FC236}">
                <a16:creationId xmlns:a16="http://schemas.microsoft.com/office/drawing/2014/main" id="{7A62669E-7FBF-4E38-86BC-C5BC0CBD05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1648" y="4162165"/>
            <a:ext cx="1992573" cy="1992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8" descr="http://images.clipart.com/thb/thb9/PHDC/20080701/PBJ/6/71990502.thb.jpg?1001736886">
            <a:extLst>
              <a:ext uri="{FF2B5EF4-FFF2-40B4-BE49-F238E27FC236}">
                <a16:creationId xmlns:a16="http://schemas.microsoft.com/office/drawing/2014/main" id="{21FC84A6-EBE0-44E6-9A98-9E248474A5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7300" y="1557456"/>
            <a:ext cx="1295400" cy="195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A2A49181-E7B4-479C-910E-25F7667CED7E}"/>
              </a:ext>
            </a:extLst>
          </p:cNvPr>
          <p:cNvSpPr>
            <a:spLocks noGrp="1"/>
          </p:cNvSpPr>
          <p:nvPr>
            <p:ph type="title"/>
          </p:nvPr>
        </p:nvSpPr>
        <p:spPr/>
        <p:txBody>
          <a:bodyPr/>
          <a:lstStyle/>
          <a:p>
            <a:pPr fontAlgn="auto">
              <a:spcAft>
                <a:spcPts val="0"/>
              </a:spcAft>
              <a:defRPr/>
            </a:pPr>
            <a:r>
              <a:rPr lang="en-US" dirty="0"/>
              <a:t>Privileged Communications</a:t>
            </a:r>
          </a:p>
        </p:txBody>
      </p:sp>
      <p:sp>
        <p:nvSpPr>
          <p:cNvPr id="20483" name="Content Placeholder 2">
            <a:extLst>
              <a:ext uri="{FF2B5EF4-FFF2-40B4-BE49-F238E27FC236}">
                <a16:creationId xmlns:a16="http://schemas.microsoft.com/office/drawing/2014/main" id="{D59E3044-6CEF-4D8A-89B7-0B78B38C8CC0}"/>
              </a:ext>
            </a:extLst>
          </p:cNvPr>
          <p:cNvSpPr>
            <a:spLocks noGrp="1"/>
          </p:cNvSpPr>
          <p:nvPr>
            <p:ph sz="half" idx="1"/>
          </p:nvPr>
        </p:nvSpPr>
        <p:spPr/>
        <p:txBody>
          <a:bodyPr/>
          <a:lstStyle/>
          <a:p>
            <a:pPr lvl="1" fontAlgn="auto">
              <a:spcAft>
                <a:spcPts val="0"/>
              </a:spcAft>
              <a:defRPr/>
            </a:pPr>
            <a:r>
              <a:rPr lang="en-US" dirty="0"/>
              <a:t>Some communications between certain types of people are confidential and cannot be revealed in any court proceedings</a:t>
            </a:r>
          </a:p>
          <a:p>
            <a:pPr lvl="1" fontAlgn="auto">
              <a:spcAft>
                <a:spcPts val="0"/>
              </a:spcAft>
              <a:defRPr/>
            </a:pPr>
            <a:r>
              <a:rPr lang="en-US" dirty="0">
                <a:solidFill>
                  <a:schemeClr val="tx1">
                    <a:lumMod val="75000"/>
                  </a:schemeClr>
                </a:solidFill>
              </a:rPr>
              <a:t>This includes relationships –</a:t>
            </a:r>
          </a:p>
          <a:p>
            <a:pPr lvl="2" fontAlgn="auto">
              <a:spcAft>
                <a:spcPts val="0"/>
              </a:spcAft>
              <a:defRPr/>
            </a:pPr>
            <a:r>
              <a:rPr lang="en-US" dirty="0">
                <a:solidFill>
                  <a:schemeClr val="tx1">
                    <a:lumMod val="75000"/>
                  </a:schemeClr>
                </a:solidFill>
              </a:rPr>
              <a:t>Marital Privilege</a:t>
            </a:r>
          </a:p>
          <a:p>
            <a:pPr lvl="2" fontAlgn="auto">
              <a:spcAft>
                <a:spcPts val="0"/>
              </a:spcAft>
              <a:defRPr/>
            </a:pPr>
            <a:r>
              <a:rPr lang="en-US" dirty="0">
                <a:solidFill>
                  <a:schemeClr val="tx1">
                    <a:lumMod val="75000"/>
                  </a:schemeClr>
                </a:solidFill>
              </a:rPr>
              <a:t>Medical Privilege</a:t>
            </a:r>
          </a:p>
          <a:p>
            <a:pPr lvl="2" fontAlgn="auto">
              <a:spcAft>
                <a:spcPts val="0"/>
              </a:spcAft>
              <a:defRPr/>
            </a:pPr>
            <a:r>
              <a:rPr lang="en-US" dirty="0">
                <a:solidFill>
                  <a:schemeClr val="tx1">
                    <a:lumMod val="75000"/>
                  </a:schemeClr>
                </a:solidFill>
              </a:rPr>
              <a:t>Legal Privilege</a:t>
            </a:r>
          </a:p>
          <a:p>
            <a:pPr lvl="2" fontAlgn="auto">
              <a:spcAft>
                <a:spcPts val="0"/>
              </a:spcAft>
              <a:defRPr/>
            </a:pPr>
            <a:r>
              <a:rPr lang="en-US" dirty="0">
                <a:solidFill>
                  <a:schemeClr val="tx1">
                    <a:lumMod val="75000"/>
                  </a:schemeClr>
                </a:solidFill>
              </a:rPr>
              <a:t>Divinity Privilege</a:t>
            </a:r>
          </a:p>
          <a:p>
            <a:pPr lvl="2" fontAlgn="auto">
              <a:spcAft>
                <a:spcPts val="0"/>
              </a:spcAft>
              <a:defRPr/>
            </a:pPr>
            <a:r>
              <a:rPr lang="en-US" dirty="0">
                <a:solidFill>
                  <a:schemeClr val="tx1">
                    <a:lumMod val="75000"/>
                  </a:schemeClr>
                </a:solidFill>
              </a:rPr>
              <a:t>Official Privilege</a:t>
            </a:r>
          </a:p>
          <a:p>
            <a:pPr fontAlgn="auto">
              <a:spcAft>
                <a:spcPts val="0"/>
              </a:spcAft>
              <a:defRPr/>
            </a:pPr>
            <a:endParaRPr lang="en-US" dirty="0"/>
          </a:p>
        </p:txBody>
      </p:sp>
      <p:pic>
        <p:nvPicPr>
          <p:cNvPr id="32773" name="Picture 7" descr="confidential.jpg">
            <a:extLst>
              <a:ext uri="{FF2B5EF4-FFF2-40B4-BE49-F238E27FC236}">
                <a16:creationId xmlns:a16="http://schemas.microsoft.com/office/drawing/2014/main" id="{E1B9DA62-D9B4-44A7-AD94-3D438AB2B6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46263" y="2698842"/>
            <a:ext cx="35814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3AC08C7-EBC7-45FA-90CD-9C778393099C}"/>
              </a:ext>
            </a:extLst>
          </p:cNvPr>
          <p:cNvSpPr>
            <a:spLocks noGrp="1"/>
          </p:cNvSpPr>
          <p:nvPr>
            <p:ph type="title"/>
          </p:nvPr>
        </p:nvSpPr>
        <p:spPr/>
        <p:txBody>
          <a:bodyPr/>
          <a:lstStyle/>
          <a:p>
            <a:pPr fontAlgn="auto">
              <a:spcAft>
                <a:spcPts val="0"/>
              </a:spcAft>
              <a:defRPr/>
            </a:pPr>
            <a:r>
              <a:rPr lang="en-US"/>
              <a:t>Marital Privilege</a:t>
            </a:r>
            <a:endParaRPr lang="en-US" dirty="0"/>
          </a:p>
        </p:txBody>
      </p:sp>
      <p:sp>
        <p:nvSpPr>
          <p:cNvPr id="21507" name="Content Placeholder 2">
            <a:extLst>
              <a:ext uri="{FF2B5EF4-FFF2-40B4-BE49-F238E27FC236}">
                <a16:creationId xmlns:a16="http://schemas.microsoft.com/office/drawing/2014/main" id="{A2706434-83D8-4060-80A9-15755181E56D}"/>
              </a:ext>
            </a:extLst>
          </p:cNvPr>
          <p:cNvSpPr>
            <a:spLocks noGrp="1"/>
          </p:cNvSpPr>
          <p:nvPr>
            <p:ph sz="half" idx="1"/>
          </p:nvPr>
        </p:nvSpPr>
        <p:spPr/>
        <p:txBody>
          <a:bodyPr/>
          <a:lstStyle/>
          <a:p>
            <a:pPr lvl="1" fontAlgn="auto">
              <a:spcAft>
                <a:spcPts val="0"/>
              </a:spcAft>
              <a:defRPr/>
            </a:pPr>
            <a:r>
              <a:rPr lang="en-US" dirty="0"/>
              <a:t>Communication between husband and wife is confidential</a:t>
            </a:r>
          </a:p>
          <a:p>
            <a:pPr lvl="1" fontAlgn="auto">
              <a:spcAft>
                <a:spcPts val="0"/>
              </a:spcAft>
              <a:defRPr/>
            </a:pPr>
            <a:r>
              <a:rPr lang="en-US" dirty="0"/>
              <a:t>The marriage must be valid</a:t>
            </a:r>
          </a:p>
          <a:p>
            <a:pPr lvl="1" fontAlgn="auto">
              <a:spcAft>
                <a:spcPts val="0"/>
              </a:spcAft>
              <a:defRPr/>
            </a:pPr>
            <a:r>
              <a:rPr lang="en-US" dirty="0"/>
              <a:t>There is an exception to this privilege if one commits a crime against his or her spouse</a:t>
            </a:r>
          </a:p>
          <a:p>
            <a:pPr lvl="1" fontAlgn="auto">
              <a:spcAft>
                <a:spcPts val="0"/>
              </a:spcAft>
              <a:defRPr/>
            </a:pPr>
            <a:endParaRPr lang="en-US" dirty="0"/>
          </a:p>
        </p:txBody>
      </p:sp>
      <p:pic>
        <p:nvPicPr>
          <p:cNvPr id="33797" name="Picture 2" descr="http://images.clipart.com/thb/thb8/PH/mb5241_20030731_13/mb5241_20030731_13_01/10043899.thb.jpg?5241_030820_82556">
            <a:extLst>
              <a:ext uri="{FF2B5EF4-FFF2-40B4-BE49-F238E27FC236}">
                <a16:creationId xmlns:a16="http://schemas.microsoft.com/office/drawing/2014/main" id="{496BAD33-0C29-4B27-AB4E-CAD014334C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2" t="10196" r="-652" b="1518"/>
          <a:stretch/>
        </p:blipFill>
        <p:spPr bwMode="auto">
          <a:xfrm>
            <a:off x="4606120" y="3068768"/>
            <a:ext cx="2729552" cy="3618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AC0AE7B-C763-4EB4-853A-BB9F8FB86B13}"/>
              </a:ext>
            </a:extLst>
          </p:cNvPr>
          <p:cNvSpPr>
            <a:spLocks noGrp="1"/>
          </p:cNvSpPr>
          <p:nvPr>
            <p:ph type="title"/>
          </p:nvPr>
        </p:nvSpPr>
        <p:spPr/>
        <p:txBody>
          <a:bodyPr/>
          <a:lstStyle/>
          <a:p>
            <a:pPr fontAlgn="auto">
              <a:spcAft>
                <a:spcPts val="0"/>
              </a:spcAft>
              <a:defRPr/>
            </a:pPr>
            <a:r>
              <a:rPr lang="en-US"/>
              <a:t>Medical Privilege</a:t>
            </a:r>
          </a:p>
        </p:txBody>
      </p:sp>
      <p:sp>
        <p:nvSpPr>
          <p:cNvPr id="22531" name="Content Placeholder 2">
            <a:extLst>
              <a:ext uri="{FF2B5EF4-FFF2-40B4-BE49-F238E27FC236}">
                <a16:creationId xmlns:a16="http://schemas.microsoft.com/office/drawing/2014/main" id="{F9114139-D9CF-49CB-B829-4541201F1BE3}"/>
              </a:ext>
            </a:extLst>
          </p:cNvPr>
          <p:cNvSpPr>
            <a:spLocks noGrp="1"/>
          </p:cNvSpPr>
          <p:nvPr>
            <p:ph sz="half" idx="1"/>
          </p:nvPr>
        </p:nvSpPr>
        <p:spPr/>
        <p:txBody>
          <a:bodyPr/>
          <a:lstStyle/>
          <a:p>
            <a:pPr lvl="1" fontAlgn="auto">
              <a:spcAft>
                <a:spcPts val="0"/>
              </a:spcAft>
              <a:defRPr/>
            </a:pPr>
            <a:r>
              <a:rPr lang="en-US" dirty="0"/>
              <a:t>Communication between a doctor and patient are confidential</a:t>
            </a:r>
          </a:p>
          <a:p>
            <a:pPr lvl="1" fontAlgn="auto">
              <a:spcAft>
                <a:spcPts val="0"/>
              </a:spcAft>
              <a:defRPr/>
            </a:pPr>
            <a:r>
              <a:rPr lang="en-US" dirty="0"/>
              <a:t>This generally applies to all matters within the hospital</a:t>
            </a:r>
          </a:p>
          <a:p>
            <a:pPr lvl="1" fontAlgn="auto">
              <a:spcAft>
                <a:spcPts val="0"/>
              </a:spcAft>
              <a:defRPr/>
            </a:pPr>
            <a:r>
              <a:rPr lang="en-US" dirty="0"/>
              <a:t>Only the patient can break confidentiality</a:t>
            </a:r>
          </a:p>
          <a:p>
            <a:pPr lvl="1" fontAlgn="auto">
              <a:spcAft>
                <a:spcPts val="0"/>
              </a:spcAft>
              <a:defRPr/>
            </a:pPr>
            <a:r>
              <a:rPr lang="en-US" dirty="0"/>
              <a:t>The patient can lose this privilege if they “open the door” by introducing evidence concerning their physical or mental condition</a:t>
            </a:r>
          </a:p>
          <a:p>
            <a:pPr lvl="1" fontAlgn="auto">
              <a:spcAft>
                <a:spcPts val="0"/>
              </a:spcAft>
              <a:defRPr/>
            </a:pPr>
            <a:endParaRPr lang="en-US" dirty="0"/>
          </a:p>
        </p:txBody>
      </p:sp>
      <p:pic>
        <p:nvPicPr>
          <p:cNvPr id="34821" name="Picture 2" descr="http://images.clipart.com/thb/thb8/PH/jh5298_20040518i/jh5298_20040518i/16445304.thb.jpg?5298_040527_2058">
            <a:extLst>
              <a:ext uri="{FF2B5EF4-FFF2-40B4-BE49-F238E27FC236}">
                <a16:creationId xmlns:a16="http://schemas.microsoft.com/office/drawing/2014/main" id="{BA2C45C5-E4E0-4590-9A5D-6BF2C7930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1140" y="3974961"/>
            <a:ext cx="2022143" cy="237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4" descr="http://images.clipart.com/thb/thb8/PH/jh5298_20040518j/jh5298_20040518j/16446222.thb.jpg?5298_040527_2199">
            <a:extLst>
              <a:ext uri="{FF2B5EF4-FFF2-40B4-BE49-F238E27FC236}">
                <a16:creationId xmlns:a16="http://schemas.microsoft.com/office/drawing/2014/main" id="{E37D9752-1650-4B18-95A9-F4D96424DE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1139" y="1295546"/>
            <a:ext cx="2022143" cy="2492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A99C8FA-0494-430D-A45F-72185EF4C8E7}"/>
              </a:ext>
            </a:extLst>
          </p:cNvPr>
          <p:cNvSpPr>
            <a:spLocks noGrp="1"/>
          </p:cNvSpPr>
          <p:nvPr>
            <p:ph type="title"/>
          </p:nvPr>
        </p:nvSpPr>
        <p:spPr/>
        <p:txBody>
          <a:bodyPr/>
          <a:lstStyle/>
          <a:p>
            <a:pPr fontAlgn="auto">
              <a:spcAft>
                <a:spcPts val="0"/>
              </a:spcAft>
              <a:defRPr/>
            </a:pPr>
            <a:r>
              <a:rPr lang="en-US"/>
              <a:t>Legal Privilege</a:t>
            </a:r>
          </a:p>
        </p:txBody>
      </p:sp>
      <p:sp>
        <p:nvSpPr>
          <p:cNvPr id="23555" name="Content Placeholder 2">
            <a:extLst>
              <a:ext uri="{FF2B5EF4-FFF2-40B4-BE49-F238E27FC236}">
                <a16:creationId xmlns:a16="http://schemas.microsoft.com/office/drawing/2014/main" id="{DC697CA7-7C94-4EA4-93B2-65910950D2D9}"/>
              </a:ext>
            </a:extLst>
          </p:cNvPr>
          <p:cNvSpPr>
            <a:spLocks noGrp="1"/>
          </p:cNvSpPr>
          <p:nvPr>
            <p:ph sz="half" idx="1"/>
          </p:nvPr>
        </p:nvSpPr>
        <p:spPr/>
        <p:txBody>
          <a:bodyPr/>
          <a:lstStyle/>
          <a:p>
            <a:pPr lvl="1" fontAlgn="auto">
              <a:spcAft>
                <a:spcPts val="0"/>
              </a:spcAft>
              <a:defRPr/>
            </a:pPr>
            <a:r>
              <a:rPr lang="en-US" dirty="0"/>
              <a:t>Whenever legal advice is sought from a lawyer, the communication is considered confidential and permanently protected from disclosure, unless the client consents to its disclosure</a:t>
            </a:r>
          </a:p>
          <a:p>
            <a:pPr lvl="1" fontAlgn="auto">
              <a:spcAft>
                <a:spcPts val="0"/>
              </a:spcAft>
              <a:defRPr/>
            </a:pPr>
            <a:r>
              <a:rPr lang="en-US" dirty="0"/>
              <a:t>Confidential communication includes words, conversations, or letters</a:t>
            </a:r>
          </a:p>
          <a:p>
            <a:pPr lvl="1" fontAlgn="auto">
              <a:spcAft>
                <a:spcPts val="0"/>
              </a:spcAft>
              <a:defRPr/>
            </a:pPr>
            <a:r>
              <a:rPr lang="en-US" dirty="0"/>
              <a:t>An exception to the legal privilege exist if the lawyer is a party to a crime or a participant in a conspiracy, or if the communication itself is criminal</a:t>
            </a:r>
          </a:p>
          <a:p>
            <a:pPr fontAlgn="auto">
              <a:spcAft>
                <a:spcPts val="0"/>
              </a:spcAft>
              <a:defRPr/>
            </a:pPr>
            <a:endParaRPr lang="en-US" dirty="0"/>
          </a:p>
          <a:p>
            <a:pPr lvl="1" fontAlgn="auto">
              <a:spcAft>
                <a:spcPts val="0"/>
              </a:spcAft>
              <a:defRPr/>
            </a:pPr>
            <a:endParaRPr lang="en-US" dirty="0"/>
          </a:p>
          <a:p>
            <a:pPr lvl="1" fontAlgn="auto">
              <a:spcAft>
                <a:spcPts val="0"/>
              </a:spcAft>
              <a:defRPr/>
            </a:pPr>
            <a:endParaRPr lang="en-US" dirty="0"/>
          </a:p>
        </p:txBody>
      </p:sp>
      <p:pic>
        <p:nvPicPr>
          <p:cNvPr id="5" name="Picture 2" descr="http://images.clipart.com/thb/thb8/PH/cs5359_20060226c/cs5359_20060226c/32137053.thb.jpg?5359_060228_76961">
            <a:extLst>
              <a:ext uri="{FF2B5EF4-FFF2-40B4-BE49-F238E27FC236}">
                <a16:creationId xmlns:a16="http://schemas.microsoft.com/office/drawing/2014/main" id="{12516821-4DDE-4AC3-97A0-E3359B1EE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2901" y="4334159"/>
            <a:ext cx="3200400" cy="214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364A910B-E75C-48DB-AF2D-3FCD4F750BAF}"/>
              </a:ext>
            </a:extLst>
          </p:cNvPr>
          <p:cNvSpPr>
            <a:spLocks noGrp="1"/>
          </p:cNvSpPr>
          <p:nvPr>
            <p:ph type="title"/>
          </p:nvPr>
        </p:nvSpPr>
        <p:spPr/>
        <p:txBody>
          <a:bodyPr/>
          <a:lstStyle/>
          <a:p>
            <a:pPr fontAlgn="auto">
              <a:spcAft>
                <a:spcPts val="0"/>
              </a:spcAft>
              <a:defRPr/>
            </a:pPr>
            <a:r>
              <a:rPr lang="en-US" dirty="0"/>
              <a:t>Divinity Privilege</a:t>
            </a:r>
          </a:p>
        </p:txBody>
      </p:sp>
      <p:sp>
        <p:nvSpPr>
          <p:cNvPr id="25603" name="Content Placeholder 2">
            <a:extLst>
              <a:ext uri="{FF2B5EF4-FFF2-40B4-BE49-F238E27FC236}">
                <a16:creationId xmlns:a16="http://schemas.microsoft.com/office/drawing/2014/main" id="{3321F999-E71C-4756-BF1C-5E4C49C7C73D}"/>
              </a:ext>
            </a:extLst>
          </p:cNvPr>
          <p:cNvSpPr>
            <a:spLocks noGrp="1"/>
          </p:cNvSpPr>
          <p:nvPr>
            <p:ph sz="half" idx="1"/>
          </p:nvPr>
        </p:nvSpPr>
        <p:spPr/>
        <p:txBody>
          <a:bodyPr/>
          <a:lstStyle/>
          <a:p>
            <a:pPr lvl="1" fontAlgn="auto">
              <a:spcAft>
                <a:spcPts val="0"/>
              </a:spcAft>
              <a:defRPr/>
            </a:pPr>
            <a:r>
              <a:rPr lang="en-US" dirty="0"/>
              <a:t>Communication between a clergyman and an individual are protected if the he or she is consulting the clergyman professionally</a:t>
            </a:r>
          </a:p>
          <a:p>
            <a:pPr fontAlgn="auto">
              <a:spcAft>
                <a:spcPts val="0"/>
              </a:spcAft>
              <a:defRPr/>
            </a:pPr>
            <a:endParaRPr lang="en-US" dirty="0"/>
          </a:p>
        </p:txBody>
      </p:sp>
      <p:pic>
        <p:nvPicPr>
          <p:cNvPr id="37893" name="Picture 2" descr="http://images.clipart.com/thb/thb8/PH/jh5298_20040815/jh5298_20040815/30383076.thb.jpg?5298_040827_14327">
            <a:extLst>
              <a:ext uri="{FF2B5EF4-FFF2-40B4-BE49-F238E27FC236}">
                <a16:creationId xmlns:a16="http://schemas.microsoft.com/office/drawing/2014/main" id="{DE99186D-666E-4BF1-931B-06BCBA2D1B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2379" y="2674849"/>
            <a:ext cx="2568886" cy="3396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4" descr="http://images.clipart.com/thb/thb11/PO/5344_2005020023/010810_0926_02/22729383.thb.jpg?010810_0926_0232_l__p">
            <a:extLst>
              <a:ext uri="{FF2B5EF4-FFF2-40B4-BE49-F238E27FC236}">
                <a16:creationId xmlns:a16="http://schemas.microsoft.com/office/drawing/2014/main" id="{630B2743-B650-4677-ACE9-33EB627695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5934" y="2698436"/>
            <a:ext cx="2264394" cy="3373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9FB05117-78DD-4F45-8731-71B9B7EB0A2C}"/>
              </a:ext>
            </a:extLst>
          </p:cNvPr>
          <p:cNvSpPr>
            <a:spLocks noGrp="1"/>
          </p:cNvSpPr>
          <p:nvPr>
            <p:ph type="title"/>
          </p:nvPr>
        </p:nvSpPr>
        <p:spPr/>
        <p:txBody>
          <a:bodyPr/>
          <a:lstStyle/>
          <a:p>
            <a:pPr fontAlgn="auto">
              <a:spcAft>
                <a:spcPts val="0"/>
              </a:spcAft>
              <a:defRPr/>
            </a:pPr>
            <a:r>
              <a:rPr lang="en-US" dirty="0"/>
              <a:t>Official Privilege</a:t>
            </a:r>
          </a:p>
        </p:txBody>
      </p:sp>
      <p:sp>
        <p:nvSpPr>
          <p:cNvPr id="26627" name="Content Placeholder 2">
            <a:extLst>
              <a:ext uri="{FF2B5EF4-FFF2-40B4-BE49-F238E27FC236}">
                <a16:creationId xmlns:a16="http://schemas.microsoft.com/office/drawing/2014/main" id="{CB8399E4-F8AD-4CA7-9A5F-4F06B853D33D}"/>
              </a:ext>
            </a:extLst>
          </p:cNvPr>
          <p:cNvSpPr>
            <a:spLocks noGrp="1"/>
          </p:cNvSpPr>
          <p:nvPr>
            <p:ph sz="half" idx="1"/>
          </p:nvPr>
        </p:nvSpPr>
        <p:spPr/>
        <p:txBody>
          <a:bodyPr/>
          <a:lstStyle/>
          <a:p>
            <a:pPr lvl="1" fontAlgn="auto">
              <a:spcAft>
                <a:spcPts val="0"/>
              </a:spcAft>
              <a:defRPr/>
            </a:pPr>
            <a:r>
              <a:rPr lang="en-US" dirty="0"/>
              <a:t>The government has a privilege not to disclose confidential matters of state, particularly military secrets</a:t>
            </a:r>
          </a:p>
          <a:p>
            <a:pPr lvl="1" fontAlgn="auto">
              <a:spcAft>
                <a:spcPts val="0"/>
              </a:spcAft>
              <a:defRPr/>
            </a:pPr>
            <a:r>
              <a:rPr lang="en-US" dirty="0"/>
              <a:t>This privilege also applies to continuing investigations of a criminal nature</a:t>
            </a:r>
          </a:p>
          <a:p>
            <a:pPr lvl="1" fontAlgn="auto">
              <a:spcAft>
                <a:spcPts val="0"/>
              </a:spcAft>
              <a:defRPr/>
            </a:pPr>
            <a:endParaRPr lang="en-US" dirty="0"/>
          </a:p>
          <a:p>
            <a:pPr lvl="1" fontAlgn="auto">
              <a:spcAft>
                <a:spcPts val="0"/>
              </a:spcAft>
              <a:defRPr/>
            </a:pPr>
            <a:endParaRPr lang="en-US" dirty="0"/>
          </a:p>
        </p:txBody>
      </p:sp>
      <p:pic>
        <p:nvPicPr>
          <p:cNvPr id="38917" name="Picture 2" descr="http://images.clipart.com/thb/thb11/PO/5344_2005020025/010111_0620_01/23609307.thb.jpg?010111_0620_0141_l__p">
            <a:extLst>
              <a:ext uri="{FF2B5EF4-FFF2-40B4-BE49-F238E27FC236}">
                <a16:creationId xmlns:a16="http://schemas.microsoft.com/office/drawing/2014/main" id="{4B0612B6-1B72-442F-9754-73D956BA28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853" y="3787579"/>
            <a:ext cx="1465263"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8A1F85C-C084-4549-A557-84A44EFBBD1A}"/>
              </a:ext>
            </a:extLst>
          </p:cNvPr>
          <p:cNvSpPr>
            <a:spLocks noGrp="1"/>
          </p:cNvSpPr>
          <p:nvPr>
            <p:ph type="title"/>
          </p:nvPr>
        </p:nvSpPr>
        <p:spPr/>
        <p:txBody>
          <a:bodyPr/>
          <a:lstStyle/>
          <a:p>
            <a:pPr fontAlgn="auto">
              <a:spcAft>
                <a:spcPts val="0"/>
              </a:spcAft>
              <a:defRPr/>
            </a:pPr>
            <a:r>
              <a:rPr lang="en-US" dirty="0"/>
              <a:t>Exemptions to Freedom of Information Laws</a:t>
            </a:r>
          </a:p>
        </p:txBody>
      </p:sp>
      <p:sp>
        <p:nvSpPr>
          <p:cNvPr id="27651" name="Content Placeholder 2">
            <a:extLst>
              <a:ext uri="{FF2B5EF4-FFF2-40B4-BE49-F238E27FC236}">
                <a16:creationId xmlns:a16="http://schemas.microsoft.com/office/drawing/2014/main" id="{0167AAB9-FC0B-4A76-8477-7A2D66A31F02}"/>
              </a:ext>
            </a:extLst>
          </p:cNvPr>
          <p:cNvSpPr>
            <a:spLocks noGrp="1"/>
          </p:cNvSpPr>
          <p:nvPr>
            <p:ph sz="half" idx="1"/>
          </p:nvPr>
        </p:nvSpPr>
        <p:spPr/>
        <p:txBody>
          <a:bodyPr/>
          <a:lstStyle/>
          <a:p>
            <a:pPr lvl="1" fontAlgn="auto">
              <a:spcAft>
                <a:spcPts val="0"/>
              </a:spcAft>
              <a:defRPr/>
            </a:pPr>
            <a:r>
              <a:rPr lang="en-US" dirty="0"/>
              <a:t>Freedom of information laws allow the public access to government records</a:t>
            </a:r>
          </a:p>
          <a:p>
            <a:pPr lvl="1" fontAlgn="auto">
              <a:spcAft>
                <a:spcPts val="0"/>
              </a:spcAft>
              <a:defRPr/>
            </a:pPr>
            <a:r>
              <a:rPr lang="en-US" dirty="0"/>
              <a:t>There are nine exemptions to the federal Freedom of Information Act</a:t>
            </a:r>
          </a:p>
          <a:p>
            <a:pPr lvl="1" fontAlgn="auto">
              <a:spcAft>
                <a:spcPts val="0"/>
              </a:spcAft>
              <a:defRPr/>
            </a:pPr>
            <a:r>
              <a:rPr lang="en-US" dirty="0"/>
              <a:t>If a request for information falls into one of the nine exemptions, the government may withhold disclosure</a:t>
            </a:r>
          </a:p>
          <a:p>
            <a:pPr fontAlgn="auto">
              <a:spcAft>
                <a:spcPts val="0"/>
              </a:spcAft>
              <a:defRPr/>
            </a:pPr>
            <a:endParaRPr lang="en-US" dirty="0"/>
          </a:p>
          <a:p>
            <a:pPr lvl="1" fontAlgn="auto">
              <a:spcAft>
                <a:spcPts val="0"/>
              </a:spcAft>
              <a:defRPr/>
            </a:pPr>
            <a:endParaRPr lang="en-US" dirty="0"/>
          </a:p>
          <a:p>
            <a:pPr lvl="1" fontAlgn="auto">
              <a:spcAft>
                <a:spcPts val="0"/>
              </a:spcAft>
              <a:defRPr/>
            </a:pPr>
            <a:endParaRPr lang="en-US" dirty="0"/>
          </a:p>
        </p:txBody>
      </p:sp>
      <p:pic>
        <p:nvPicPr>
          <p:cNvPr id="5" name="Picture 2" descr="http://images.clipart.com/thw/thw11/CL/5344_2005010018/000803_1085_34/20324984.thb.jpg?000803_1085_3464_v__v">
            <a:extLst>
              <a:ext uri="{FF2B5EF4-FFF2-40B4-BE49-F238E27FC236}">
                <a16:creationId xmlns:a16="http://schemas.microsoft.com/office/drawing/2014/main" id="{A27343E9-CC0A-494C-AD84-ADADB7A05F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6280" y="1890216"/>
            <a:ext cx="3241342" cy="324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422C3C9-4EA8-4306-B836-FA9537FD7535}"/>
              </a:ext>
            </a:extLst>
          </p:cNvPr>
          <p:cNvSpPr>
            <a:spLocks noGrp="1"/>
          </p:cNvSpPr>
          <p:nvPr>
            <p:ph type="title"/>
          </p:nvPr>
        </p:nvSpPr>
        <p:spPr/>
        <p:txBody>
          <a:bodyPr/>
          <a:lstStyle/>
          <a:p>
            <a:pPr fontAlgn="auto">
              <a:spcAft>
                <a:spcPts val="0"/>
              </a:spcAft>
              <a:defRPr/>
            </a:pPr>
            <a:r>
              <a:rPr lang="en-US" dirty="0"/>
              <a:t>Exemptions to Freedom of Information Laws </a:t>
            </a:r>
          </a:p>
        </p:txBody>
      </p:sp>
      <p:sp>
        <p:nvSpPr>
          <p:cNvPr id="29699" name="Content Placeholder 2">
            <a:extLst>
              <a:ext uri="{FF2B5EF4-FFF2-40B4-BE49-F238E27FC236}">
                <a16:creationId xmlns:a16="http://schemas.microsoft.com/office/drawing/2014/main" id="{77AF6B02-3BFC-42E6-867D-377523384E69}"/>
              </a:ext>
            </a:extLst>
          </p:cNvPr>
          <p:cNvSpPr>
            <a:spLocks noGrp="1"/>
          </p:cNvSpPr>
          <p:nvPr>
            <p:ph sz="half" idx="1"/>
          </p:nvPr>
        </p:nvSpPr>
        <p:spPr/>
        <p:txBody>
          <a:bodyPr/>
          <a:lstStyle/>
          <a:p>
            <a:pPr lvl="1" fontAlgn="auto">
              <a:spcAft>
                <a:spcPts val="0"/>
              </a:spcAft>
              <a:defRPr/>
            </a:pPr>
            <a:r>
              <a:rPr lang="en-US" dirty="0"/>
              <a:t>One of the exemptions provides that law enforcement records may be withheld if disclosure will</a:t>
            </a:r>
          </a:p>
          <a:p>
            <a:pPr lvl="2" fontAlgn="auto">
              <a:spcAft>
                <a:spcPts val="0"/>
              </a:spcAft>
              <a:defRPr/>
            </a:pPr>
            <a:r>
              <a:rPr lang="en-US" dirty="0"/>
              <a:t>Interfere with enforcement proceedings</a:t>
            </a:r>
          </a:p>
          <a:p>
            <a:pPr lvl="2" fontAlgn="auto">
              <a:spcAft>
                <a:spcPts val="0"/>
              </a:spcAft>
              <a:defRPr/>
            </a:pPr>
            <a:r>
              <a:rPr lang="en-US" dirty="0"/>
              <a:t>Deprive a person of a fair trial or an impartial adjudication</a:t>
            </a:r>
          </a:p>
          <a:p>
            <a:pPr lvl="2" fontAlgn="auto">
              <a:spcAft>
                <a:spcPts val="0"/>
              </a:spcAft>
              <a:defRPr/>
            </a:pPr>
            <a:r>
              <a:rPr lang="en-US" dirty="0"/>
              <a:t>Constitute an unwarranted invasion of personal privacy</a:t>
            </a:r>
          </a:p>
          <a:p>
            <a:pPr lvl="2" fontAlgn="auto">
              <a:spcAft>
                <a:spcPts val="0"/>
              </a:spcAft>
              <a:defRPr/>
            </a:pPr>
            <a:r>
              <a:rPr lang="en-US" dirty="0"/>
              <a:t>Disclose the identity of a confidential source</a:t>
            </a:r>
          </a:p>
          <a:p>
            <a:pPr lvl="2" fontAlgn="auto">
              <a:spcAft>
                <a:spcPts val="0"/>
              </a:spcAft>
              <a:defRPr/>
            </a:pPr>
            <a:r>
              <a:rPr lang="en-US" dirty="0"/>
              <a:t>Disclose investigative techniques and procedures</a:t>
            </a:r>
          </a:p>
          <a:p>
            <a:pPr lvl="2" fontAlgn="auto">
              <a:spcAft>
                <a:spcPts val="0"/>
              </a:spcAft>
              <a:defRPr/>
            </a:pPr>
            <a:r>
              <a:rPr lang="en-US" dirty="0"/>
              <a:t>Endanger the life or physical safety of law enforcement personnel</a:t>
            </a:r>
          </a:p>
          <a:p>
            <a:pPr lvl="1" fontAlgn="auto">
              <a:spcAft>
                <a:spcPts val="0"/>
              </a:spcAft>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C5BF5-5A68-40A1-942B-54512A7BC573}"/>
              </a:ext>
            </a:extLst>
          </p:cNvPr>
          <p:cNvSpPr>
            <a:spLocks noGrp="1"/>
          </p:cNvSpPr>
          <p:nvPr>
            <p:ph type="title"/>
          </p:nvPr>
        </p:nvSpPr>
        <p:spPr/>
        <p:txBody>
          <a:bodyPr/>
          <a:lstStyle/>
          <a:p>
            <a:pPr fontAlgn="auto">
              <a:spcAft>
                <a:spcPts val="0"/>
              </a:spcAft>
              <a:defRPr/>
            </a:pPr>
            <a:r>
              <a:rPr lang="en-US"/>
              <a:t>Resources</a:t>
            </a:r>
            <a:endParaRPr lang="en-US" dirty="0"/>
          </a:p>
        </p:txBody>
      </p:sp>
      <p:sp>
        <p:nvSpPr>
          <p:cNvPr id="3" name="Content Placeholder 2">
            <a:extLst>
              <a:ext uri="{FF2B5EF4-FFF2-40B4-BE49-F238E27FC236}">
                <a16:creationId xmlns:a16="http://schemas.microsoft.com/office/drawing/2014/main" id="{CF342181-0DE8-4407-A697-9B0DB316ED28}"/>
              </a:ext>
            </a:extLst>
          </p:cNvPr>
          <p:cNvSpPr>
            <a:spLocks noGrp="1"/>
          </p:cNvSpPr>
          <p:nvPr>
            <p:ph sz="half" idx="1"/>
          </p:nvPr>
        </p:nvSpPr>
        <p:spPr/>
        <p:txBody>
          <a:bodyPr/>
          <a:lstStyle/>
          <a:p>
            <a:pPr lvl="1" fontAlgn="auto">
              <a:spcAft>
                <a:spcPts val="0"/>
              </a:spcAft>
              <a:defRPr/>
            </a:pPr>
            <a:r>
              <a:rPr lang="en-US" dirty="0"/>
              <a:t>0766818314, Criminal Law and Procedure (5</a:t>
            </a:r>
            <a:r>
              <a:rPr lang="en-US" baseline="30000" dirty="0"/>
              <a:t>th</a:t>
            </a:r>
            <a:r>
              <a:rPr lang="en-US" dirty="0"/>
              <a:t> Edition) by Daniel E. Hall, J.D., </a:t>
            </a:r>
            <a:r>
              <a:rPr lang="en-US" dirty="0" err="1"/>
              <a:t>Ed.D</a:t>
            </a:r>
            <a:r>
              <a:rPr lang="en-US" dirty="0"/>
              <a:t>.</a:t>
            </a:r>
          </a:p>
          <a:p>
            <a:pPr lvl="1" fontAlgn="auto">
              <a:spcAft>
                <a:spcPts val="0"/>
              </a:spcAft>
              <a:defRPr/>
            </a:pPr>
            <a:r>
              <a:rPr lang="en-US" dirty="0"/>
              <a:t>0821107321, Introduction to Criminal Evidence and Court Procedure (3</a:t>
            </a:r>
            <a:r>
              <a:rPr lang="en-US" baseline="30000" dirty="0"/>
              <a:t>rd</a:t>
            </a:r>
            <a:r>
              <a:rPr lang="en-US" dirty="0"/>
              <a:t> Edition) by Julian R. Hanley, Wayne W. Schmidt, and Larry D. Nichols</a:t>
            </a:r>
          </a:p>
          <a:p>
            <a:pPr lvl="1" fontAlgn="auto">
              <a:spcAft>
                <a:spcPts val="0"/>
              </a:spcAft>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4FAF766-4C14-406D-B14A-4AB54D92020D}"/>
              </a:ext>
            </a:extLst>
          </p:cNvPr>
          <p:cNvSpPr>
            <a:spLocks noGrp="1"/>
          </p:cNvSpPr>
          <p:nvPr>
            <p:ph type="title"/>
          </p:nvPr>
        </p:nvSpPr>
        <p:spPr/>
        <p:txBody>
          <a:bodyPr/>
          <a:lstStyle/>
          <a:p>
            <a:pPr fontAlgn="auto">
              <a:spcAft>
                <a:spcPts val="0"/>
              </a:spcAft>
              <a:defRPr/>
            </a:pPr>
            <a:r>
              <a:rPr lang="en-US" dirty="0"/>
              <a:t>Discovery</a:t>
            </a:r>
          </a:p>
        </p:txBody>
      </p:sp>
      <p:sp>
        <p:nvSpPr>
          <p:cNvPr id="4099" name="Content Placeholder 2">
            <a:extLst>
              <a:ext uri="{FF2B5EF4-FFF2-40B4-BE49-F238E27FC236}">
                <a16:creationId xmlns:a16="http://schemas.microsoft.com/office/drawing/2014/main" id="{D5D8CF44-45F9-4BA5-845B-DEB40A8C480A}"/>
              </a:ext>
            </a:extLst>
          </p:cNvPr>
          <p:cNvSpPr>
            <a:spLocks noGrp="1"/>
          </p:cNvSpPr>
          <p:nvPr>
            <p:ph sz="half" idx="1"/>
          </p:nvPr>
        </p:nvSpPr>
        <p:spPr/>
        <p:txBody>
          <a:bodyPr/>
          <a:lstStyle/>
          <a:p>
            <a:pPr lvl="1" fontAlgn="auto">
              <a:spcAft>
                <a:spcPts val="0"/>
              </a:spcAft>
              <a:defRPr/>
            </a:pPr>
            <a:r>
              <a:rPr lang="en-US" dirty="0"/>
              <a:t>The process of exchanging information between the prosecution and defense</a:t>
            </a:r>
          </a:p>
          <a:p>
            <a:pPr lvl="1" fontAlgn="auto">
              <a:spcAft>
                <a:spcPts val="0"/>
              </a:spcAft>
              <a:defRPr/>
            </a:pPr>
            <a:r>
              <a:rPr lang="en-US" dirty="0"/>
              <a:t>This allows defendants to know exactly what will be used against them in trial and prevents surprises to the government at trial</a:t>
            </a:r>
          </a:p>
          <a:p>
            <a:pPr lvl="1" fontAlgn="auto">
              <a:spcAft>
                <a:spcPts val="0"/>
              </a:spcAft>
              <a:defRPr/>
            </a:pPr>
            <a:endParaRPr lang="en-US" dirty="0"/>
          </a:p>
          <a:p>
            <a:pPr lvl="1" fontAlgn="auto">
              <a:spcAft>
                <a:spcPts val="0"/>
              </a:spcAft>
              <a:defRPr/>
            </a:pPr>
            <a:endParaRPr lang="en-US" dirty="0"/>
          </a:p>
          <a:p>
            <a:pPr lvl="1" fontAlgn="auto">
              <a:spcAft>
                <a:spcPts val="0"/>
              </a:spcAft>
              <a:defRPr/>
            </a:pPr>
            <a:endParaRPr lang="en-US" dirty="0"/>
          </a:p>
        </p:txBody>
      </p:sp>
      <p:pic>
        <p:nvPicPr>
          <p:cNvPr id="16389" name="Picture 7" descr="http://images.clipart.com/thb/thb17/PHDC/20090205/PBJ/3/36/89322646.thb.jpg?1001635263">
            <a:extLst>
              <a:ext uri="{FF2B5EF4-FFF2-40B4-BE49-F238E27FC236}">
                <a16:creationId xmlns:a16="http://schemas.microsoft.com/office/drawing/2014/main" id="{388CA3B7-BCA7-4C5D-8F54-8E4FA2B372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9797" y="1420420"/>
            <a:ext cx="173355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DB310D0-1DCB-4DDE-BBFA-B47BCBF9AA01}"/>
              </a:ext>
            </a:extLst>
          </p:cNvPr>
          <p:cNvSpPr>
            <a:spLocks noGrp="1"/>
          </p:cNvSpPr>
          <p:nvPr>
            <p:ph type="title"/>
          </p:nvPr>
        </p:nvSpPr>
        <p:spPr/>
        <p:txBody>
          <a:bodyPr/>
          <a:lstStyle/>
          <a:p>
            <a:pPr fontAlgn="auto">
              <a:spcAft>
                <a:spcPts val="0"/>
              </a:spcAft>
              <a:defRPr/>
            </a:pPr>
            <a:r>
              <a:rPr lang="en-US" dirty="0"/>
              <a:t> </a:t>
            </a:r>
          </a:p>
        </p:txBody>
      </p:sp>
      <p:sp>
        <p:nvSpPr>
          <p:cNvPr id="6147" name="Content Placeholder 2">
            <a:extLst>
              <a:ext uri="{FF2B5EF4-FFF2-40B4-BE49-F238E27FC236}">
                <a16:creationId xmlns:a16="http://schemas.microsoft.com/office/drawing/2014/main" id="{8C598ACE-0466-453C-9065-B0A67009B7A1}"/>
              </a:ext>
            </a:extLst>
          </p:cNvPr>
          <p:cNvSpPr>
            <a:spLocks noGrp="1"/>
          </p:cNvSpPr>
          <p:nvPr>
            <p:ph sz="half" idx="1"/>
          </p:nvPr>
        </p:nvSpPr>
        <p:spPr>
          <a:xfrm>
            <a:off x="740664" y="689212"/>
            <a:ext cx="11055750" cy="5465526"/>
          </a:xfrm>
        </p:spPr>
        <p:txBody>
          <a:bodyPr anchor="ctr"/>
          <a:lstStyle/>
          <a:p>
            <a:pPr indent="3175" algn="ctr" fontAlgn="auto">
              <a:spcAft>
                <a:spcPts val="0"/>
              </a:spcAft>
              <a:buFont typeface="Arial" panose="020B0604020202020204" pitchFamily="34" charset="0"/>
              <a:buNone/>
              <a:defRPr/>
            </a:pPr>
            <a:r>
              <a:rPr lang="en-US" sz="4000" b="1" dirty="0">
                <a:solidFill>
                  <a:schemeClr val="tx1">
                    <a:lumMod val="75000"/>
                  </a:schemeClr>
                </a:solidFill>
              </a:rPr>
              <a:t>The following slides present the federal rules and constitutional requirements for discovery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1F24DB6-A377-4E18-83F7-A84FEABC9CA8}"/>
              </a:ext>
            </a:extLst>
          </p:cNvPr>
          <p:cNvSpPr>
            <a:spLocks noGrp="1"/>
          </p:cNvSpPr>
          <p:nvPr>
            <p:ph type="title"/>
          </p:nvPr>
        </p:nvSpPr>
        <p:spPr/>
        <p:txBody>
          <a:bodyPr/>
          <a:lstStyle/>
          <a:p>
            <a:pPr fontAlgn="auto">
              <a:spcAft>
                <a:spcPts val="0"/>
              </a:spcAft>
              <a:defRPr/>
            </a:pPr>
            <a:r>
              <a:rPr lang="en-US"/>
              <a:t>Bill of Particulars</a:t>
            </a:r>
          </a:p>
        </p:txBody>
      </p:sp>
      <p:sp>
        <p:nvSpPr>
          <p:cNvPr id="7171" name="Content Placeholder 2">
            <a:extLst>
              <a:ext uri="{FF2B5EF4-FFF2-40B4-BE49-F238E27FC236}">
                <a16:creationId xmlns:a16="http://schemas.microsoft.com/office/drawing/2014/main" id="{1EC2250C-824D-4019-9A11-AB3D95C02592}"/>
              </a:ext>
            </a:extLst>
          </p:cNvPr>
          <p:cNvSpPr>
            <a:spLocks noGrp="1"/>
          </p:cNvSpPr>
          <p:nvPr>
            <p:ph sz="half" idx="1"/>
          </p:nvPr>
        </p:nvSpPr>
        <p:spPr/>
        <p:txBody>
          <a:bodyPr/>
          <a:lstStyle/>
          <a:p>
            <a:pPr lvl="1" fontAlgn="auto">
              <a:spcAft>
                <a:spcPts val="0"/>
              </a:spcAft>
              <a:defRPr/>
            </a:pPr>
            <a:r>
              <a:rPr lang="en-US" dirty="0"/>
              <a:t>A detailed, formal, written statement of charges or claims by a plaintiff or the prosecutor, given upon the defendant’s formal request  to the court for more detailed information</a:t>
            </a:r>
          </a:p>
          <a:p>
            <a:pPr lvl="2" fontAlgn="auto">
              <a:spcAft>
                <a:spcPts val="0"/>
              </a:spcAft>
              <a:defRPr/>
            </a:pPr>
            <a:endParaRPr lang="en-US" dirty="0"/>
          </a:p>
          <a:p>
            <a:pPr lvl="1" fontAlgn="auto">
              <a:spcAft>
                <a:spcPts val="0"/>
              </a:spcAft>
              <a:defRPr/>
            </a:pPr>
            <a:r>
              <a:rPr lang="en-US" dirty="0"/>
              <a:t>This is intended to provide a defendant with details about the charges that are necessary for preparation for trial</a:t>
            </a:r>
          </a:p>
          <a:p>
            <a:pPr fontAlgn="auto">
              <a:spcAft>
                <a:spcPts val="0"/>
              </a:spcAft>
              <a:defRPr/>
            </a:pPr>
            <a:endParaRPr lang="en-US" dirty="0"/>
          </a:p>
        </p:txBody>
      </p:sp>
      <p:pic>
        <p:nvPicPr>
          <p:cNvPr id="19461" name="Picture 2" descr="http://images.clipart.com/thb/thb11/PO/5344_2005020023/020903_1660_00/23260011.thb.jpg?020903_1660_0044_l__p">
            <a:extLst>
              <a:ext uri="{FF2B5EF4-FFF2-40B4-BE49-F238E27FC236}">
                <a16:creationId xmlns:a16="http://schemas.microsoft.com/office/drawing/2014/main" id="{02B25E73-CB42-40F6-98DF-210D0E2392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39388">
            <a:off x="6796632" y="2600223"/>
            <a:ext cx="4624530" cy="201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CEE0F80-9655-4265-A949-F68FD0E81032}"/>
              </a:ext>
            </a:extLst>
          </p:cNvPr>
          <p:cNvSpPr>
            <a:spLocks noGrp="1"/>
          </p:cNvSpPr>
          <p:nvPr>
            <p:ph type="title"/>
          </p:nvPr>
        </p:nvSpPr>
        <p:spPr/>
        <p:txBody>
          <a:bodyPr/>
          <a:lstStyle/>
          <a:p>
            <a:pPr fontAlgn="auto">
              <a:spcAft>
                <a:spcPts val="0"/>
              </a:spcAft>
              <a:defRPr/>
            </a:pPr>
            <a:r>
              <a:rPr lang="en-US"/>
              <a:t>Statements of the Defendant</a:t>
            </a:r>
            <a:endParaRPr lang="en-US" dirty="0"/>
          </a:p>
        </p:txBody>
      </p:sp>
      <p:sp>
        <p:nvSpPr>
          <p:cNvPr id="8195" name="Content Placeholder 2">
            <a:extLst>
              <a:ext uri="{FF2B5EF4-FFF2-40B4-BE49-F238E27FC236}">
                <a16:creationId xmlns:a16="http://schemas.microsoft.com/office/drawing/2014/main" id="{8356A4B3-D6C2-44C6-966D-9A0CD6A7A1F4}"/>
              </a:ext>
            </a:extLst>
          </p:cNvPr>
          <p:cNvSpPr>
            <a:spLocks noGrp="1"/>
          </p:cNvSpPr>
          <p:nvPr>
            <p:ph sz="half" idx="1"/>
          </p:nvPr>
        </p:nvSpPr>
        <p:spPr/>
        <p:txBody>
          <a:bodyPr/>
          <a:lstStyle/>
          <a:p>
            <a:pPr lvl="1" fontAlgn="auto">
              <a:spcAft>
                <a:spcPts val="0"/>
              </a:spcAft>
              <a:defRPr/>
            </a:pPr>
            <a:r>
              <a:rPr lang="en-US" dirty="0"/>
              <a:t>Upon request, the government must allow the defendant to inspect, copy, or photograph all prior relevant written and recorded statements made by the defendant</a:t>
            </a:r>
          </a:p>
          <a:p>
            <a:pPr lvl="1" fontAlgn="auto">
              <a:spcAft>
                <a:spcPts val="0"/>
              </a:spcAft>
              <a:defRPr/>
            </a:pPr>
            <a:r>
              <a:rPr lang="en-US" dirty="0"/>
              <a:t>This includes</a:t>
            </a:r>
          </a:p>
          <a:p>
            <a:pPr lvl="2" fontAlgn="auto">
              <a:spcAft>
                <a:spcPts val="0"/>
              </a:spcAft>
              <a:defRPr/>
            </a:pPr>
            <a:r>
              <a:rPr lang="en-US" dirty="0"/>
              <a:t>Statements the defendant made to the grand jury</a:t>
            </a:r>
          </a:p>
          <a:p>
            <a:pPr lvl="2" fontAlgn="auto">
              <a:spcAft>
                <a:spcPts val="0"/>
              </a:spcAft>
              <a:defRPr/>
            </a:pPr>
            <a:r>
              <a:rPr lang="en-US" dirty="0"/>
              <a:t>Oral evidence that the police may testify about concerning what the defendant said</a:t>
            </a:r>
          </a:p>
          <a:p>
            <a:pPr lvl="1" fontAlgn="auto">
              <a:spcAft>
                <a:spcPts val="0"/>
              </a:spcAft>
              <a:defRPr/>
            </a:pPr>
            <a:r>
              <a:rPr lang="en-US" dirty="0"/>
              <a:t>Only statements that the prosecution intends to use at trial are discoverable</a:t>
            </a:r>
          </a:p>
          <a:p>
            <a:pPr lvl="1" fontAlgn="auto">
              <a:spcAft>
                <a:spcPts val="0"/>
              </a:spcAft>
              <a:defRPr/>
            </a:pPr>
            <a:endParaRPr lang="en-US" dirty="0"/>
          </a:p>
          <a:p>
            <a:pPr lvl="1" fontAlgn="auto">
              <a:spcAft>
                <a:spcPts val="0"/>
              </a:spcAft>
              <a:defRPr/>
            </a:pPr>
            <a:endParaRPr lang="en-US" dirty="0"/>
          </a:p>
        </p:txBody>
      </p:sp>
      <p:pic>
        <p:nvPicPr>
          <p:cNvPr id="20485" name="Picture 2" descr="http://images.clipart.com/thb/thb5/CL/STGR017/broder-5a/busin10/2091808.thb.jpg?hedb2257">
            <a:extLst>
              <a:ext uri="{FF2B5EF4-FFF2-40B4-BE49-F238E27FC236}">
                <a16:creationId xmlns:a16="http://schemas.microsoft.com/office/drawing/2014/main" id="{B0BDA0E8-5D15-4EF7-AB4C-245B68B68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3515" y="5409062"/>
            <a:ext cx="333375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8578FC0-2CC3-40EB-B63C-57AF91C91FFD}"/>
              </a:ext>
            </a:extLst>
          </p:cNvPr>
          <p:cNvSpPr>
            <a:spLocks noGrp="1"/>
          </p:cNvSpPr>
          <p:nvPr>
            <p:ph type="title"/>
          </p:nvPr>
        </p:nvSpPr>
        <p:spPr/>
        <p:txBody>
          <a:bodyPr/>
          <a:lstStyle/>
          <a:p>
            <a:pPr fontAlgn="auto">
              <a:spcAft>
                <a:spcPts val="0"/>
              </a:spcAft>
              <a:defRPr/>
            </a:pPr>
            <a:r>
              <a:rPr lang="en-US" dirty="0"/>
              <a:t>Criminal Record of the Defendant</a:t>
            </a:r>
          </a:p>
        </p:txBody>
      </p:sp>
      <p:sp>
        <p:nvSpPr>
          <p:cNvPr id="10243" name="Content Placeholder 2">
            <a:extLst>
              <a:ext uri="{FF2B5EF4-FFF2-40B4-BE49-F238E27FC236}">
                <a16:creationId xmlns:a16="http://schemas.microsoft.com/office/drawing/2014/main" id="{A001D306-A702-4570-A338-565B99FED327}"/>
              </a:ext>
            </a:extLst>
          </p:cNvPr>
          <p:cNvSpPr>
            <a:spLocks noGrp="1"/>
          </p:cNvSpPr>
          <p:nvPr>
            <p:ph sz="half" idx="1"/>
          </p:nvPr>
        </p:nvSpPr>
        <p:spPr/>
        <p:txBody>
          <a:bodyPr/>
          <a:lstStyle/>
          <a:p>
            <a:pPr lvl="1" fontAlgn="auto">
              <a:spcAft>
                <a:spcPts val="0"/>
              </a:spcAft>
              <a:defRPr/>
            </a:pPr>
            <a:r>
              <a:rPr lang="en-US" dirty="0"/>
              <a:t>Prosecutors must furnish a copy of the defendant’s criminal record </a:t>
            </a:r>
          </a:p>
          <a:p>
            <a:pPr fontAlgn="auto">
              <a:spcAft>
                <a:spcPts val="0"/>
              </a:spcAft>
              <a:defRPr/>
            </a:pPr>
            <a:endParaRPr lang="en-US" dirty="0"/>
          </a:p>
          <a:p>
            <a:pPr fontAlgn="auto">
              <a:spcAft>
                <a:spcPts val="0"/>
              </a:spcAft>
              <a:defRPr/>
            </a:pPr>
            <a:endParaRPr lang="en-US" dirty="0"/>
          </a:p>
        </p:txBody>
      </p:sp>
      <p:pic>
        <p:nvPicPr>
          <p:cNvPr id="22533" name="Picture 6" descr="criminal record.jpg">
            <a:extLst>
              <a:ext uri="{FF2B5EF4-FFF2-40B4-BE49-F238E27FC236}">
                <a16:creationId xmlns:a16="http://schemas.microsoft.com/office/drawing/2014/main" id="{1FFAE39E-0A8F-49E7-A214-AEAAEC3FB0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5397" y="2745475"/>
            <a:ext cx="27432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C93B350-0D98-4CE4-A4D9-1D31D8BDB270}"/>
              </a:ext>
            </a:extLst>
          </p:cNvPr>
          <p:cNvSpPr>
            <a:spLocks noGrp="1"/>
          </p:cNvSpPr>
          <p:nvPr>
            <p:ph type="title"/>
          </p:nvPr>
        </p:nvSpPr>
        <p:spPr/>
        <p:txBody>
          <a:bodyPr/>
          <a:lstStyle/>
          <a:p>
            <a:pPr fontAlgn="auto">
              <a:spcAft>
                <a:spcPts val="0"/>
              </a:spcAft>
              <a:defRPr/>
            </a:pPr>
            <a:r>
              <a:rPr lang="en-US" dirty="0"/>
              <a:t>Documents and Tangible Objects</a:t>
            </a:r>
          </a:p>
        </p:txBody>
      </p:sp>
      <p:sp>
        <p:nvSpPr>
          <p:cNvPr id="11267" name="Content Placeholder 2">
            <a:extLst>
              <a:ext uri="{FF2B5EF4-FFF2-40B4-BE49-F238E27FC236}">
                <a16:creationId xmlns:a16="http://schemas.microsoft.com/office/drawing/2014/main" id="{FA7EFEA2-889F-400E-BB47-F7D1C79B6AFA}"/>
              </a:ext>
            </a:extLst>
          </p:cNvPr>
          <p:cNvSpPr>
            <a:spLocks noGrp="1"/>
          </p:cNvSpPr>
          <p:nvPr>
            <p:ph sz="half" idx="1"/>
          </p:nvPr>
        </p:nvSpPr>
        <p:spPr/>
        <p:txBody>
          <a:bodyPr/>
          <a:lstStyle/>
          <a:p>
            <a:pPr lvl="1" fontAlgn="auto">
              <a:spcAft>
                <a:spcPts val="0"/>
              </a:spcAft>
              <a:defRPr/>
            </a:pPr>
            <a:r>
              <a:rPr lang="en-US" dirty="0"/>
              <a:t>Defendants are entitled to inspect and copy photographs, books, tangible objects, papers, buildings, and places of the government if</a:t>
            </a:r>
          </a:p>
          <a:p>
            <a:pPr lvl="2" fontAlgn="auto">
              <a:spcAft>
                <a:spcPts val="0"/>
              </a:spcAft>
              <a:defRPr/>
            </a:pPr>
            <a:r>
              <a:rPr lang="en-US" dirty="0"/>
              <a:t>The item is material to preparation for the defendant’s defense</a:t>
            </a:r>
          </a:p>
          <a:p>
            <a:pPr lvl="2" fontAlgn="auto">
              <a:spcAft>
                <a:spcPts val="0"/>
              </a:spcAft>
              <a:defRPr/>
            </a:pPr>
            <a:r>
              <a:rPr lang="en-US" dirty="0"/>
              <a:t>The item is going to be used by the government at the trial</a:t>
            </a:r>
          </a:p>
          <a:p>
            <a:pPr lvl="2" fontAlgn="auto">
              <a:spcAft>
                <a:spcPts val="0"/>
              </a:spcAft>
              <a:defRPr/>
            </a:pPr>
            <a:r>
              <a:rPr lang="en-US" dirty="0"/>
              <a:t>The item was obtained from, or belongs to, the defendant</a:t>
            </a:r>
          </a:p>
          <a:p>
            <a:pPr lvl="1" fontAlgn="auto">
              <a:spcAft>
                <a:spcPts val="0"/>
              </a:spcAft>
              <a:defRPr/>
            </a:pPr>
            <a:r>
              <a:rPr lang="en-US" dirty="0"/>
              <a:t>Defendants must allow the government to inspect their belongings only if used at trial</a:t>
            </a:r>
          </a:p>
          <a:p>
            <a:pPr lvl="2" fontAlgn="auto">
              <a:spcAft>
                <a:spcPts val="0"/>
              </a:spcAft>
              <a:defRPr/>
            </a:pPr>
            <a:endParaRPr lang="en-US" dirty="0"/>
          </a:p>
          <a:p>
            <a:pPr lvl="2" fontAlgn="auto">
              <a:spcAft>
                <a:spcPts val="0"/>
              </a:spcAft>
              <a:defRPr/>
            </a:pPr>
            <a:endParaRPr lang="en-US" dirty="0"/>
          </a:p>
          <a:p>
            <a:pPr fontAlgn="auto">
              <a:spcAft>
                <a:spcPts val="0"/>
              </a:spcAft>
              <a:defRPr/>
            </a:pPr>
            <a:endParaRPr lang="en-US" dirty="0"/>
          </a:p>
        </p:txBody>
      </p:sp>
      <p:pic>
        <p:nvPicPr>
          <p:cNvPr id="5" name="Picture 4" descr="http://images.clipart.com/thb/thb8/PH/hm5344_20031120-2-16-1/hm5344_20031120-2-16-1/16293119.thb.jpg?5344_031213_126112">
            <a:extLst>
              <a:ext uri="{FF2B5EF4-FFF2-40B4-BE49-F238E27FC236}">
                <a16:creationId xmlns:a16="http://schemas.microsoft.com/office/drawing/2014/main" id="{439F809F-71AF-42D7-A93A-8D44E3095F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7763" y="4699979"/>
            <a:ext cx="45466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33B74FD-C925-48F5-BA05-D96E8716E63F}"/>
              </a:ext>
            </a:extLst>
          </p:cNvPr>
          <p:cNvSpPr>
            <a:spLocks noGrp="1"/>
          </p:cNvSpPr>
          <p:nvPr>
            <p:ph type="title"/>
          </p:nvPr>
        </p:nvSpPr>
        <p:spPr/>
        <p:txBody>
          <a:bodyPr/>
          <a:lstStyle/>
          <a:p>
            <a:pPr fontAlgn="auto">
              <a:spcAft>
                <a:spcPts val="0"/>
              </a:spcAft>
              <a:defRPr/>
            </a:pPr>
            <a:r>
              <a:rPr lang="en-US" dirty="0"/>
              <a:t>Scientific Reports and Tests</a:t>
            </a:r>
          </a:p>
        </p:txBody>
      </p:sp>
      <p:sp>
        <p:nvSpPr>
          <p:cNvPr id="13315" name="Content Placeholder 2">
            <a:extLst>
              <a:ext uri="{FF2B5EF4-FFF2-40B4-BE49-F238E27FC236}">
                <a16:creationId xmlns:a16="http://schemas.microsoft.com/office/drawing/2014/main" id="{21839691-8CA6-4A2B-A49E-F35D0E7931F2}"/>
              </a:ext>
            </a:extLst>
          </p:cNvPr>
          <p:cNvSpPr>
            <a:spLocks noGrp="1"/>
          </p:cNvSpPr>
          <p:nvPr>
            <p:ph sz="half" idx="1"/>
          </p:nvPr>
        </p:nvSpPr>
        <p:spPr/>
        <p:txBody>
          <a:bodyPr/>
          <a:lstStyle/>
          <a:p>
            <a:pPr lvl="1" fontAlgn="auto">
              <a:spcAft>
                <a:spcPts val="0"/>
              </a:spcAft>
              <a:defRPr/>
            </a:pPr>
            <a:r>
              <a:rPr lang="en-US" dirty="0"/>
              <a:t>All scientific reports and tests in the possession of the government must be turned over to the defendant if requested</a:t>
            </a:r>
          </a:p>
          <a:p>
            <a:pPr lvl="1" fontAlgn="auto">
              <a:spcAft>
                <a:spcPts val="0"/>
              </a:spcAft>
              <a:defRPr/>
            </a:pPr>
            <a:r>
              <a:rPr lang="en-US" dirty="0"/>
              <a:t>This includes</a:t>
            </a:r>
          </a:p>
          <a:p>
            <a:pPr lvl="2" fontAlgn="auto">
              <a:spcAft>
                <a:spcPts val="0"/>
              </a:spcAft>
              <a:defRPr/>
            </a:pPr>
            <a:r>
              <a:rPr lang="en-US" dirty="0"/>
              <a:t>Conclusions of mental examinations of defendant</a:t>
            </a:r>
          </a:p>
          <a:p>
            <a:pPr lvl="2" fontAlgn="auto">
              <a:spcAft>
                <a:spcPts val="0"/>
              </a:spcAft>
              <a:defRPr/>
            </a:pPr>
            <a:r>
              <a:rPr lang="en-US" dirty="0"/>
              <a:t>Autopsy reports</a:t>
            </a:r>
          </a:p>
          <a:p>
            <a:pPr lvl="2" fontAlgn="auto">
              <a:spcAft>
                <a:spcPts val="0"/>
              </a:spcAft>
              <a:defRPr/>
            </a:pPr>
            <a:r>
              <a:rPr lang="en-US" dirty="0"/>
              <a:t>Drug tests</a:t>
            </a:r>
          </a:p>
          <a:p>
            <a:pPr lvl="2" fontAlgn="auto">
              <a:spcAft>
                <a:spcPts val="0"/>
              </a:spcAft>
              <a:defRPr/>
            </a:pPr>
            <a:r>
              <a:rPr lang="en-US" dirty="0"/>
              <a:t>Fingerprint analysis</a:t>
            </a:r>
          </a:p>
          <a:p>
            <a:pPr lvl="2" fontAlgn="auto">
              <a:spcAft>
                <a:spcPts val="0"/>
              </a:spcAft>
              <a:defRPr/>
            </a:pPr>
            <a:r>
              <a:rPr lang="en-US" dirty="0"/>
              <a:t>Blood tests</a:t>
            </a:r>
          </a:p>
          <a:p>
            <a:pPr lvl="2" fontAlgn="auto">
              <a:spcAft>
                <a:spcPts val="0"/>
              </a:spcAft>
              <a:defRPr/>
            </a:pPr>
            <a:r>
              <a:rPr lang="en-US" dirty="0"/>
              <a:t>DNA tests</a:t>
            </a:r>
          </a:p>
          <a:p>
            <a:pPr lvl="2" fontAlgn="auto">
              <a:spcAft>
                <a:spcPts val="0"/>
              </a:spcAft>
              <a:defRPr/>
            </a:pPr>
            <a:r>
              <a:rPr lang="en-US" dirty="0"/>
              <a:t>Ballistic tests</a:t>
            </a:r>
          </a:p>
          <a:p>
            <a:pPr lvl="2" fontAlgn="auto">
              <a:spcAft>
                <a:spcPts val="0"/>
              </a:spcAft>
              <a:defRPr/>
            </a:pPr>
            <a:r>
              <a:rPr lang="en-US" dirty="0"/>
              <a:t>Other related examinations</a:t>
            </a:r>
          </a:p>
          <a:p>
            <a:pPr lvl="1" fontAlgn="auto">
              <a:spcAft>
                <a:spcPts val="0"/>
              </a:spcAft>
              <a:defRPr/>
            </a:pPr>
            <a:endParaRPr lang="en-US" dirty="0"/>
          </a:p>
          <a:p>
            <a:pPr lvl="1" fontAlgn="auto">
              <a:spcAft>
                <a:spcPts val="0"/>
              </a:spcAft>
              <a:defRPr/>
            </a:pPr>
            <a:endParaRPr lang="en-US" dirty="0"/>
          </a:p>
          <a:p>
            <a:pPr lvl="3" fontAlgn="auto">
              <a:spcAft>
                <a:spcPts val="0"/>
              </a:spcAft>
              <a:buNone/>
              <a:defRPr/>
            </a:pPr>
            <a:endParaRPr lang="en-US" dirty="0"/>
          </a:p>
          <a:p>
            <a:pPr lvl="1" fontAlgn="auto">
              <a:spcAft>
                <a:spcPts val="0"/>
              </a:spcAft>
              <a:defRPr/>
            </a:pPr>
            <a:endParaRPr lang="en-US" dirty="0"/>
          </a:p>
        </p:txBody>
      </p:sp>
      <p:pic>
        <p:nvPicPr>
          <p:cNvPr id="25605" name="Picture 2" descr="http://images.clipart.com/thb/thb8/PH/jh5298_20040518a/jh5298_20040518a/16353946.thb.jpg?5298_040527_2004">
            <a:extLst>
              <a:ext uri="{FF2B5EF4-FFF2-40B4-BE49-F238E27FC236}">
                <a16:creationId xmlns:a16="http://schemas.microsoft.com/office/drawing/2014/main" id="{7C4C1F7E-D1EB-46BB-B528-A85B7989E1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6717" y="3562350"/>
            <a:ext cx="2133600"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documentManagement/types"/>
    <ds:schemaRef ds:uri="56ea17bb-c96d-4826-b465-01eec0dd23dd"/>
    <ds:schemaRef ds:uri="http://www.w3.org/XML/1998/namespace"/>
    <ds:schemaRef ds:uri="http://purl.org/dc/elements/1.1/"/>
    <ds:schemaRef ds:uri="http://purl.org/dc/terms/"/>
    <ds:schemaRef ds:uri="http://schemas.openxmlformats.org/package/2006/metadata/core-properties"/>
    <ds:schemaRef ds:uri="http://schemas.microsoft.com/office/2006/metadata/properties"/>
    <ds:schemaRef ds:uri="05d88611-e516-4d1a-b12e-39107e78b3d0"/>
    <ds:schemaRef ds:uri="http://schemas.microsoft.com/office/infopath/2007/PartnerControls"/>
    <ds:schemaRef ds:uri="http://schemas.microsoft.com/sharepoint/v3"/>
    <ds:schemaRef ds:uri="http://purl.org/dc/dcmityp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940</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23</vt:i4>
      </vt:variant>
    </vt:vector>
  </HeadingPairs>
  <TitlesOfParts>
    <vt:vector size="33" baseType="lpstr">
      <vt:lpstr>Calibri</vt:lpstr>
      <vt:lpstr>Arial</vt:lpstr>
      <vt:lpstr>Open Sans</vt:lpstr>
      <vt:lpstr>Open Sans SemiBold</vt:lpstr>
      <vt:lpstr>Times New Roman</vt:lpstr>
      <vt:lpstr>.AppleSystemUIFont</vt:lpstr>
      <vt:lpstr>Calibri Light</vt:lpstr>
      <vt:lpstr>2_Office Theme</vt:lpstr>
      <vt:lpstr>3_Office Theme</vt:lpstr>
      <vt:lpstr>4_Office Theme</vt:lpstr>
      <vt:lpstr>PowerPoint Presentation</vt:lpstr>
      <vt:lpstr>PowerPoint Presentation</vt:lpstr>
      <vt:lpstr>Discovery</vt:lpstr>
      <vt:lpstr> </vt:lpstr>
      <vt:lpstr>Bill of Particulars</vt:lpstr>
      <vt:lpstr>Statements of the Defendant</vt:lpstr>
      <vt:lpstr>Criminal Record of the Defendant</vt:lpstr>
      <vt:lpstr>Documents and Tangible Objects</vt:lpstr>
      <vt:lpstr>Scientific Reports and Tests</vt:lpstr>
      <vt:lpstr>Statements of Witnesses/Jencks Act</vt:lpstr>
      <vt:lpstr>Deposition</vt:lpstr>
      <vt:lpstr>Brady Doctrine</vt:lpstr>
      <vt:lpstr>Alibis</vt:lpstr>
      <vt:lpstr>Fingerprints, Handwriting, Photographs</vt:lpstr>
      <vt:lpstr>Privileged Communications</vt:lpstr>
      <vt:lpstr>Marital Privilege</vt:lpstr>
      <vt:lpstr>Medical Privilege</vt:lpstr>
      <vt:lpstr>Legal Privilege</vt:lpstr>
      <vt:lpstr>Divinity Privilege</vt:lpstr>
      <vt:lpstr>Official Privilege</vt:lpstr>
      <vt:lpstr>Exemptions to Freedom of Information Laws</vt:lpstr>
      <vt:lpstr>Exemptions to Freedom of Information Laws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23</cp:revision>
  <cp:lastPrinted>2017-07-07T16:17:37Z</cp:lastPrinted>
  <dcterms:created xsi:type="dcterms:W3CDTF">2017-07-11T23:58:30Z</dcterms:created>
  <dcterms:modified xsi:type="dcterms:W3CDTF">2017-07-20T15:18:17Z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