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3" r:id="rId8"/>
    <p:sldId id="324" r:id="rId9"/>
    <p:sldId id="325" r:id="rId10"/>
    <p:sldId id="326" r:id="rId11"/>
    <p:sldId id="332" r:id="rId12"/>
    <p:sldId id="328" r:id="rId13"/>
    <p:sldId id="329" r:id="rId14"/>
    <p:sldId id="330" r:id="rId15"/>
    <p:sldId id="331" r:id="rId16"/>
    <p:sldId id="334"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en-US" dirty="0"/>
              <a:t>Safety in the Pharmacy</a:t>
            </a:r>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cs typeface="Times New Roman" panose="02020603050405020304" pitchFamily="18" charset="0"/>
              </a:rPr>
              <a:t>Practitioner must be familiar with: </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Common side effects</a:t>
            </a:r>
          </a:p>
          <a:p>
            <a:pPr lvl="1"/>
            <a:r>
              <a:rPr lang="en-US" dirty="0"/>
              <a:t>Contraindications</a:t>
            </a:r>
          </a:p>
          <a:p>
            <a:pPr lvl="1"/>
            <a:r>
              <a:rPr lang="en-US" dirty="0"/>
              <a:t>Drug or food reactions with medications</a:t>
            </a:r>
          </a:p>
          <a:p>
            <a:pPr lvl="1"/>
            <a:r>
              <a:rPr lang="en-US" dirty="0"/>
              <a:t>Generic drugs that may be substituted </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Practitioner should know…</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Practitioner should know at minimum the following information for the drugs most used in individual practice setting or geographical location </a:t>
            </a:r>
          </a:p>
          <a:p>
            <a:pPr lvl="1"/>
            <a:r>
              <a:rPr lang="en-US" dirty="0"/>
              <a:t>Adverse drug reactions</a:t>
            </a:r>
          </a:p>
          <a:p>
            <a:pPr lvl="1"/>
            <a:r>
              <a:rPr lang="en-US" dirty="0"/>
              <a:t>Side effects</a:t>
            </a:r>
          </a:p>
          <a:p>
            <a:pPr lvl="1"/>
            <a:r>
              <a:rPr lang="en-US" dirty="0"/>
              <a:t>Contradictions</a:t>
            </a:r>
          </a:p>
          <a:p>
            <a:pPr lvl="1"/>
            <a:r>
              <a:rPr lang="en-US" dirty="0"/>
              <a:t>Safe/effective dosage range</a:t>
            </a:r>
          </a:p>
          <a:p>
            <a:pPr lvl="1"/>
            <a:r>
              <a:rPr lang="en-US" dirty="0"/>
              <a:t>Drug/food interactions</a:t>
            </a:r>
          </a:p>
          <a:p>
            <a:pPr lvl="1"/>
            <a:r>
              <a:rPr lang="en-US" dirty="0"/>
              <a:t>Common dosage regimens</a:t>
            </a:r>
          </a:p>
          <a:p>
            <a:pPr lvl="1"/>
            <a:r>
              <a:rPr lang="en-US" dirty="0"/>
              <a:t>Dosage forms</a:t>
            </a:r>
          </a:p>
          <a:p>
            <a:pPr lvl="1"/>
            <a:r>
              <a:rPr lang="en-US" dirty="0"/>
              <a:t>Route of administration</a:t>
            </a:r>
          </a:p>
          <a:p>
            <a:pPr lvl="1"/>
            <a:endParaRPr lang="en-US" dirty="0"/>
          </a:p>
        </p:txBody>
      </p:sp>
    </p:spTree>
    <p:extLst>
      <p:ext uri="{BB962C8B-B14F-4D97-AF65-F5344CB8AC3E}">
        <p14:creationId xmlns:p14="http://schemas.microsoft.com/office/powerpoint/2010/main" val="4251565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endParaRPr lang="en-US" altLang="en-US" sz="3600" b="1" spc="-60" dirty="0">
              <a:solidFill>
                <a:srgbClr val="4E7CBE"/>
              </a:solidFill>
              <a:latin typeface="Open Sans SemiBold" charset="0"/>
            </a:endParaRPr>
          </a:p>
          <a:p>
            <a:pPr marL="0" lvl="1" indent="0">
              <a:buNone/>
            </a:pPr>
            <a:endParaRPr lang="en-US" altLang="en-US" sz="3600" b="1" spc="-60" dirty="0">
              <a:solidFill>
                <a:srgbClr val="4E7CBE"/>
              </a:solidFill>
              <a:latin typeface="Open Sans SemiBold" charset="0"/>
            </a:endParaRPr>
          </a:p>
          <a:p>
            <a:pPr marL="0" lvl="1" indent="0">
              <a:buNone/>
            </a:pPr>
            <a:r>
              <a:rPr lang="en-US" altLang="en-US" sz="3600" b="1" spc="-60" dirty="0">
                <a:solidFill>
                  <a:srgbClr val="4E7CBE"/>
                </a:solidFill>
                <a:latin typeface="Open Sans SemiBold" charset="0"/>
              </a:rPr>
              <a:t>Beware of Dispensing Errors!!</a:t>
            </a:r>
            <a:endParaRPr lang="en-US" dirty="0"/>
          </a:p>
        </p:txBody>
      </p:sp>
    </p:spTree>
    <p:extLst>
      <p:ext uri="{BB962C8B-B14F-4D97-AF65-F5344CB8AC3E}">
        <p14:creationId xmlns:p14="http://schemas.microsoft.com/office/powerpoint/2010/main" val="2781400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ea typeface="MS Mincho" charset="-128"/>
              </a:rPr>
              <a:t>Personal safety</a:t>
            </a:r>
            <a:r>
              <a:rPr lang="en-US" altLang="en-US" dirty="0"/>
              <a:t> </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b="1" dirty="0"/>
              <a:t>Safety from physical harm</a:t>
            </a:r>
          </a:p>
          <a:p>
            <a:pPr lvl="1"/>
            <a:r>
              <a:rPr lang="en-US" dirty="0"/>
              <a:t>Substances</a:t>
            </a:r>
          </a:p>
          <a:p>
            <a:pPr lvl="1"/>
            <a:r>
              <a:rPr lang="en-US" dirty="0"/>
              <a:t>Supplies (chemicals, poisons, etc.)</a:t>
            </a:r>
          </a:p>
          <a:p>
            <a:pPr lvl="1"/>
            <a:r>
              <a:rPr lang="en-US" dirty="0"/>
              <a:t>Equipment</a:t>
            </a:r>
          </a:p>
          <a:p>
            <a:pPr lvl="1"/>
            <a:r>
              <a:rPr lang="en-US" dirty="0"/>
              <a:t>Improper body mechanics </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ea typeface="MS Mincho" charset="-128"/>
              </a:rPr>
              <a:t>Personal safety</a:t>
            </a:r>
            <a:r>
              <a:rPr lang="en-US" altLang="en-US" dirty="0"/>
              <a:t> </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b="1" dirty="0"/>
              <a:t>Employee Responsibilities</a:t>
            </a:r>
            <a:endParaRPr lang="en-US" dirty="0"/>
          </a:p>
          <a:p>
            <a:pPr lvl="1"/>
            <a:r>
              <a:rPr lang="en-US" dirty="0"/>
              <a:t>Maintain a safe work place</a:t>
            </a:r>
          </a:p>
          <a:p>
            <a:pPr lvl="1"/>
            <a:r>
              <a:rPr lang="en-US" dirty="0"/>
              <a:t>apply principles of proper body mechanics</a:t>
            </a:r>
          </a:p>
          <a:p>
            <a:pPr lvl="1"/>
            <a:r>
              <a:rPr lang="en-US" dirty="0"/>
              <a:t>Wear appropriate PPE (Personal Protection Equipment) when indicated</a:t>
            </a:r>
          </a:p>
          <a:p>
            <a:pPr lvl="1"/>
            <a:r>
              <a:rPr lang="en-US" dirty="0"/>
              <a:t>Follow proper procedures in handling pharmaceutical agents that may pose a hazard to the practitioner</a:t>
            </a:r>
          </a:p>
          <a:p>
            <a:pPr lvl="1"/>
            <a:r>
              <a:rPr lang="en-US" dirty="0"/>
              <a:t>Know and apply the policies and procedures in case of emergency </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Environmental Safety</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Clean work place</a:t>
            </a:r>
          </a:p>
          <a:p>
            <a:pPr lvl="1"/>
            <a:r>
              <a:rPr lang="en-US" dirty="0"/>
              <a:t>Proper ventilation</a:t>
            </a:r>
          </a:p>
          <a:p>
            <a:pPr lvl="1"/>
            <a:r>
              <a:rPr lang="en-US" dirty="0"/>
              <a:t>Proper lighting</a:t>
            </a:r>
          </a:p>
          <a:p>
            <a:pPr lvl="1"/>
            <a:r>
              <a:rPr lang="en-US" dirty="0"/>
              <a:t>Adequate set-up and layout of work place</a:t>
            </a:r>
          </a:p>
          <a:p>
            <a:pPr lvl="1"/>
            <a:r>
              <a:rPr lang="en-US" dirty="0"/>
              <a:t>Proper functioning equipment </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Regulatory Agencies</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Occupational Safety and Health Administration (OSHA)</a:t>
            </a:r>
          </a:p>
          <a:p>
            <a:pPr lvl="1"/>
            <a:r>
              <a:rPr lang="en-US" dirty="0"/>
              <a:t>Drug Enforcement Agency (DEA)</a:t>
            </a:r>
          </a:p>
          <a:p>
            <a:pPr lvl="1"/>
            <a:r>
              <a:rPr lang="en-US" dirty="0"/>
              <a:t>Food and Drug Administration (FDA)</a:t>
            </a:r>
          </a:p>
          <a:p>
            <a:pPr lvl="1"/>
            <a:r>
              <a:rPr lang="en-US" dirty="0"/>
              <a:t>Joint Commission on Accreditation of Healthcare Organizations (JCAHO)</a:t>
            </a:r>
          </a:p>
          <a:p>
            <a:pPr lvl="1"/>
            <a:r>
              <a:rPr lang="en-US" dirty="0"/>
              <a:t>Pharmacy Boards </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endParaRPr lang="en-US" altLang="en-US" sz="3600" b="1" spc="-60" dirty="0">
              <a:solidFill>
                <a:srgbClr val="4E7CBE"/>
              </a:solidFill>
              <a:latin typeface="Open Sans SemiBold" charset="0"/>
            </a:endParaRPr>
          </a:p>
          <a:p>
            <a:pPr marL="0" lvl="1" indent="0">
              <a:buNone/>
            </a:pPr>
            <a:endParaRPr lang="en-US" altLang="en-US" sz="3600" b="1" spc="-60" dirty="0">
              <a:solidFill>
                <a:srgbClr val="4E7CBE"/>
              </a:solidFill>
              <a:latin typeface="Open Sans SemiBold" charset="0"/>
            </a:endParaRPr>
          </a:p>
          <a:p>
            <a:pPr marL="0" lvl="1" indent="0">
              <a:buNone/>
            </a:pPr>
            <a:r>
              <a:rPr lang="en-US" altLang="en-US" sz="3600" b="1" spc="-60" dirty="0">
                <a:solidFill>
                  <a:srgbClr val="4E7CBE"/>
                </a:solidFill>
                <a:latin typeface="Open Sans SemiBold" charset="0"/>
              </a:rPr>
              <a:t>Safe Practices</a:t>
            </a:r>
            <a:endParaRPr lang="en-US" dirty="0"/>
          </a:p>
        </p:txBody>
      </p:sp>
    </p:spTree>
    <p:extLst>
      <p:ext uri="{BB962C8B-B14F-4D97-AF65-F5344CB8AC3E}">
        <p14:creationId xmlns:p14="http://schemas.microsoft.com/office/powerpoint/2010/main" val="3475671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cs typeface="Times New Roman" panose="02020603050405020304" pitchFamily="18" charset="0"/>
              </a:rPr>
              <a:t>Patients trust pharmacy personnel to</a:t>
            </a:r>
            <a:r>
              <a:rPr lang="en-US" altLang="en-US" dirty="0"/>
              <a:t>:</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Provide accurate and competent service</a:t>
            </a:r>
          </a:p>
          <a:p>
            <a:pPr lvl="1"/>
            <a:r>
              <a:rPr lang="en-US" dirty="0"/>
              <a:t>Provide safe and effective medications</a:t>
            </a:r>
          </a:p>
          <a:p>
            <a:pPr lvl="1"/>
            <a:r>
              <a:rPr lang="en-US" dirty="0"/>
              <a:t>Dispense according to prescriber’s directions </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cs typeface="Times New Roman" panose="02020603050405020304" pitchFamily="18" charset="0"/>
              </a:rPr>
              <a:t>Pharmacist must ensure</a:t>
            </a:r>
            <a:r>
              <a:rPr lang="en-US" altLang="en-US" dirty="0"/>
              <a:t>:</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Right drug </a:t>
            </a:r>
          </a:p>
          <a:p>
            <a:pPr lvl="1"/>
            <a:r>
              <a:rPr lang="en-US" dirty="0"/>
              <a:t>Right patient</a:t>
            </a:r>
          </a:p>
          <a:p>
            <a:pPr lvl="1"/>
            <a:r>
              <a:rPr lang="en-US" dirty="0"/>
              <a:t>Right dosage</a:t>
            </a:r>
          </a:p>
          <a:p>
            <a:pPr lvl="1"/>
            <a:r>
              <a:rPr lang="en-US" dirty="0"/>
              <a:t>Right route</a:t>
            </a:r>
          </a:p>
          <a:p>
            <a:pPr lvl="1"/>
            <a:r>
              <a:rPr lang="en-US" dirty="0"/>
              <a:t>Right time</a:t>
            </a:r>
          </a:p>
          <a:p>
            <a:pPr lvl="1"/>
            <a:r>
              <a:rPr lang="en-US" dirty="0"/>
              <a:t>Right attitude </a:t>
            </a:r>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elements/1.1/"/>
    <ds:schemaRef ds:uri="http://schemas.microsoft.com/office/2006/documentManagement/types"/>
    <ds:schemaRef ds:uri="http://purl.org/dc/terms/"/>
    <ds:schemaRef ds:uri="http://schemas.openxmlformats.org/package/2006/metadata/core-properties"/>
    <ds:schemaRef ds:uri="05d88611-e516-4d1a-b12e-39107e78b3d0"/>
    <ds:schemaRef ds:uri="56ea17bb-c96d-4826-b465-01eec0dd23dd"/>
    <ds:schemaRef ds:uri="http://schemas.microsoft.com/office/2006/metadata/properties"/>
    <ds:schemaRef ds:uri="http://purl.org/dc/dcmitype/"/>
    <ds:schemaRef ds:uri="http://schemas.microsoft.com/office/infopath/2007/PartnerControls"/>
    <ds:schemaRef ds:uri="http://schemas.microsoft.com/sharepoint/v3"/>
    <ds:schemaRef ds:uri="http://www.w3.org/XML/1998/namespace"/>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42</TotalTime>
  <Words>241</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MS Mincho</vt:lpstr>
      <vt:lpstr>.AppleSystemUIFont</vt:lpstr>
      <vt:lpstr>Arial</vt:lpstr>
      <vt:lpstr>Calibri</vt:lpstr>
      <vt:lpstr>Open Sans</vt:lpstr>
      <vt:lpstr>Open Sans SemiBold</vt:lpstr>
      <vt:lpstr>Times New Roman</vt:lpstr>
      <vt:lpstr>2_Office Theme</vt:lpstr>
      <vt:lpstr>3_Office Theme</vt:lpstr>
      <vt:lpstr>PowerPoint Presentation</vt:lpstr>
      <vt:lpstr>PowerPoint Presentation</vt:lpstr>
      <vt:lpstr>Personal safety </vt:lpstr>
      <vt:lpstr>Personal safety </vt:lpstr>
      <vt:lpstr>Environmental Safety</vt:lpstr>
      <vt:lpstr>Regulatory Agencies</vt:lpstr>
      <vt:lpstr>PowerPoint Presentation</vt:lpstr>
      <vt:lpstr>Patients trust pharmacy personnel to:</vt:lpstr>
      <vt:lpstr>Pharmacist must ensure:</vt:lpstr>
      <vt:lpstr>Practitioner must be familiar with: </vt:lpstr>
      <vt:lpstr>Practitioner should know…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Vinayak Reddy</cp:lastModifiedBy>
  <cp:revision>6</cp:revision>
  <cp:lastPrinted>2017-07-07T16:17:37Z</cp:lastPrinted>
  <dcterms:created xsi:type="dcterms:W3CDTF">2017-07-11T23:58:30Z</dcterms:created>
  <dcterms:modified xsi:type="dcterms:W3CDTF">2017-07-13T20:22:14Z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