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3"/>
  </p:notesMasterIdLst>
  <p:sldIdLst>
    <p:sldId id="321" r:id="rId6"/>
    <p:sldId id="319" r:id="rId7"/>
    <p:sldId id="323" r:id="rId8"/>
    <p:sldId id="324" r:id="rId9"/>
    <p:sldId id="325" r:id="rId10"/>
    <p:sldId id="326" r:id="rId11"/>
    <p:sldId id="327"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75" d="100"/>
          <a:sy n="75" d="100"/>
        </p:scale>
        <p:origin x="91" y="6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7/12/2017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The Scientific Method</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33AE44-7D4F-4370-89DB-07E102DCD949}"/>
              </a:ext>
            </a:extLst>
          </p:cNvPr>
          <p:cNvSpPr>
            <a:spLocks noGrp="1"/>
          </p:cNvSpPr>
          <p:nvPr>
            <p:ph type="title"/>
          </p:nvPr>
        </p:nvSpPr>
        <p:spPr/>
        <p:txBody>
          <a:bodyPr/>
          <a:lstStyle/>
          <a:p>
            <a:r>
              <a:rPr lang="en-US" dirty="0"/>
              <a:t>The Basic Steps</a:t>
            </a:r>
          </a:p>
        </p:txBody>
      </p:sp>
      <p:sp>
        <p:nvSpPr>
          <p:cNvPr id="5" name="Content Placeholder 4">
            <a:extLst>
              <a:ext uri="{FF2B5EF4-FFF2-40B4-BE49-F238E27FC236}">
                <a16:creationId xmlns:a16="http://schemas.microsoft.com/office/drawing/2014/main" id="{0FB9BEAD-1AC3-4C5F-9153-1C8E4F70E96E}"/>
              </a:ext>
            </a:extLst>
          </p:cNvPr>
          <p:cNvSpPr>
            <a:spLocks noGrp="1"/>
          </p:cNvSpPr>
          <p:nvPr>
            <p:ph sz="half" idx="1"/>
          </p:nvPr>
        </p:nvSpPr>
        <p:spPr/>
        <p:txBody>
          <a:bodyPr/>
          <a:lstStyle/>
          <a:p>
            <a:pPr marL="514350" lvl="1" indent="-514350">
              <a:buFont typeface="+mj-lt"/>
              <a:buAutoNum type="arabicPeriod"/>
            </a:pPr>
            <a:r>
              <a:rPr lang="en-US" sz="3200" dirty="0"/>
              <a:t>State the problem</a:t>
            </a:r>
          </a:p>
          <a:p>
            <a:pPr marL="514350" lvl="1" indent="-514350">
              <a:buFont typeface="+mj-lt"/>
              <a:buAutoNum type="arabicPeriod"/>
            </a:pPr>
            <a:r>
              <a:rPr lang="en-US" sz="3200" dirty="0"/>
              <a:t>Form a hypothesis</a:t>
            </a:r>
          </a:p>
          <a:p>
            <a:pPr marL="514350" lvl="1" indent="-514350">
              <a:buFont typeface="+mj-lt"/>
              <a:buAutoNum type="arabicPeriod"/>
            </a:pPr>
            <a:r>
              <a:rPr lang="en-US" sz="3200" dirty="0"/>
              <a:t>Test the hypothesis</a:t>
            </a:r>
          </a:p>
          <a:p>
            <a:pPr marL="514350" lvl="1" indent="-514350">
              <a:buFont typeface="+mj-lt"/>
              <a:buAutoNum type="arabicPeriod"/>
            </a:pPr>
            <a:r>
              <a:rPr lang="en-US" sz="3200" dirty="0"/>
              <a:t>Draw conclusions</a:t>
            </a:r>
          </a:p>
        </p:txBody>
      </p:sp>
    </p:spTree>
    <p:extLst>
      <p:ext uri="{BB962C8B-B14F-4D97-AF65-F5344CB8AC3E}">
        <p14:creationId xmlns:p14="http://schemas.microsoft.com/office/powerpoint/2010/main" val="2384359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33AE44-7D4F-4370-89DB-07E102DCD949}"/>
              </a:ext>
            </a:extLst>
          </p:cNvPr>
          <p:cNvSpPr>
            <a:spLocks noGrp="1"/>
          </p:cNvSpPr>
          <p:nvPr>
            <p:ph type="title"/>
          </p:nvPr>
        </p:nvSpPr>
        <p:spPr>
          <a:xfrm>
            <a:off x="740664" y="407209"/>
            <a:ext cx="10059452" cy="876300"/>
          </a:xfrm>
        </p:spPr>
        <p:txBody>
          <a:bodyPr/>
          <a:lstStyle/>
          <a:p>
            <a:r>
              <a:rPr lang="en-US" altLang="en-US" dirty="0"/>
              <a:t>1. State the problem</a:t>
            </a:r>
            <a:endParaRPr lang="en-US" dirty="0"/>
          </a:p>
        </p:txBody>
      </p:sp>
      <p:sp>
        <p:nvSpPr>
          <p:cNvPr id="5" name="Content Placeholder 4">
            <a:extLst>
              <a:ext uri="{FF2B5EF4-FFF2-40B4-BE49-F238E27FC236}">
                <a16:creationId xmlns:a16="http://schemas.microsoft.com/office/drawing/2014/main" id="{0FB9BEAD-1AC3-4C5F-9153-1C8E4F70E96E}"/>
              </a:ext>
            </a:extLst>
          </p:cNvPr>
          <p:cNvSpPr>
            <a:spLocks noGrp="1"/>
          </p:cNvSpPr>
          <p:nvPr>
            <p:ph sz="half" idx="1"/>
          </p:nvPr>
        </p:nvSpPr>
        <p:spPr/>
        <p:txBody>
          <a:bodyPr/>
          <a:lstStyle/>
          <a:p>
            <a:pPr lvl="1"/>
            <a:r>
              <a:rPr lang="en-US" sz="3200" dirty="0"/>
              <a:t>A problem cannot be solved if it is not identified.</a:t>
            </a:r>
          </a:p>
          <a:p>
            <a:pPr lvl="1"/>
            <a:r>
              <a:rPr lang="en-US" sz="3200" dirty="0"/>
              <a:t>Research should be done to understand the problem.</a:t>
            </a:r>
          </a:p>
        </p:txBody>
      </p:sp>
    </p:spTree>
    <p:extLst>
      <p:ext uri="{BB962C8B-B14F-4D97-AF65-F5344CB8AC3E}">
        <p14:creationId xmlns:p14="http://schemas.microsoft.com/office/powerpoint/2010/main" val="266437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33AE44-7D4F-4370-89DB-07E102DCD949}"/>
              </a:ext>
            </a:extLst>
          </p:cNvPr>
          <p:cNvSpPr>
            <a:spLocks noGrp="1"/>
          </p:cNvSpPr>
          <p:nvPr>
            <p:ph type="title"/>
          </p:nvPr>
        </p:nvSpPr>
        <p:spPr>
          <a:xfrm>
            <a:off x="740664" y="407209"/>
            <a:ext cx="10059452" cy="876300"/>
          </a:xfrm>
        </p:spPr>
        <p:txBody>
          <a:bodyPr/>
          <a:lstStyle/>
          <a:p>
            <a:r>
              <a:rPr lang="en-US" altLang="en-US" dirty="0"/>
              <a:t>2. Form a hypothesis</a:t>
            </a:r>
            <a:endParaRPr lang="en-US" dirty="0"/>
          </a:p>
        </p:txBody>
      </p:sp>
      <p:sp>
        <p:nvSpPr>
          <p:cNvPr id="5" name="Content Placeholder 4">
            <a:extLst>
              <a:ext uri="{FF2B5EF4-FFF2-40B4-BE49-F238E27FC236}">
                <a16:creationId xmlns:a16="http://schemas.microsoft.com/office/drawing/2014/main" id="{0FB9BEAD-1AC3-4C5F-9153-1C8E4F70E96E}"/>
              </a:ext>
            </a:extLst>
          </p:cNvPr>
          <p:cNvSpPr>
            <a:spLocks noGrp="1"/>
          </p:cNvSpPr>
          <p:nvPr>
            <p:ph sz="half" idx="1"/>
          </p:nvPr>
        </p:nvSpPr>
        <p:spPr/>
        <p:txBody>
          <a:bodyPr/>
          <a:lstStyle/>
          <a:p>
            <a:pPr lvl="1"/>
            <a:r>
              <a:rPr lang="en-US" sz="3200" dirty="0"/>
              <a:t>This is a possible solution to the problem.</a:t>
            </a:r>
          </a:p>
        </p:txBody>
      </p:sp>
    </p:spTree>
    <p:extLst>
      <p:ext uri="{BB962C8B-B14F-4D97-AF65-F5344CB8AC3E}">
        <p14:creationId xmlns:p14="http://schemas.microsoft.com/office/powerpoint/2010/main" val="4236562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33AE44-7D4F-4370-89DB-07E102DCD949}"/>
              </a:ext>
            </a:extLst>
          </p:cNvPr>
          <p:cNvSpPr>
            <a:spLocks noGrp="1"/>
          </p:cNvSpPr>
          <p:nvPr>
            <p:ph type="title"/>
          </p:nvPr>
        </p:nvSpPr>
        <p:spPr>
          <a:xfrm>
            <a:off x="740664" y="407209"/>
            <a:ext cx="10059452" cy="876300"/>
          </a:xfrm>
        </p:spPr>
        <p:txBody>
          <a:bodyPr/>
          <a:lstStyle/>
          <a:p>
            <a:r>
              <a:rPr lang="en-US" altLang="en-US" dirty="0"/>
              <a:t>4. Draw Conclusions</a:t>
            </a:r>
            <a:endParaRPr lang="en-US" dirty="0"/>
          </a:p>
        </p:txBody>
      </p:sp>
      <p:sp>
        <p:nvSpPr>
          <p:cNvPr id="5" name="Content Placeholder 4">
            <a:extLst>
              <a:ext uri="{FF2B5EF4-FFF2-40B4-BE49-F238E27FC236}">
                <a16:creationId xmlns:a16="http://schemas.microsoft.com/office/drawing/2014/main" id="{0FB9BEAD-1AC3-4C5F-9153-1C8E4F70E96E}"/>
              </a:ext>
            </a:extLst>
          </p:cNvPr>
          <p:cNvSpPr>
            <a:spLocks noGrp="1"/>
          </p:cNvSpPr>
          <p:nvPr>
            <p:ph sz="half" idx="1"/>
          </p:nvPr>
        </p:nvSpPr>
        <p:spPr/>
        <p:txBody>
          <a:bodyPr/>
          <a:lstStyle/>
          <a:p>
            <a:pPr lvl="1"/>
            <a:r>
              <a:rPr lang="en-US" sz="3200" dirty="0"/>
              <a:t>Based on the observations and data, conclusions are drawn.</a:t>
            </a:r>
          </a:p>
          <a:p>
            <a:pPr lvl="1"/>
            <a:r>
              <a:rPr lang="en-US" sz="3200" dirty="0"/>
              <a:t>Conclusions can be as simple as “yes” or “no”.</a:t>
            </a:r>
          </a:p>
        </p:txBody>
      </p:sp>
    </p:spTree>
    <p:extLst>
      <p:ext uri="{BB962C8B-B14F-4D97-AF65-F5344CB8AC3E}">
        <p14:creationId xmlns:p14="http://schemas.microsoft.com/office/powerpoint/2010/main" val="4164448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33AE44-7D4F-4370-89DB-07E102DCD949}"/>
              </a:ext>
            </a:extLst>
          </p:cNvPr>
          <p:cNvSpPr>
            <a:spLocks noGrp="1"/>
          </p:cNvSpPr>
          <p:nvPr>
            <p:ph type="title"/>
          </p:nvPr>
        </p:nvSpPr>
        <p:spPr>
          <a:xfrm>
            <a:off x="740664" y="407209"/>
            <a:ext cx="10059452" cy="876300"/>
          </a:xfrm>
        </p:spPr>
        <p:txBody>
          <a:bodyPr/>
          <a:lstStyle/>
          <a:p>
            <a:r>
              <a:rPr lang="en-US" altLang="en-US" dirty="0"/>
              <a:t>Experimental terms</a:t>
            </a:r>
            <a:endParaRPr lang="en-US" dirty="0"/>
          </a:p>
        </p:txBody>
      </p:sp>
      <p:sp>
        <p:nvSpPr>
          <p:cNvPr id="5" name="Content Placeholder 4">
            <a:extLst>
              <a:ext uri="{FF2B5EF4-FFF2-40B4-BE49-F238E27FC236}">
                <a16:creationId xmlns:a16="http://schemas.microsoft.com/office/drawing/2014/main" id="{0FB9BEAD-1AC3-4C5F-9153-1C8E4F70E96E}"/>
              </a:ext>
            </a:extLst>
          </p:cNvPr>
          <p:cNvSpPr>
            <a:spLocks noGrp="1"/>
          </p:cNvSpPr>
          <p:nvPr>
            <p:ph sz="half" idx="1"/>
          </p:nvPr>
        </p:nvSpPr>
        <p:spPr/>
        <p:txBody>
          <a:bodyPr/>
          <a:lstStyle/>
          <a:p>
            <a:pPr lvl="1"/>
            <a:r>
              <a:rPr lang="en-US" sz="3200" b="1" dirty="0"/>
              <a:t>Variable</a:t>
            </a:r>
            <a:r>
              <a:rPr lang="en-US" sz="3200" dirty="0"/>
              <a:t> - factor being tested.</a:t>
            </a:r>
          </a:p>
          <a:p>
            <a:pPr lvl="1"/>
            <a:r>
              <a:rPr lang="en-US" sz="3200" b="1" dirty="0"/>
              <a:t>Control</a:t>
            </a:r>
            <a:r>
              <a:rPr lang="en-US" sz="3200" dirty="0"/>
              <a:t> - part of experiment without  the variable (used as a comparison).</a:t>
            </a:r>
          </a:p>
        </p:txBody>
      </p:sp>
    </p:spTree>
    <p:extLst>
      <p:ext uri="{BB962C8B-B14F-4D97-AF65-F5344CB8AC3E}">
        <p14:creationId xmlns:p14="http://schemas.microsoft.com/office/powerpoint/2010/main" val="323268134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56ea17bb-c96d-4826-b465-01eec0dd23dd"/>
    <ds:schemaRef ds:uri="http://purl.org/dc/dcmitype/"/>
    <ds:schemaRef ds:uri="http://schemas.openxmlformats.org/package/2006/metadata/core-properties"/>
    <ds:schemaRef ds:uri="http://schemas.microsoft.com/office/2006/metadata/properties"/>
    <ds:schemaRef ds:uri="http://schemas.microsoft.com/office/2006/documentManagement/types"/>
    <ds:schemaRef ds:uri="http://purl.org/dc/terms/"/>
    <ds:schemaRef ds:uri="http://purl.org/dc/elements/1.1/"/>
    <ds:schemaRef ds:uri="http://schemas.microsoft.com/office/infopath/2007/PartnerControls"/>
    <ds:schemaRef ds:uri="05d88611-e516-4d1a-b12e-39107e78b3d0"/>
    <ds:schemaRef ds:uri="http://schemas.microsoft.com/sharepoint/v3"/>
    <ds:schemaRef ds:uri="http://www.w3.org/XML/1998/namespac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35</TotalTime>
  <Words>106</Words>
  <Application>Microsoft Office PowerPoint</Application>
  <PresentationFormat>Widescreen</PresentationFormat>
  <Paragraphs>17</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The Basic Steps</vt:lpstr>
      <vt:lpstr>1. State the problem</vt:lpstr>
      <vt:lpstr>2. Form a hypothesis</vt:lpstr>
      <vt:lpstr>4. Draw Conclusions</vt:lpstr>
      <vt:lpstr>Experimental terms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Vinayak Reddy</cp:lastModifiedBy>
  <cp:revision>4</cp:revision>
  <cp:lastPrinted>2017-07-07T16:17:37Z</cp:lastPrinted>
  <dcterms:created xsi:type="dcterms:W3CDTF">2017-07-11T23:58:30Z</dcterms:created>
  <dcterms:modified xsi:type="dcterms:W3CDTF">2017-07-12T19:36:16Z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