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9"/>
  </p:notesMasterIdLst>
  <p:sldIdLst>
    <p:sldId id="321" r:id="rId6"/>
    <p:sldId id="319" r:id="rId7"/>
    <p:sldId id="323" r:id="rId8"/>
    <p:sldId id="324" r:id="rId9"/>
    <p:sldId id="325" r:id="rId10"/>
    <p:sldId id="326" r:id="rId11"/>
    <p:sldId id="327" r:id="rId12"/>
    <p:sldId id="344" r:id="rId13"/>
    <p:sldId id="328" r:id="rId14"/>
    <p:sldId id="331" r:id="rId15"/>
    <p:sldId id="343" r:id="rId16"/>
    <p:sldId id="336" r:id="rId17"/>
    <p:sldId id="335" r:id="rId18"/>
    <p:sldId id="342" r:id="rId19"/>
    <p:sldId id="334" r:id="rId20"/>
    <p:sldId id="341" r:id="rId21"/>
    <p:sldId id="340" r:id="rId22"/>
    <p:sldId id="339" r:id="rId23"/>
    <p:sldId id="338" r:id="rId24"/>
    <p:sldId id="337" r:id="rId25"/>
    <p:sldId id="333" r:id="rId26"/>
    <p:sldId id="332" r:id="rId27"/>
    <p:sldId id="329"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Screw Threads</a:t>
            </a:r>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Threads per Inch</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¾” – 10 bolt has 10 threads per inch</a:t>
            </a:r>
          </a:p>
          <a:p>
            <a:pPr lvl="1"/>
            <a:endParaRPr lang="en-US" dirty="0"/>
          </a:p>
        </p:txBody>
      </p:sp>
      <p:pic>
        <p:nvPicPr>
          <p:cNvPr id="5" name="Picture 4">
            <a:extLst>
              <a:ext uri="{FF2B5EF4-FFF2-40B4-BE49-F238E27FC236}">
                <a16:creationId xmlns:a16="http://schemas.microsoft.com/office/drawing/2014/main" id="{4745C3FC-080E-43D8-B00E-15DDE10B0BA3}"/>
              </a:ext>
            </a:extLst>
          </p:cNvPr>
          <p:cNvPicPr>
            <a:picLocks noChangeAspect="1"/>
          </p:cNvPicPr>
          <p:nvPr/>
        </p:nvPicPr>
        <p:blipFill>
          <a:blip r:embed="rId2"/>
          <a:stretch>
            <a:fillRect/>
          </a:stretch>
        </p:blipFill>
        <p:spPr>
          <a:xfrm>
            <a:off x="7630763" y="1283509"/>
            <a:ext cx="3420152" cy="3267739"/>
          </a:xfrm>
          <a:prstGeom prst="rect">
            <a:avLst/>
          </a:prstGeom>
        </p:spPr>
      </p:pic>
      <p:pic>
        <p:nvPicPr>
          <p:cNvPr id="7" name="Content Placeholder 4">
            <a:extLst>
              <a:ext uri="{FF2B5EF4-FFF2-40B4-BE49-F238E27FC236}">
                <a16:creationId xmlns:a16="http://schemas.microsoft.com/office/drawing/2014/main" id="{B562B098-1C66-4C63-B00B-B68F3206D0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6057" y="2675233"/>
            <a:ext cx="6779314" cy="2987178"/>
          </a:xfrm>
          <a:prstGeom prst="rect">
            <a:avLst/>
          </a:prstGeom>
        </p:spPr>
      </p:pic>
    </p:spTree>
    <p:extLst>
      <p:ext uri="{BB962C8B-B14F-4D97-AF65-F5344CB8AC3E}">
        <p14:creationId xmlns:p14="http://schemas.microsoft.com/office/powerpoint/2010/main" val="279477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Standard Thread Sizes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marL="0" lvl="1" indent="0">
              <a:buNone/>
            </a:pPr>
            <a:endParaRPr lang="en-US" dirty="0"/>
          </a:p>
        </p:txBody>
      </p:sp>
      <p:sp>
        <p:nvSpPr>
          <p:cNvPr id="4" name="Content Placeholder 7">
            <a:extLst>
              <a:ext uri="{FF2B5EF4-FFF2-40B4-BE49-F238E27FC236}">
                <a16:creationId xmlns:a16="http://schemas.microsoft.com/office/drawing/2014/main" id="{DC382DE5-5EC1-4EBC-917C-FE5181A88A5A}"/>
              </a:ext>
            </a:extLst>
          </p:cNvPr>
          <p:cNvSpPr txBox="1">
            <a:spLocks/>
          </p:cNvSpPr>
          <p:nvPr/>
        </p:nvSpPr>
        <p:spPr>
          <a:xfrm>
            <a:off x="1981200" y="1600200"/>
            <a:ext cx="2514600" cy="4525963"/>
          </a:xfrm>
          <a:prstGeom prst="rect">
            <a:avLst/>
          </a:prstGeom>
          <a:solidFill>
            <a:schemeClr val="bg1"/>
          </a:solidFill>
        </p:spPr>
        <p:txBody>
          <a:bodyPr lIns="0" tIns="0" rIns="0" bIns="0">
            <a:norm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Coarse Threads</a:t>
            </a:r>
          </a:p>
          <a:p>
            <a:r>
              <a:rPr lang="en-US"/>
              <a:t>¼”     –  20</a:t>
            </a:r>
          </a:p>
          <a:p>
            <a:r>
              <a:rPr lang="en-US">
                <a:latin typeface="Calibri"/>
                <a:cs typeface="Calibri"/>
              </a:rPr>
              <a:t>³∕₈</a:t>
            </a:r>
            <a:r>
              <a:rPr lang="en-US"/>
              <a:t>”   –  16</a:t>
            </a:r>
          </a:p>
          <a:p>
            <a:r>
              <a:rPr lang="en-US"/>
              <a:t>⁷</a:t>
            </a:r>
            <a:r>
              <a:rPr lang="en-US">
                <a:latin typeface="Calibri"/>
                <a:cs typeface="Calibri"/>
              </a:rPr>
              <a:t>∕₁₆</a:t>
            </a:r>
            <a:r>
              <a:rPr lang="en-US"/>
              <a:t>”  –  14 </a:t>
            </a:r>
          </a:p>
          <a:p>
            <a:r>
              <a:rPr lang="en-US"/>
              <a:t>½”     –  13 </a:t>
            </a:r>
          </a:p>
          <a:p>
            <a:r>
              <a:rPr lang="en-US"/>
              <a:t>⁹</a:t>
            </a:r>
            <a:r>
              <a:rPr lang="en-US">
                <a:latin typeface="Calibri"/>
                <a:cs typeface="Calibri"/>
              </a:rPr>
              <a:t>∕₁₆</a:t>
            </a:r>
            <a:r>
              <a:rPr lang="en-US"/>
              <a:t>”  –  12</a:t>
            </a:r>
          </a:p>
          <a:p>
            <a:r>
              <a:rPr lang="en-US"/>
              <a:t>⅝”     –  11</a:t>
            </a:r>
          </a:p>
          <a:p>
            <a:r>
              <a:rPr lang="en-US"/>
              <a:t>¾”     –  10</a:t>
            </a:r>
          </a:p>
          <a:p>
            <a:endParaRPr lang="en-US" dirty="0"/>
          </a:p>
        </p:txBody>
      </p:sp>
      <p:sp>
        <p:nvSpPr>
          <p:cNvPr id="5" name="Content Placeholder 8">
            <a:extLst>
              <a:ext uri="{FF2B5EF4-FFF2-40B4-BE49-F238E27FC236}">
                <a16:creationId xmlns:a16="http://schemas.microsoft.com/office/drawing/2014/main" id="{66372AC5-2777-4F02-9103-2C68A47E6959}"/>
              </a:ext>
            </a:extLst>
          </p:cNvPr>
          <p:cNvSpPr txBox="1">
            <a:spLocks/>
          </p:cNvSpPr>
          <p:nvPr/>
        </p:nvSpPr>
        <p:spPr>
          <a:xfrm>
            <a:off x="4800600" y="1600200"/>
            <a:ext cx="2514600" cy="45259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Fine Threads</a:t>
            </a:r>
          </a:p>
          <a:p>
            <a:r>
              <a:rPr lang="en-US"/>
              <a:t>¼”     –  28</a:t>
            </a:r>
          </a:p>
          <a:p>
            <a:r>
              <a:rPr lang="en-US">
                <a:latin typeface="Calibri"/>
                <a:cs typeface="Calibri"/>
              </a:rPr>
              <a:t>³∕₈</a:t>
            </a:r>
            <a:r>
              <a:rPr lang="en-US"/>
              <a:t>”   –  24</a:t>
            </a:r>
          </a:p>
          <a:p>
            <a:r>
              <a:rPr lang="en-US"/>
              <a:t>⁷</a:t>
            </a:r>
            <a:r>
              <a:rPr lang="en-US">
                <a:latin typeface="Calibri"/>
                <a:cs typeface="Calibri"/>
              </a:rPr>
              <a:t>∕₁₆</a:t>
            </a:r>
            <a:r>
              <a:rPr lang="en-US"/>
              <a:t>”  –  20</a:t>
            </a:r>
          </a:p>
          <a:p>
            <a:r>
              <a:rPr lang="en-US"/>
              <a:t>½”    –  20</a:t>
            </a:r>
          </a:p>
          <a:p>
            <a:r>
              <a:rPr lang="en-US"/>
              <a:t>⁹</a:t>
            </a:r>
            <a:r>
              <a:rPr lang="en-US">
                <a:latin typeface="Calibri"/>
                <a:cs typeface="Calibri"/>
              </a:rPr>
              <a:t>∕₁₆</a:t>
            </a:r>
            <a:r>
              <a:rPr lang="en-US"/>
              <a:t>”  –  18</a:t>
            </a:r>
          </a:p>
          <a:p>
            <a:r>
              <a:rPr lang="en-US"/>
              <a:t>⅝”     –  18</a:t>
            </a:r>
          </a:p>
          <a:p>
            <a:r>
              <a:rPr lang="en-US"/>
              <a:t>¾”     –  16</a:t>
            </a:r>
          </a:p>
          <a:p>
            <a:endParaRPr lang="en-US" dirty="0"/>
          </a:p>
        </p:txBody>
      </p:sp>
    </p:spTree>
    <p:extLst>
      <p:ext uri="{BB962C8B-B14F-4D97-AF65-F5344CB8AC3E}">
        <p14:creationId xmlns:p14="http://schemas.microsoft.com/office/powerpoint/2010/main" val="362831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Metric Threads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Metric threads are sized by diameter and thread pitch in millimeters  </a:t>
            </a:r>
          </a:p>
          <a:p>
            <a:pPr lvl="1"/>
            <a:endParaRPr lang="en-US" dirty="0"/>
          </a:p>
          <a:p>
            <a:pPr lvl="1"/>
            <a:r>
              <a:rPr lang="en-US" dirty="0"/>
              <a:t>The coarse metric threads use only the diameter size (example, M10).</a:t>
            </a:r>
          </a:p>
          <a:p>
            <a:pPr lvl="1"/>
            <a:endParaRPr lang="en-US" dirty="0"/>
          </a:p>
          <a:p>
            <a:pPr lvl="1"/>
            <a:r>
              <a:rPr lang="en-US" dirty="0"/>
              <a:t>The fine metric threads will have the diameter and pitch size stated (example, M10 X 1.25)</a:t>
            </a:r>
          </a:p>
          <a:p>
            <a:pPr lvl="1"/>
            <a:endParaRPr lang="en-US" dirty="0"/>
          </a:p>
        </p:txBody>
      </p:sp>
    </p:spTree>
    <p:extLst>
      <p:ext uri="{BB962C8B-B14F-4D97-AF65-F5344CB8AC3E}">
        <p14:creationId xmlns:p14="http://schemas.microsoft.com/office/powerpoint/2010/main" val="2100579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Standard Metric Sizes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7" name="Picture 6">
            <a:extLst>
              <a:ext uri="{FF2B5EF4-FFF2-40B4-BE49-F238E27FC236}">
                <a16:creationId xmlns:a16="http://schemas.microsoft.com/office/drawing/2014/main" id="{45D949AF-6461-47FF-AA28-F0D804A14974}"/>
              </a:ext>
            </a:extLst>
          </p:cNvPr>
          <p:cNvPicPr>
            <a:picLocks noChangeAspect="1"/>
          </p:cNvPicPr>
          <p:nvPr/>
        </p:nvPicPr>
        <p:blipFill>
          <a:blip r:embed="rId2"/>
          <a:stretch>
            <a:fillRect/>
          </a:stretch>
        </p:blipFill>
        <p:spPr>
          <a:xfrm>
            <a:off x="2789860" y="1420420"/>
            <a:ext cx="6328196" cy="4712616"/>
          </a:xfrm>
          <a:prstGeom prst="rect">
            <a:avLst/>
          </a:prstGeom>
        </p:spPr>
      </p:pic>
    </p:spTree>
    <p:extLst>
      <p:ext uri="{BB962C8B-B14F-4D97-AF65-F5344CB8AC3E}">
        <p14:creationId xmlns:p14="http://schemas.microsoft.com/office/powerpoint/2010/main" val="1930954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Threads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Standard threads are  V-style with 60° angles</a:t>
            </a:r>
          </a:p>
        </p:txBody>
      </p:sp>
      <p:pic>
        <p:nvPicPr>
          <p:cNvPr id="5" name="Picture 4">
            <a:extLst>
              <a:ext uri="{FF2B5EF4-FFF2-40B4-BE49-F238E27FC236}">
                <a16:creationId xmlns:a16="http://schemas.microsoft.com/office/drawing/2014/main" id="{142FC12D-653B-42B3-86B6-FD5F51CCD71A}"/>
              </a:ext>
            </a:extLst>
          </p:cNvPr>
          <p:cNvPicPr>
            <a:picLocks noChangeAspect="1"/>
          </p:cNvPicPr>
          <p:nvPr/>
        </p:nvPicPr>
        <p:blipFill>
          <a:blip r:embed="rId2"/>
          <a:stretch>
            <a:fillRect/>
          </a:stretch>
        </p:blipFill>
        <p:spPr>
          <a:xfrm>
            <a:off x="4896820" y="2189707"/>
            <a:ext cx="2743438" cy="3401863"/>
          </a:xfrm>
          <a:prstGeom prst="rect">
            <a:avLst/>
          </a:prstGeom>
        </p:spPr>
      </p:pic>
    </p:spTree>
    <p:extLst>
      <p:ext uri="{BB962C8B-B14F-4D97-AF65-F5344CB8AC3E}">
        <p14:creationId xmlns:p14="http://schemas.microsoft.com/office/powerpoint/2010/main" val="2339674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Threads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Square Threads are square in shape, with the same width and depth</a:t>
            </a:r>
          </a:p>
          <a:p>
            <a:pPr lvl="1"/>
            <a:endParaRPr lang="en-US" dirty="0"/>
          </a:p>
        </p:txBody>
      </p:sp>
      <p:pic>
        <p:nvPicPr>
          <p:cNvPr id="4" name="Picture 3">
            <a:extLst>
              <a:ext uri="{FF2B5EF4-FFF2-40B4-BE49-F238E27FC236}">
                <a16:creationId xmlns:a16="http://schemas.microsoft.com/office/drawing/2014/main" id="{C7DE8106-8C45-4DC0-9CAF-68B249E1FDF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24399" y="2209800"/>
            <a:ext cx="4120221" cy="3657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83588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Threads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ACME Threads are like square threads, but with a 29° angle on the sides; they’re used to transfer power</a:t>
            </a:r>
          </a:p>
          <a:p>
            <a:pPr lvl="1"/>
            <a:endParaRPr lang="en-US" dirty="0"/>
          </a:p>
        </p:txBody>
      </p:sp>
      <p:pic>
        <p:nvPicPr>
          <p:cNvPr id="4" name="Picture 2">
            <a:extLst>
              <a:ext uri="{FF2B5EF4-FFF2-40B4-BE49-F238E27FC236}">
                <a16:creationId xmlns:a16="http://schemas.microsoft.com/office/drawing/2014/main" id="{883579AA-CD44-41C4-BE6E-BFE13236320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03124" y="2685237"/>
            <a:ext cx="5257800" cy="30117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34627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Threads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Pipe Threads are tapered; the back is shallower than the front of the thread</a:t>
            </a:r>
          </a:p>
          <a:p>
            <a:pPr lvl="1"/>
            <a:endParaRPr lang="en-US" dirty="0"/>
          </a:p>
        </p:txBody>
      </p:sp>
      <p:pic>
        <p:nvPicPr>
          <p:cNvPr id="4" name="Picture 2">
            <a:extLst>
              <a:ext uri="{FF2B5EF4-FFF2-40B4-BE49-F238E27FC236}">
                <a16:creationId xmlns:a16="http://schemas.microsoft.com/office/drawing/2014/main" id="{21005B25-EAB7-4DBA-9F34-BE201FDB98E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802167" y="2837895"/>
            <a:ext cx="7745904" cy="2163762"/>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343607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Thread Terminology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Major Diameter</a:t>
            </a:r>
          </a:p>
          <a:p>
            <a:pPr lvl="1"/>
            <a:r>
              <a:rPr lang="en-US" dirty="0"/>
              <a:t>B. Pitch Diameter</a:t>
            </a:r>
          </a:p>
          <a:p>
            <a:pPr lvl="1"/>
            <a:r>
              <a:rPr lang="en-US" dirty="0"/>
              <a:t>C. Minor Diameter</a:t>
            </a:r>
          </a:p>
          <a:p>
            <a:pPr lvl="1"/>
            <a:r>
              <a:rPr lang="en-US" dirty="0"/>
              <a:t>D. Crest</a:t>
            </a:r>
          </a:p>
          <a:p>
            <a:pPr lvl="1"/>
            <a:r>
              <a:rPr lang="en-US" dirty="0"/>
              <a:t>E. Root</a:t>
            </a:r>
          </a:p>
        </p:txBody>
      </p:sp>
      <p:pic>
        <p:nvPicPr>
          <p:cNvPr id="5" name="Picture 4">
            <a:extLst>
              <a:ext uri="{FF2B5EF4-FFF2-40B4-BE49-F238E27FC236}">
                <a16:creationId xmlns:a16="http://schemas.microsoft.com/office/drawing/2014/main" id="{91F825AA-99F4-496C-B6EB-6C25FA7B0672}"/>
              </a:ext>
            </a:extLst>
          </p:cNvPr>
          <p:cNvPicPr>
            <a:picLocks noChangeAspect="1"/>
          </p:cNvPicPr>
          <p:nvPr/>
        </p:nvPicPr>
        <p:blipFill>
          <a:blip r:embed="rId2"/>
          <a:stretch>
            <a:fillRect/>
          </a:stretch>
        </p:blipFill>
        <p:spPr>
          <a:xfrm>
            <a:off x="6623787" y="1525767"/>
            <a:ext cx="3170195" cy="4523624"/>
          </a:xfrm>
          <a:prstGeom prst="rect">
            <a:avLst/>
          </a:prstGeom>
        </p:spPr>
      </p:pic>
    </p:spTree>
    <p:extLst>
      <p:ext uri="{BB962C8B-B14F-4D97-AF65-F5344CB8AC3E}">
        <p14:creationId xmlns:p14="http://schemas.microsoft.com/office/powerpoint/2010/main" val="317612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Thread Terminology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Major Diameter- the largest diameter of a bolt at the crest, or the diameter of the roots of a nut</a:t>
            </a:r>
          </a:p>
          <a:p>
            <a:pPr lvl="1"/>
            <a:r>
              <a:rPr lang="en-US" dirty="0"/>
              <a:t>B. Pitch Diameter- the diameter halfway between the major diameter and minor diameter</a:t>
            </a:r>
          </a:p>
          <a:p>
            <a:pPr lvl="1"/>
            <a:r>
              <a:rPr lang="en-US" dirty="0"/>
              <a:t>C. Minor Diameter- the small diameter of a bolt at the root, or the diameter of the crest of a nut</a:t>
            </a:r>
          </a:p>
        </p:txBody>
      </p:sp>
    </p:spTree>
    <p:extLst>
      <p:ext uri="{BB962C8B-B14F-4D97-AF65-F5344CB8AC3E}">
        <p14:creationId xmlns:p14="http://schemas.microsoft.com/office/powerpoint/2010/main" val="352009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Thread Terminology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 Crest- the top surface where the two sides of the threads meet </a:t>
            </a:r>
          </a:p>
          <a:p>
            <a:pPr lvl="1"/>
            <a:r>
              <a:rPr lang="en-US" dirty="0"/>
              <a:t>E. Root- the bottom surface where the two sides of the threads meet</a:t>
            </a:r>
          </a:p>
          <a:p>
            <a:pPr lvl="1"/>
            <a:endParaRPr lang="en-US" dirty="0"/>
          </a:p>
        </p:txBody>
      </p:sp>
      <p:pic>
        <p:nvPicPr>
          <p:cNvPr id="12" name="Picture 11">
            <a:extLst>
              <a:ext uri="{FF2B5EF4-FFF2-40B4-BE49-F238E27FC236}">
                <a16:creationId xmlns:a16="http://schemas.microsoft.com/office/drawing/2014/main" id="{6B4BC991-EF3F-45BD-986E-30AF1CB93037}"/>
              </a:ext>
            </a:extLst>
          </p:cNvPr>
          <p:cNvPicPr>
            <a:picLocks noChangeAspect="1"/>
          </p:cNvPicPr>
          <p:nvPr/>
        </p:nvPicPr>
        <p:blipFill>
          <a:blip r:embed="rId2"/>
          <a:stretch>
            <a:fillRect/>
          </a:stretch>
        </p:blipFill>
        <p:spPr>
          <a:xfrm>
            <a:off x="1793233" y="3252765"/>
            <a:ext cx="8108383" cy="2341067"/>
          </a:xfrm>
          <a:prstGeom prst="rect">
            <a:avLst/>
          </a:prstGeom>
        </p:spPr>
      </p:pic>
    </p:spTree>
    <p:extLst>
      <p:ext uri="{BB962C8B-B14F-4D97-AF65-F5344CB8AC3E}">
        <p14:creationId xmlns:p14="http://schemas.microsoft.com/office/powerpoint/2010/main" val="4264564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Thread Terminology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6" name="Picture 4">
            <a:extLst>
              <a:ext uri="{FF2B5EF4-FFF2-40B4-BE49-F238E27FC236}">
                <a16:creationId xmlns:a16="http://schemas.microsoft.com/office/drawing/2014/main" id="{0CC16736-6B07-4778-AF3F-D3DA1A092FF4}"/>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01261" y="2185698"/>
            <a:ext cx="6361905" cy="33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446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Thread Terminology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Pitch- the distance between thread crests of the thread</a:t>
            </a:r>
          </a:p>
          <a:p>
            <a:pPr lvl="1"/>
            <a:r>
              <a:rPr lang="en-US" dirty="0"/>
              <a:t>Height- the measurement from the root of the thread to the crest of the thread</a:t>
            </a:r>
          </a:p>
          <a:p>
            <a:pPr lvl="1"/>
            <a:r>
              <a:rPr lang="en-US" dirty="0"/>
              <a:t>Slope- the angle of the side of the thread</a:t>
            </a:r>
          </a:p>
          <a:p>
            <a:pPr lvl="1"/>
            <a:endParaRPr lang="en-US" dirty="0"/>
          </a:p>
        </p:txBody>
      </p:sp>
    </p:spTree>
    <p:extLst>
      <p:ext uri="{BB962C8B-B14F-4D97-AF65-F5344CB8AC3E}">
        <p14:creationId xmlns:p14="http://schemas.microsoft.com/office/powerpoint/2010/main" val="1070072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Quiz</a:t>
            </a:r>
          </a:p>
          <a:p>
            <a:pPr lvl="1"/>
            <a:r>
              <a:rPr lang="en-US" dirty="0"/>
              <a:t>Cut 10 different sizes of internal and external screw threads using a set of tap and die, or lathe and tap</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Screw Thread Uses</a:t>
            </a:r>
          </a:p>
        </p:txBody>
      </p:sp>
      <p:pic>
        <p:nvPicPr>
          <p:cNvPr id="14" name="Content Placeholder 13">
            <a:extLst>
              <a:ext uri="{FF2B5EF4-FFF2-40B4-BE49-F238E27FC236}">
                <a16:creationId xmlns:a16="http://schemas.microsoft.com/office/drawing/2014/main" id="{2CB08072-7155-4EA5-BC4B-CFADFAF97B8C}"/>
              </a:ext>
            </a:extLst>
          </p:cNvPr>
          <p:cNvPicPr>
            <a:picLocks noGrp="1" noChangeAspect="1"/>
          </p:cNvPicPr>
          <p:nvPr>
            <p:ph sz="half" idx="1"/>
          </p:nvPr>
        </p:nvPicPr>
        <p:blipFill>
          <a:blip r:embed="rId2"/>
          <a:stretch>
            <a:fillRect/>
          </a:stretch>
        </p:blipFill>
        <p:spPr>
          <a:xfrm>
            <a:off x="1683463" y="1438568"/>
            <a:ext cx="7999297" cy="4733925"/>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Screw Thread Uses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Fastener – (bolts, nuts, and screws) used to hold parts together</a:t>
            </a:r>
          </a:p>
          <a:p>
            <a:pPr lvl="1"/>
            <a:r>
              <a:rPr lang="en-US" dirty="0"/>
              <a:t>Movement – (lathe lead screw) transmits twisting power to straight line motion</a:t>
            </a:r>
          </a:p>
          <a:p>
            <a:pPr lvl="1"/>
            <a:r>
              <a:rPr lang="en-US" dirty="0"/>
              <a:t>Mechanical advantage – (vise and clamp screws) increases force to hold items </a:t>
            </a:r>
          </a:p>
          <a:p>
            <a:pPr lvl="1"/>
            <a:r>
              <a:rPr lang="en-US" dirty="0"/>
              <a:t>Adjustments – allows parts to be moved </a:t>
            </a:r>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 Simple Definition of a Thread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screw thread is a wedge wrapped around a cylinder</a:t>
            </a:r>
          </a:p>
          <a:p>
            <a:pPr marL="0" lvl="1" indent="0">
              <a:buNone/>
            </a:pPr>
            <a:endParaRPr lang="en-US" dirty="0"/>
          </a:p>
        </p:txBody>
      </p:sp>
      <p:pic>
        <p:nvPicPr>
          <p:cNvPr id="5" name="Picture 4">
            <a:extLst>
              <a:ext uri="{FF2B5EF4-FFF2-40B4-BE49-F238E27FC236}">
                <a16:creationId xmlns:a16="http://schemas.microsoft.com/office/drawing/2014/main" id="{E3EE9683-5D8E-4583-9D39-494B8DAB8984}"/>
              </a:ext>
            </a:extLst>
          </p:cNvPr>
          <p:cNvPicPr>
            <a:picLocks noChangeAspect="1"/>
          </p:cNvPicPr>
          <p:nvPr/>
        </p:nvPicPr>
        <p:blipFill>
          <a:blip r:embed="rId2"/>
          <a:stretch>
            <a:fillRect/>
          </a:stretch>
        </p:blipFill>
        <p:spPr>
          <a:xfrm>
            <a:off x="2682258" y="2081949"/>
            <a:ext cx="6401355" cy="3688400"/>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665825"/>
            <a:ext cx="11055750" cy="5488913"/>
          </a:xfrm>
        </p:spPr>
        <p:txBody>
          <a:bodyPr/>
          <a:lstStyle/>
          <a:p>
            <a:pPr marL="0" lvl="1" indent="0">
              <a:buNone/>
            </a:pPr>
            <a:endParaRPr lang="en-US" dirty="0"/>
          </a:p>
          <a:p>
            <a:pPr lvl="1"/>
            <a:endParaRPr lang="en-US" dirty="0"/>
          </a:p>
        </p:txBody>
      </p:sp>
      <p:pic>
        <p:nvPicPr>
          <p:cNvPr id="34" name="Picture 33">
            <a:extLst>
              <a:ext uri="{FF2B5EF4-FFF2-40B4-BE49-F238E27FC236}">
                <a16:creationId xmlns:a16="http://schemas.microsoft.com/office/drawing/2014/main" id="{C67E2D60-03DB-4938-AC6C-FF50DA4F481E}"/>
              </a:ext>
            </a:extLst>
          </p:cNvPr>
          <p:cNvPicPr>
            <a:picLocks noChangeAspect="1"/>
          </p:cNvPicPr>
          <p:nvPr/>
        </p:nvPicPr>
        <p:blipFill>
          <a:blip r:embed="rId2"/>
          <a:stretch>
            <a:fillRect/>
          </a:stretch>
        </p:blipFill>
        <p:spPr>
          <a:xfrm>
            <a:off x="2038446" y="739054"/>
            <a:ext cx="7780257" cy="5608894"/>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External and Internal Threads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9" name="Picture 8">
            <a:extLst>
              <a:ext uri="{FF2B5EF4-FFF2-40B4-BE49-F238E27FC236}">
                <a16:creationId xmlns:a16="http://schemas.microsoft.com/office/drawing/2014/main" id="{6BA0C07A-EC4A-4DA5-A382-243138A54B03}"/>
              </a:ext>
            </a:extLst>
          </p:cNvPr>
          <p:cNvPicPr>
            <a:picLocks noChangeAspect="1"/>
          </p:cNvPicPr>
          <p:nvPr/>
        </p:nvPicPr>
        <p:blipFill>
          <a:blip r:embed="rId2"/>
          <a:stretch>
            <a:fillRect/>
          </a:stretch>
        </p:blipFill>
        <p:spPr>
          <a:xfrm>
            <a:off x="2240500" y="1751071"/>
            <a:ext cx="7059780" cy="4090771"/>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Right-Handed Bolt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4506039" cy="4734318"/>
          </a:xfrm>
        </p:spPr>
        <p:txBody>
          <a:bodyPr/>
          <a:lstStyle/>
          <a:p>
            <a:pPr lvl="1"/>
            <a:r>
              <a:rPr lang="en-US" dirty="0"/>
              <a:t>All bolts and nuts are right handed unless marked</a:t>
            </a:r>
          </a:p>
          <a:p>
            <a:pPr lvl="1"/>
            <a:endParaRPr lang="en-US" dirty="0"/>
          </a:p>
          <a:p>
            <a:pPr lvl="1"/>
            <a:r>
              <a:rPr lang="en-US" dirty="0"/>
              <a:t>Right-handed threads tighten by turning clockwise</a:t>
            </a:r>
          </a:p>
          <a:p>
            <a:pPr lvl="1"/>
            <a:endParaRPr lang="en-US" dirty="0"/>
          </a:p>
          <a:p>
            <a:pPr lvl="1"/>
            <a:r>
              <a:rPr lang="en-US" dirty="0"/>
              <a:t>Left-handed threads tighten by turning counter-clockwise</a:t>
            </a:r>
          </a:p>
          <a:p>
            <a:pPr lvl="1"/>
            <a:endParaRPr lang="en-US" dirty="0"/>
          </a:p>
        </p:txBody>
      </p:sp>
      <p:pic>
        <p:nvPicPr>
          <p:cNvPr id="5" name="Picture 4">
            <a:extLst>
              <a:ext uri="{FF2B5EF4-FFF2-40B4-BE49-F238E27FC236}">
                <a16:creationId xmlns:a16="http://schemas.microsoft.com/office/drawing/2014/main" id="{7D558F6D-644D-4FF0-A848-6E26AE4DCE2D}"/>
              </a:ext>
            </a:extLst>
          </p:cNvPr>
          <p:cNvPicPr>
            <a:picLocks noChangeAspect="1"/>
          </p:cNvPicPr>
          <p:nvPr/>
        </p:nvPicPr>
        <p:blipFill>
          <a:blip r:embed="rId2"/>
          <a:stretch>
            <a:fillRect/>
          </a:stretch>
        </p:blipFill>
        <p:spPr>
          <a:xfrm>
            <a:off x="6727635" y="1522718"/>
            <a:ext cx="4072481" cy="4529721"/>
          </a:xfrm>
          <a:prstGeom prst="rect">
            <a:avLst/>
          </a:prstGeom>
        </p:spPr>
      </p:pic>
    </p:spTree>
    <p:extLst>
      <p:ext uri="{BB962C8B-B14F-4D97-AF65-F5344CB8AC3E}">
        <p14:creationId xmlns:p14="http://schemas.microsoft.com/office/powerpoint/2010/main" val="2101351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Thread Size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Threads are sized by the diameter of the bolt and the number of threads per inch</a:t>
            </a:r>
          </a:p>
          <a:p>
            <a:pPr lvl="1"/>
            <a:endParaRPr lang="en-US" dirty="0"/>
          </a:p>
          <a:p>
            <a:pPr lvl="1"/>
            <a:endParaRPr lang="en-US" dirty="0"/>
          </a:p>
        </p:txBody>
      </p:sp>
      <p:pic>
        <p:nvPicPr>
          <p:cNvPr id="5" name="Picture 4">
            <a:extLst>
              <a:ext uri="{FF2B5EF4-FFF2-40B4-BE49-F238E27FC236}">
                <a16:creationId xmlns:a16="http://schemas.microsoft.com/office/drawing/2014/main" id="{D6761F80-757B-4104-826D-CBA3BB461472}"/>
              </a:ext>
            </a:extLst>
          </p:cNvPr>
          <p:cNvPicPr>
            <a:picLocks noChangeAspect="1"/>
          </p:cNvPicPr>
          <p:nvPr/>
        </p:nvPicPr>
        <p:blipFill>
          <a:blip r:embed="rId2"/>
          <a:stretch>
            <a:fillRect/>
          </a:stretch>
        </p:blipFill>
        <p:spPr>
          <a:xfrm>
            <a:off x="3639633" y="2440419"/>
            <a:ext cx="4877223" cy="3255546"/>
          </a:xfrm>
          <a:prstGeom prst="rect">
            <a:avLst/>
          </a:prstGeom>
        </p:spPr>
      </p:pic>
    </p:spTree>
    <p:extLst>
      <p:ext uri="{BB962C8B-B14F-4D97-AF65-F5344CB8AC3E}">
        <p14:creationId xmlns:p14="http://schemas.microsoft.com/office/powerpoint/2010/main" val="3464492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http://www.w3.org/XML/1998/namespace"/>
    <ds:schemaRef ds:uri="http://schemas.openxmlformats.org/package/2006/metadata/core-properties"/>
    <ds:schemaRef ds:uri="05d88611-e516-4d1a-b12e-39107e78b3d0"/>
    <ds:schemaRef ds:uri="http://schemas.microsoft.com/office/infopath/2007/PartnerControls"/>
    <ds:schemaRef ds:uri="http://purl.org/dc/elements/1.1/"/>
    <ds:schemaRef ds:uri="56ea17bb-c96d-4826-b465-01eec0dd23dd"/>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88</TotalTime>
  <Words>488</Words>
  <Application>Microsoft Office PowerPoint</Application>
  <PresentationFormat>Widescreen</PresentationFormat>
  <Paragraphs>73</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Screw Thread Uses</vt:lpstr>
      <vt:lpstr>Screw Thread Uses</vt:lpstr>
      <vt:lpstr> Simple Definition of a Thread</vt:lpstr>
      <vt:lpstr>PowerPoint Presentation</vt:lpstr>
      <vt:lpstr>External and Internal Threads</vt:lpstr>
      <vt:lpstr>Right-Handed Bolt</vt:lpstr>
      <vt:lpstr>Thread Size</vt:lpstr>
      <vt:lpstr>Threads per Inch</vt:lpstr>
      <vt:lpstr>Standard Thread Sizes</vt:lpstr>
      <vt:lpstr>Metric Threads</vt:lpstr>
      <vt:lpstr>Standard Metric Sizes</vt:lpstr>
      <vt:lpstr>Types of Threads</vt:lpstr>
      <vt:lpstr>Types of Threads</vt:lpstr>
      <vt:lpstr>Types of Threads</vt:lpstr>
      <vt:lpstr>Types of Threads</vt:lpstr>
      <vt:lpstr>Basic Thread Terminology</vt:lpstr>
      <vt:lpstr>Basic Thread Terminology</vt:lpstr>
      <vt:lpstr>Basic Thread Terminology</vt:lpstr>
      <vt:lpstr>Basic Thread Terminology</vt:lpstr>
      <vt:lpstr>Basic Thread Terminology</vt:lpstr>
      <vt:lpstr>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Donna McGuire</cp:lastModifiedBy>
  <cp:revision>14</cp:revision>
  <cp:lastPrinted>2017-07-07T16:17:37Z</cp:lastPrinted>
  <dcterms:created xsi:type="dcterms:W3CDTF">2017-07-11T23:58:30Z</dcterms:created>
  <dcterms:modified xsi:type="dcterms:W3CDTF">2017-07-19T20:22:44Z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