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sldIdLst>
    <p:sldId id="321" r:id="rId6"/>
    <p:sldId id="319" r:id="rId7"/>
    <p:sldId id="323" r:id="rId8"/>
    <p:sldId id="327" r:id="rId9"/>
    <p:sldId id="324" r:id="rId10"/>
    <p:sldId id="330" r:id="rId11"/>
    <p:sldId id="331" r:id="rId12"/>
    <p:sldId id="325" r:id="rId13"/>
    <p:sldId id="332" r:id="rId14"/>
    <p:sldId id="333" r:id="rId15"/>
    <p:sldId id="334" r:id="rId16"/>
    <p:sldId id="328" r:id="rId17"/>
    <p:sldId id="336" r:id="rId18"/>
    <p:sldId id="337" r:id="rId19"/>
    <p:sldId id="335" r:id="rId20"/>
    <p:sldId id="340" r:id="rId21"/>
    <p:sldId id="341" r:id="rId22"/>
    <p:sldId id="342" r:id="rId23"/>
    <p:sldId id="338" r:id="rId24"/>
    <p:sldId id="343" r:id="rId25"/>
    <p:sldId id="344" r:id="rId26"/>
    <p:sldId id="345" r:id="rId27"/>
    <p:sldId id="339" r:id="rId28"/>
    <p:sldId id="346" r:id="rId29"/>
    <p:sldId id="326"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Security Systems Analysis</a:t>
            </a:r>
          </a:p>
          <a:p>
            <a:pPr lvl="1"/>
            <a:r>
              <a:rPr lang="en-US" dirty="0"/>
              <a:t>Security Services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Access Control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Distinct functions of security and access control </a:t>
            </a:r>
          </a:p>
          <a:p>
            <a:pPr lvl="2"/>
            <a:r>
              <a:rPr lang="en-US" dirty="0"/>
              <a:t>Identification</a:t>
            </a:r>
          </a:p>
          <a:p>
            <a:pPr lvl="2"/>
            <a:r>
              <a:rPr lang="en-US" dirty="0"/>
              <a:t>Authentication</a:t>
            </a:r>
          </a:p>
          <a:p>
            <a:pPr lvl="2"/>
            <a:r>
              <a:rPr lang="en-US" dirty="0"/>
              <a:t>Authorization </a:t>
            </a:r>
          </a:p>
          <a:p>
            <a:pPr lvl="3"/>
            <a:r>
              <a:rPr lang="en-US" dirty="0"/>
              <a:t>Biometrics –  based on an individual’s unique characteristics</a:t>
            </a:r>
          </a:p>
          <a:p>
            <a:pPr lvl="1"/>
            <a:endParaRPr lang="en-US" dirty="0"/>
          </a:p>
          <a:p>
            <a:pPr lvl="1"/>
            <a:endParaRPr lang="en-US" dirty="0"/>
          </a:p>
          <a:p>
            <a:pPr lvl="1"/>
            <a:endParaRPr lang="en-US" dirty="0"/>
          </a:p>
        </p:txBody>
      </p:sp>
      <p:sp>
        <p:nvSpPr>
          <p:cNvPr id="4" name="Content Placeholder 3">
            <a:extLst>
              <a:ext uri="{FF2B5EF4-FFF2-40B4-BE49-F238E27FC236}">
                <a16:creationId xmlns:a16="http://schemas.microsoft.com/office/drawing/2014/main" id="{778345DD-0641-44CF-BD15-CEE080999D2F}"/>
              </a:ext>
            </a:extLst>
          </p:cNvPr>
          <p:cNvSpPr>
            <a:spLocks noGrp="1"/>
          </p:cNvSpPr>
          <p:nvPr>
            <p:ph sz="half" idx="10"/>
          </p:nvPr>
        </p:nvSpPr>
        <p:spPr/>
        <p:txBody>
          <a:bodyPr/>
          <a:lstStyle/>
          <a:p>
            <a:pPr lvl="1">
              <a:buClr>
                <a:srgbClr val="C02033"/>
              </a:buClr>
            </a:pPr>
            <a:r>
              <a:rPr lang="en-US" dirty="0">
                <a:solidFill>
                  <a:srgbClr val="000000"/>
                </a:solidFill>
              </a:rPr>
              <a:t>Most common biometric systems</a:t>
            </a:r>
          </a:p>
          <a:p>
            <a:pPr lvl="2">
              <a:buClr>
                <a:srgbClr val="4E7CBE"/>
              </a:buClr>
            </a:pPr>
            <a:r>
              <a:rPr lang="en-US" dirty="0">
                <a:solidFill>
                  <a:srgbClr val="000000"/>
                </a:solidFill>
              </a:rPr>
              <a:t>Fingerprint</a:t>
            </a:r>
          </a:p>
          <a:p>
            <a:pPr lvl="2">
              <a:buClr>
                <a:srgbClr val="4E7CBE"/>
              </a:buClr>
            </a:pPr>
            <a:r>
              <a:rPr lang="en-US" dirty="0">
                <a:solidFill>
                  <a:srgbClr val="000000"/>
                </a:solidFill>
              </a:rPr>
              <a:t>Palm Scan</a:t>
            </a:r>
          </a:p>
          <a:p>
            <a:pPr lvl="2">
              <a:buClr>
                <a:srgbClr val="4E7CBE"/>
              </a:buClr>
            </a:pPr>
            <a:r>
              <a:rPr lang="en-US" dirty="0">
                <a:solidFill>
                  <a:srgbClr val="000000"/>
                </a:solidFill>
              </a:rPr>
              <a:t>Hand Geometry</a:t>
            </a:r>
          </a:p>
          <a:p>
            <a:pPr lvl="2">
              <a:buClr>
                <a:srgbClr val="4E7CBE"/>
              </a:buClr>
            </a:pPr>
            <a:r>
              <a:rPr lang="en-US" dirty="0">
                <a:solidFill>
                  <a:srgbClr val="000000"/>
                </a:solidFill>
              </a:rPr>
              <a:t>Iris Scan</a:t>
            </a:r>
          </a:p>
          <a:p>
            <a:pPr lvl="2">
              <a:buClr>
                <a:srgbClr val="4E7CBE"/>
              </a:buClr>
            </a:pPr>
            <a:r>
              <a:rPr lang="en-US" dirty="0">
                <a:solidFill>
                  <a:srgbClr val="000000"/>
                </a:solidFill>
              </a:rPr>
              <a:t>Signature Dynamics</a:t>
            </a:r>
          </a:p>
          <a:p>
            <a:pPr lvl="2">
              <a:buClr>
                <a:srgbClr val="4E7CBE"/>
              </a:buClr>
            </a:pPr>
            <a:r>
              <a:rPr lang="en-US" dirty="0">
                <a:solidFill>
                  <a:srgbClr val="000000"/>
                </a:solidFill>
              </a:rPr>
              <a:t>Keyboard Dynamics</a:t>
            </a:r>
          </a:p>
          <a:p>
            <a:pPr lvl="2">
              <a:buClr>
                <a:srgbClr val="4E7CBE"/>
              </a:buClr>
            </a:pPr>
            <a:r>
              <a:rPr lang="en-US" dirty="0">
                <a:solidFill>
                  <a:srgbClr val="000000"/>
                </a:solidFill>
              </a:rPr>
              <a:t>Voice Print</a:t>
            </a:r>
          </a:p>
          <a:p>
            <a:pPr lvl="2">
              <a:buClr>
                <a:srgbClr val="4E7CBE"/>
              </a:buClr>
            </a:pPr>
            <a:r>
              <a:rPr lang="en-US" dirty="0">
                <a:solidFill>
                  <a:srgbClr val="000000"/>
                </a:solidFill>
              </a:rPr>
              <a:t>Facial Scan</a:t>
            </a:r>
          </a:p>
          <a:p>
            <a:pPr lvl="2">
              <a:buClr>
                <a:srgbClr val="4E7CBE"/>
              </a:buClr>
            </a:pPr>
            <a:r>
              <a:rPr lang="en-US" dirty="0">
                <a:solidFill>
                  <a:srgbClr val="000000"/>
                </a:solidFill>
              </a:rPr>
              <a:t>Hand Topography </a:t>
            </a:r>
          </a:p>
          <a:p>
            <a:pPr lvl="1">
              <a:buClr>
                <a:srgbClr val="C02033"/>
              </a:buClr>
            </a:pPr>
            <a:endParaRPr lang="en-US" dirty="0">
              <a:solidFill>
                <a:srgbClr val="000000"/>
              </a:solidFill>
            </a:endParaRPr>
          </a:p>
          <a:p>
            <a:endParaRPr lang="en-US" dirty="0"/>
          </a:p>
        </p:txBody>
      </p:sp>
    </p:spTree>
    <p:extLst>
      <p:ext uri="{BB962C8B-B14F-4D97-AF65-F5344CB8AC3E}">
        <p14:creationId xmlns:p14="http://schemas.microsoft.com/office/powerpoint/2010/main" val="3048721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Access Control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Access control key points and mechanisms include</a:t>
            </a:r>
          </a:p>
          <a:p>
            <a:pPr lvl="2"/>
            <a:r>
              <a:rPr lang="en-US" dirty="0"/>
              <a:t>Passwords</a:t>
            </a:r>
          </a:p>
          <a:p>
            <a:pPr lvl="2"/>
            <a:r>
              <a:rPr lang="en-US" dirty="0"/>
              <a:t>Passphrase</a:t>
            </a:r>
          </a:p>
          <a:p>
            <a:pPr lvl="2"/>
            <a:r>
              <a:rPr lang="en-US" dirty="0"/>
              <a:t>Cryptographic keys</a:t>
            </a:r>
          </a:p>
          <a:p>
            <a:pPr lvl="2"/>
            <a:r>
              <a:rPr lang="en-US" dirty="0"/>
              <a:t>Centralized access control administration </a:t>
            </a:r>
          </a:p>
          <a:p>
            <a:pPr lvl="2"/>
            <a:r>
              <a:rPr lang="en-US" dirty="0"/>
              <a:t>Preventative administrative controls </a:t>
            </a:r>
          </a:p>
          <a:p>
            <a:pPr lvl="2"/>
            <a:r>
              <a:rPr lang="en-US" dirty="0"/>
              <a:t>Preventative physical controls </a:t>
            </a:r>
          </a:p>
          <a:p>
            <a:pPr lvl="2"/>
            <a:r>
              <a:rPr lang="en-US" dirty="0"/>
              <a:t>Preventative technical controls </a:t>
            </a:r>
          </a:p>
          <a:p>
            <a:pPr lvl="1"/>
            <a:endParaRPr lang="en-US" dirty="0"/>
          </a:p>
          <a:p>
            <a:pPr lvl="1"/>
            <a:endParaRPr lang="en-US" dirty="0"/>
          </a:p>
        </p:txBody>
      </p:sp>
    </p:spTree>
    <p:extLst>
      <p:ext uri="{BB962C8B-B14F-4D97-AF65-F5344CB8AC3E}">
        <p14:creationId xmlns:p14="http://schemas.microsoft.com/office/powerpoint/2010/main" val="277284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Surveillance Systems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Many people continue to rely on old-fashioned security methods such as door and window locks, but it is more practical to invest in surveillance cameras</a:t>
            </a:r>
          </a:p>
          <a:p>
            <a:pPr lvl="1"/>
            <a:r>
              <a:rPr lang="en-US" dirty="0"/>
              <a:t>Surveillance cameras </a:t>
            </a:r>
          </a:p>
          <a:p>
            <a:pPr lvl="2"/>
            <a:r>
              <a:rPr lang="en-US" dirty="0"/>
              <a:t>Currently among the most popular and in-demand security devices</a:t>
            </a:r>
          </a:p>
          <a:p>
            <a:pPr lvl="2"/>
            <a:r>
              <a:rPr lang="en-US" dirty="0"/>
              <a:t>Capable of obtaining 24-hour steady video </a:t>
            </a:r>
          </a:p>
          <a:p>
            <a:pPr lvl="1"/>
            <a:endParaRPr lang="en-US" dirty="0"/>
          </a:p>
          <a:p>
            <a:pPr lvl="1"/>
            <a:endParaRPr lang="en-US" dirty="0"/>
          </a:p>
        </p:txBody>
      </p:sp>
    </p:spTree>
    <p:extLst>
      <p:ext uri="{BB962C8B-B14F-4D97-AF65-F5344CB8AC3E}">
        <p14:creationId xmlns:p14="http://schemas.microsoft.com/office/powerpoint/2010/main" val="2127588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Surveillance Systems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Ideal for industrial and official establishments, and individual homes</a:t>
            </a:r>
          </a:p>
          <a:p>
            <a:pPr lvl="1"/>
            <a:r>
              <a:rPr lang="en-US" dirty="0"/>
              <a:t>Commonly used for standard property monitoring</a:t>
            </a:r>
          </a:p>
          <a:p>
            <a:pPr lvl="1"/>
            <a:r>
              <a:rPr lang="en-US" dirty="0"/>
              <a:t>Used indoors and outdoors</a:t>
            </a:r>
          </a:p>
          <a:p>
            <a:pPr lvl="1"/>
            <a:r>
              <a:rPr lang="en-US" dirty="0"/>
              <a:t>Used visibly and hidden </a:t>
            </a:r>
          </a:p>
          <a:p>
            <a:pPr lvl="1"/>
            <a:r>
              <a:rPr lang="en-US" dirty="0"/>
              <a:t>Serve a variety of purposes including employee theft and monitoring children (i.e. nanny cams)</a:t>
            </a:r>
          </a:p>
          <a:p>
            <a:pPr lvl="1"/>
            <a:endParaRPr lang="en-US" dirty="0"/>
          </a:p>
          <a:p>
            <a:pPr lvl="1"/>
            <a:endParaRPr lang="en-US" dirty="0"/>
          </a:p>
        </p:txBody>
      </p:sp>
    </p:spTree>
    <p:extLst>
      <p:ext uri="{BB962C8B-B14F-4D97-AF65-F5344CB8AC3E}">
        <p14:creationId xmlns:p14="http://schemas.microsoft.com/office/powerpoint/2010/main" val="2133564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Surveillance Systems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Found in various locations including</a:t>
            </a:r>
          </a:p>
          <a:p>
            <a:pPr lvl="2"/>
            <a:r>
              <a:rPr lang="en-US" dirty="0"/>
              <a:t>Public highways</a:t>
            </a:r>
          </a:p>
          <a:p>
            <a:pPr lvl="2"/>
            <a:r>
              <a:rPr lang="en-US" dirty="0"/>
              <a:t>Parks</a:t>
            </a:r>
          </a:p>
          <a:p>
            <a:pPr lvl="2"/>
            <a:r>
              <a:rPr lang="en-US" dirty="0"/>
              <a:t>Vehicles</a:t>
            </a:r>
          </a:p>
          <a:p>
            <a:pPr lvl="2"/>
            <a:r>
              <a:rPr lang="en-US" dirty="0"/>
              <a:t>Airplanes</a:t>
            </a:r>
          </a:p>
          <a:p>
            <a:pPr lvl="2"/>
            <a:r>
              <a:rPr lang="en-US" dirty="0"/>
              <a:t>Ships</a:t>
            </a:r>
          </a:p>
          <a:p>
            <a:pPr lvl="1"/>
            <a:endParaRPr lang="en-US" dirty="0"/>
          </a:p>
        </p:txBody>
      </p:sp>
      <p:sp>
        <p:nvSpPr>
          <p:cNvPr id="4" name="Content Placeholder 3">
            <a:extLst>
              <a:ext uri="{FF2B5EF4-FFF2-40B4-BE49-F238E27FC236}">
                <a16:creationId xmlns:a16="http://schemas.microsoft.com/office/drawing/2014/main" id="{72569FA1-47C8-4D18-B844-1707D8295BB5}"/>
              </a:ext>
            </a:extLst>
          </p:cNvPr>
          <p:cNvSpPr>
            <a:spLocks noGrp="1"/>
          </p:cNvSpPr>
          <p:nvPr>
            <p:ph sz="half" idx="10"/>
          </p:nvPr>
        </p:nvSpPr>
        <p:spPr/>
        <p:txBody>
          <a:bodyPr/>
          <a:lstStyle/>
          <a:p>
            <a:pPr lvl="1">
              <a:buClr>
                <a:srgbClr val="C02033"/>
              </a:buClr>
            </a:pPr>
            <a:r>
              <a:rPr lang="en-US" dirty="0">
                <a:solidFill>
                  <a:srgbClr val="000000"/>
                </a:solidFill>
              </a:rPr>
              <a:t>Found in two categories</a:t>
            </a:r>
          </a:p>
          <a:p>
            <a:pPr lvl="2">
              <a:buClr>
                <a:srgbClr val="C02033"/>
              </a:buClr>
            </a:pPr>
            <a:r>
              <a:rPr lang="en-US" dirty="0">
                <a:solidFill>
                  <a:srgbClr val="000000"/>
                </a:solidFill>
              </a:rPr>
              <a:t>Hardwired </a:t>
            </a:r>
          </a:p>
          <a:p>
            <a:pPr lvl="3">
              <a:buClr>
                <a:srgbClr val="C02033"/>
              </a:buClr>
            </a:pPr>
            <a:r>
              <a:rPr lang="en-US" dirty="0">
                <a:solidFill>
                  <a:srgbClr val="000000"/>
                </a:solidFill>
              </a:rPr>
              <a:t>Effective but can easily accumulate wires</a:t>
            </a:r>
          </a:p>
          <a:p>
            <a:pPr lvl="2">
              <a:buClr>
                <a:srgbClr val="C02033"/>
              </a:buClr>
            </a:pPr>
            <a:r>
              <a:rPr lang="en-US" dirty="0">
                <a:solidFill>
                  <a:srgbClr val="000000"/>
                </a:solidFill>
              </a:rPr>
              <a:t>Wireless </a:t>
            </a:r>
          </a:p>
          <a:p>
            <a:pPr lvl="3">
              <a:buClr>
                <a:srgbClr val="C02033"/>
              </a:buClr>
            </a:pPr>
            <a:r>
              <a:rPr lang="en-US" dirty="0">
                <a:solidFill>
                  <a:srgbClr val="000000"/>
                </a:solidFill>
              </a:rPr>
              <a:t>Easier to setup, install, and place anywhere</a:t>
            </a:r>
          </a:p>
          <a:p>
            <a:pPr lvl="3">
              <a:buClr>
                <a:srgbClr val="C02033"/>
              </a:buClr>
            </a:pPr>
            <a:r>
              <a:rPr lang="en-US" dirty="0">
                <a:solidFill>
                  <a:srgbClr val="000000"/>
                </a:solidFill>
              </a:rPr>
              <a:t>Clutter-free and dependable</a:t>
            </a:r>
          </a:p>
          <a:p>
            <a:endParaRPr lang="en-US" dirty="0"/>
          </a:p>
        </p:txBody>
      </p:sp>
    </p:spTree>
    <p:extLst>
      <p:ext uri="{BB962C8B-B14F-4D97-AF65-F5344CB8AC3E}">
        <p14:creationId xmlns:p14="http://schemas.microsoft.com/office/powerpoint/2010/main" val="2740053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Intrusion Detection System (IDS)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program that monitors a system for malicious activity and in turn reports the activity</a:t>
            </a:r>
          </a:p>
          <a:p>
            <a:pPr lvl="1"/>
            <a:r>
              <a:rPr lang="en-US" dirty="0"/>
              <a:t>Designed to test/analyze network system traffic/events against a given set of parameters and send out an alert or capture data when these thresholds are met </a:t>
            </a:r>
          </a:p>
          <a:p>
            <a:pPr lvl="1"/>
            <a:r>
              <a:rPr lang="en-US" dirty="0"/>
              <a:t>Uses collected information and a predefined knowledge-based systems to reason about the possibility of an intrusion</a:t>
            </a:r>
          </a:p>
          <a:p>
            <a:pPr lvl="1"/>
            <a:endParaRPr lang="en-US" dirty="0"/>
          </a:p>
          <a:p>
            <a:pPr lvl="1"/>
            <a:endParaRPr lang="en-US" dirty="0"/>
          </a:p>
        </p:txBody>
      </p:sp>
    </p:spTree>
    <p:extLst>
      <p:ext uri="{BB962C8B-B14F-4D97-AF65-F5344CB8AC3E}">
        <p14:creationId xmlns:p14="http://schemas.microsoft.com/office/powerpoint/2010/main" val="3393824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Intrusion Detection System (IDS)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Detects attacks as soon as possible and takes the appropriate action, but does not usually take preventive measures when an attack is detected</a:t>
            </a:r>
          </a:p>
          <a:p>
            <a:pPr lvl="1"/>
            <a:r>
              <a:rPr lang="en-US" dirty="0"/>
              <a:t>Reactive rather than proactive</a:t>
            </a:r>
          </a:p>
          <a:p>
            <a:pPr lvl="1"/>
            <a:r>
              <a:rPr lang="en-US" dirty="0"/>
              <a:t>Configurable to run unattended for extended periods of time</a:t>
            </a:r>
          </a:p>
          <a:p>
            <a:pPr lvl="1"/>
            <a:r>
              <a:rPr lang="en-US" dirty="0"/>
              <a:t>Must recognize unusual activity and operate without unduly affecting the system’s activity</a:t>
            </a:r>
          </a:p>
          <a:p>
            <a:pPr lvl="1"/>
            <a:endParaRPr lang="en-US" dirty="0"/>
          </a:p>
        </p:txBody>
      </p:sp>
    </p:spTree>
    <p:extLst>
      <p:ext uri="{BB962C8B-B14F-4D97-AF65-F5344CB8AC3E}">
        <p14:creationId xmlns:p14="http://schemas.microsoft.com/office/powerpoint/2010/main" val="3048302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Intrusion Detection System (IDS)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Consists of three components or modules</a:t>
            </a:r>
          </a:p>
          <a:p>
            <a:pPr lvl="2"/>
            <a:r>
              <a:rPr lang="en-US" dirty="0"/>
              <a:t>Event generator </a:t>
            </a:r>
          </a:p>
          <a:p>
            <a:pPr lvl="2"/>
            <a:r>
              <a:rPr lang="en-US" dirty="0"/>
              <a:t>Analysis engine or console</a:t>
            </a:r>
          </a:p>
          <a:p>
            <a:pPr lvl="2"/>
            <a:r>
              <a:rPr lang="en-US" dirty="0"/>
              <a:t>Response manager</a:t>
            </a:r>
          </a:p>
          <a:p>
            <a:pPr lvl="1"/>
            <a:endParaRPr lang="en-US" dirty="0"/>
          </a:p>
          <a:p>
            <a:pPr lvl="1"/>
            <a:r>
              <a:rPr lang="en-US" dirty="0"/>
              <a:t>Uses various detection approaches</a:t>
            </a:r>
          </a:p>
          <a:p>
            <a:pPr lvl="2"/>
            <a:r>
              <a:rPr lang="en-US" dirty="0"/>
              <a:t>Signature detection</a:t>
            </a:r>
          </a:p>
          <a:p>
            <a:pPr lvl="2"/>
            <a:r>
              <a:rPr lang="en-US" dirty="0"/>
              <a:t>Statistical anomaly detection</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791644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Intrusion Detection System (IDS)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Types</a:t>
            </a:r>
          </a:p>
          <a:p>
            <a:pPr lvl="2"/>
            <a:r>
              <a:rPr lang="en-US" dirty="0"/>
              <a:t>Network</a:t>
            </a:r>
          </a:p>
          <a:p>
            <a:pPr lvl="2"/>
            <a:r>
              <a:rPr lang="en-US" dirty="0"/>
              <a:t>Protocol-based</a:t>
            </a:r>
          </a:p>
          <a:p>
            <a:pPr lvl="2"/>
            <a:r>
              <a:rPr lang="en-US" dirty="0"/>
              <a:t>Application protocol-based </a:t>
            </a:r>
          </a:p>
          <a:p>
            <a:pPr lvl="2"/>
            <a:r>
              <a:rPr lang="en-US" dirty="0"/>
              <a:t>Host-based</a:t>
            </a:r>
          </a:p>
          <a:p>
            <a:pPr lvl="2"/>
            <a:r>
              <a:rPr lang="en-US" dirty="0"/>
              <a:t>Passive</a:t>
            </a:r>
          </a:p>
          <a:p>
            <a:pPr lvl="2"/>
            <a:r>
              <a:rPr lang="en-US" dirty="0"/>
              <a:t>Reactive</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466850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Integrated Security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Security services is one of the fastest growing areas of integrated building systems</a:t>
            </a:r>
          </a:p>
          <a:p>
            <a:pPr lvl="1"/>
            <a:r>
              <a:rPr lang="en-US" dirty="0"/>
              <a:t>Demand for security services has maintained steady growth since September 11, 2001 </a:t>
            </a:r>
          </a:p>
          <a:p>
            <a:pPr lvl="1"/>
            <a:r>
              <a:rPr lang="en-US" dirty="0"/>
              <a:t>Security systems inherently require an integrated approach, except for local card entry locks </a:t>
            </a:r>
          </a:p>
          <a:p>
            <a:pPr lvl="1"/>
            <a:r>
              <a:rPr lang="en-US" dirty="0"/>
              <a:t>Physical access control is more than the use of a simple lock; instead the lock may be integrated with a biometrics ID system </a:t>
            </a:r>
          </a:p>
          <a:p>
            <a:pPr lvl="1"/>
            <a:endParaRPr lang="en-US" dirty="0"/>
          </a:p>
        </p:txBody>
      </p:sp>
    </p:spTree>
    <p:extLst>
      <p:ext uri="{BB962C8B-B14F-4D97-AF65-F5344CB8AC3E}">
        <p14:creationId xmlns:p14="http://schemas.microsoft.com/office/powerpoint/2010/main" val="420996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Integrated Security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high-resolution digital closed circuit television (CCTV) system permits easy access to stored images and the computer analysis of the images, which aids in decision-making</a:t>
            </a:r>
          </a:p>
          <a:p>
            <a:pPr lvl="1"/>
            <a:r>
              <a:rPr lang="en-US" dirty="0"/>
              <a:t>Once data and control are connected on a communication link, they can easily tie in with other systems</a:t>
            </a:r>
          </a:p>
          <a:p>
            <a:pPr lvl="1"/>
            <a:r>
              <a:rPr lang="en-US" dirty="0"/>
              <a:t>The projected expansion of power over ethernet (</a:t>
            </a:r>
            <a:r>
              <a:rPr lang="en-US" dirty="0" err="1"/>
              <a:t>PoE</a:t>
            </a:r>
            <a:r>
              <a:rPr lang="en-US" dirty="0"/>
              <a:t>)</a:t>
            </a:r>
          </a:p>
          <a:p>
            <a:pPr lvl="1"/>
            <a:r>
              <a:rPr lang="en-US" dirty="0"/>
              <a:t>The installation of sophisticated access control systems in commercial buildings is a new trend toward systems convergence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795232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Integrated Security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This surveillance system integrates all critical security functions, such as alarm, fire, and access systems, allowing the security staff to simultaneously monitor all systems from the centralized security command center</a:t>
            </a:r>
          </a:p>
          <a:p>
            <a:pPr lvl="1"/>
            <a:r>
              <a:rPr lang="en-US" dirty="0"/>
              <a:t>Also has the capability to use specific notification systems that can inform the building occupants of an event/crisis and inform them of the proper reaction</a:t>
            </a:r>
          </a:p>
        </p:txBody>
      </p:sp>
    </p:spTree>
    <p:extLst>
      <p:ext uri="{BB962C8B-B14F-4D97-AF65-F5344CB8AC3E}">
        <p14:creationId xmlns:p14="http://schemas.microsoft.com/office/powerpoint/2010/main" val="206064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Integrated Security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Design services include</a:t>
            </a:r>
          </a:p>
          <a:p>
            <a:pPr lvl="2"/>
            <a:r>
              <a:rPr lang="en-US" sz="2000" dirty="0"/>
              <a:t>Enterprise systems for local, regional, or global monitoring </a:t>
            </a:r>
          </a:p>
          <a:p>
            <a:pPr lvl="2"/>
            <a:r>
              <a:rPr lang="en-US" sz="2000" dirty="0"/>
              <a:t>Monitoring emergency operations center and fusion center design which manages and shares information between and across operations</a:t>
            </a:r>
          </a:p>
          <a:p>
            <a:pPr lvl="2"/>
            <a:r>
              <a:rPr lang="en-US" sz="2000" dirty="0"/>
              <a:t>Video surveillance systems </a:t>
            </a:r>
          </a:p>
          <a:p>
            <a:pPr lvl="2"/>
            <a:r>
              <a:rPr lang="en-US" sz="2000" dirty="0"/>
              <a:t>Access control systems</a:t>
            </a:r>
          </a:p>
          <a:p>
            <a:pPr lvl="2"/>
            <a:r>
              <a:rPr lang="en-US" sz="2000" dirty="0"/>
              <a:t>IDS </a:t>
            </a:r>
          </a:p>
          <a:p>
            <a:pPr lvl="2"/>
            <a:r>
              <a:rPr lang="en-US" sz="2000" dirty="0"/>
              <a:t>Physical security information management systems</a:t>
            </a:r>
          </a:p>
          <a:p>
            <a:pPr lvl="2"/>
            <a:r>
              <a:rPr lang="en-US" sz="2000" dirty="0"/>
              <a:t>Network design and bandwidth planning</a:t>
            </a:r>
          </a:p>
          <a:p>
            <a:pPr lvl="2"/>
            <a:r>
              <a:rPr lang="en-US" sz="2000" dirty="0"/>
              <a:t>Intercom systems and emergency communications</a:t>
            </a:r>
          </a:p>
          <a:p>
            <a:pPr lvl="2"/>
            <a:r>
              <a:rPr lang="en-US" sz="2000" dirty="0"/>
              <a:t>Door and window selection and hardware coordination</a:t>
            </a:r>
          </a:p>
          <a:p>
            <a:pPr lvl="2"/>
            <a:r>
              <a:rPr lang="en-US" sz="2000" dirty="0"/>
              <a:t>Conduit layouts with security power requirements</a:t>
            </a:r>
          </a:p>
          <a:p>
            <a:pPr lvl="2"/>
            <a:r>
              <a:rPr lang="en-US" sz="2000" dirty="0"/>
              <a:t>Lighting layouts with photometric detail</a:t>
            </a:r>
          </a:p>
          <a:p>
            <a:pPr lvl="2"/>
            <a:r>
              <a:rPr lang="en-US" sz="2000" dirty="0"/>
              <a:t>Design services for new construction and renovations/re-fits </a:t>
            </a:r>
          </a:p>
          <a:p>
            <a:pPr lvl="1"/>
            <a:endParaRPr lang="en-US" dirty="0"/>
          </a:p>
        </p:txBody>
      </p:sp>
    </p:spTree>
    <p:extLst>
      <p:ext uri="{BB962C8B-B14F-4D97-AF65-F5344CB8AC3E}">
        <p14:creationId xmlns:p14="http://schemas.microsoft.com/office/powerpoint/2010/main" val="1456377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Security Inspection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 important step toward preventing theft, burglary, and other crimes</a:t>
            </a:r>
          </a:p>
          <a:p>
            <a:pPr lvl="1"/>
            <a:r>
              <a:rPr lang="en-US" dirty="0"/>
              <a:t>Can indicate features which would make entry easy or difficult for a prospective offender when completed by trained security personnel</a:t>
            </a:r>
          </a:p>
          <a:p>
            <a:pPr lvl="1"/>
            <a:r>
              <a:rPr lang="en-US" dirty="0"/>
              <a:t>Shows how a location’s security can be improved</a:t>
            </a:r>
          </a:p>
          <a:p>
            <a:pPr lvl="1"/>
            <a:r>
              <a:rPr lang="en-US" dirty="0"/>
              <a:t>Requires observation of all entry points to determine what steps can reduce vulnerability</a:t>
            </a:r>
          </a:p>
          <a:p>
            <a:pPr lvl="1"/>
            <a:r>
              <a:rPr lang="en-US" dirty="0"/>
              <a:t>Begins at the front door and then includes the side and rear doors, windows, locks, lights, and landscaping</a:t>
            </a:r>
          </a:p>
          <a:p>
            <a:pPr lvl="1"/>
            <a:r>
              <a:rPr lang="en-US" dirty="0"/>
              <a:t>Used by all professionals in the field of crime prevention, including both security services and law enforcement professionals</a:t>
            </a:r>
          </a:p>
          <a:p>
            <a:pPr lvl="1"/>
            <a:endParaRPr lang="en-US" dirty="0"/>
          </a:p>
          <a:p>
            <a:pPr lvl="1"/>
            <a:endParaRPr lang="en-US" dirty="0"/>
          </a:p>
        </p:txBody>
      </p:sp>
    </p:spTree>
    <p:extLst>
      <p:ext uri="{BB962C8B-B14F-4D97-AF65-F5344CB8AC3E}">
        <p14:creationId xmlns:p14="http://schemas.microsoft.com/office/powerpoint/2010/main" val="2372145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Security Inspection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Requires the use of standard inspection forms/checklists that indicate security weaknesses and/or hazards that require attention including</a:t>
            </a:r>
          </a:p>
          <a:p>
            <a:pPr lvl="2"/>
            <a:r>
              <a:rPr lang="en-US" dirty="0"/>
              <a:t>Front entrance </a:t>
            </a:r>
          </a:p>
          <a:p>
            <a:pPr lvl="2"/>
            <a:r>
              <a:rPr lang="en-US" dirty="0"/>
              <a:t>Side or rear entrance </a:t>
            </a:r>
          </a:p>
          <a:p>
            <a:pPr lvl="2"/>
            <a:r>
              <a:rPr lang="en-US" dirty="0"/>
              <a:t>Entrances from the garage</a:t>
            </a:r>
          </a:p>
          <a:p>
            <a:pPr lvl="2"/>
            <a:r>
              <a:rPr lang="en-US" dirty="0"/>
              <a:t>Upper floor windows</a:t>
            </a:r>
          </a:p>
          <a:p>
            <a:pPr lvl="2"/>
            <a:r>
              <a:rPr lang="en-US" dirty="0"/>
              <a:t>Garage doors and windows </a:t>
            </a:r>
          </a:p>
          <a:p>
            <a:pPr lvl="2"/>
            <a:r>
              <a:rPr lang="en-US" dirty="0"/>
              <a:t>Basement doors and windows </a:t>
            </a:r>
          </a:p>
          <a:p>
            <a:pPr lvl="2"/>
            <a:r>
              <a:rPr lang="en-US" dirty="0"/>
              <a:t>Ground floor windows </a:t>
            </a:r>
          </a:p>
          <a:p>
            <a:pPr lvl="2"/>
            <a:r>
              <a:rPr lang="en-US" dirty="0"/>
              <a:t>Recommendations and comments </a:t>
            </a:r>
          </a:p>
          <a:p>
            <a:pPr lvl="1"/>
            <a:endParaRPr lang="en-US" dirty="0"/>
          </a:p>
        </p:txBody>
      </p:sp>
    </p:spTree>
    <p:extLst>
      <p:ext uri="{BB962C8B-B14F-4D97-AF65-F5344CB8AC3E}">
        <p14:creationId xmlns:p14="http://schemas.microsoft.com/office/powerpoint/2010/main" val="1077045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0205592406, Introduction to Private Security: Theory Meets Practice, Cliff Roberson and Michael L. </a:t>
            </a:r>
            <a:r>
              <a:rPr lang="en-US" dirty="0" err="1"/>
              <a:t>Birzer</a:t>
            </a:r>
            <a:r>
              <a:rPr lang="en-US" dirty="0"/>
              <a:t>, Prentice Hall, 2009</a:t>
            </a:r>
          </a:p>
          <a:p>
            <a:pPr lvl="1"/>
            <a:r>
              <a:rPr lang="en-US" dirty="0"/>
              <a:t>0750684321, Introduction to Security, Robert J. Fischer and </a:t>
            </a:r>
            <a:r>
              <a:rPr lang="en-US" dirty="0" err="1"/>
              <a:t>Gion</a:t>
            </a:r>
            <a:r>
              <a:rPr lang="en-US" dirty="0"/>
              <a:t> Green, Butterworth-Heinemann, 2008</a:t>
            </a:r>
          </a:p>
          <a:p>
            <a:pPr lvl="1"/>
            <a:r>
              <a:rPr lang="en-US" dirty="0"/>
              <a:t>Access Control Systems &amp; Methodology, Jeff Smith, Purdue University</a:t>
            </a:r>
          </a:p>
          <a:p>
            <a:pPr lvl="1"/>
            <a:r>
              <a:rPr lang="en-US" dirty="0"/>
              <a:t>Physical Access Control, Terry Martin &amp; Alexandra </a:t>
            </a:r>
            <a:r>
              <a:rPr lang="en-US" dirty="0" err="1"/>
              <a:t>Bakhto</a:t>
            </a:r>
            <a:r>
              <a:rPr lang="en-US" dirty="0"/>
              <a:t>, http://www.giac.org/cissp-papers/282.pdf</a:t>
            </a:r>
          </a:p>
          <a:p>
            <a:pPr lvl="1"/>
            <a:r>
              <a:rPr lang="en-US" dirty="0"/>
              <a:t>Do an Internet search of the following: security checklist David L. Berger Forensic Consultant</a:t>
            </a:r>
          </a:p>
          <a:p>
            <a:pPr lvl="1"/>
            <a:r>
              <a:rPr lang="en-US"/>
              <a:t>Investigator/Officer’s personal experience</a:t>
            </a:r>
          </a:p>
          <a:p>
            <a:pPr lvl="1"/>
            <a:endParaRPr lang="en-US" dirty="0"/>
          </a:p>
        </p:txBody>
      </p:sp>
    </p:spTree>
    <p:extLst>
      <p:ext uri="{BB962C8B-B14F-4D97-AF65-F5344CB8AC3E}">
        <p14:creationId xmlns:p14="http://schemas.microsoft.com/office/powerpoint/2010/main" val="3879041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Security Awareness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 attitude held by security personnel and non-security client employees that places a high value on detecting, deterring, and reporting security exposures such as crime, safety hazards, fire hazards, theft, intrusions, and vandalism</a:t>
            </a:r>
          </a:p>
          <a:p>
            <a:pPr lvl="1"/>
            <a:r>
              <a:rPr lang="en-US" dirty="0"/>
              <a:t>Requires security personnel to protect the client’s employees, property, guests, and image, and assist the client’s personnel and visitors</a:t>
            </a:r>
          </a:p>
          <a:p>
            <a:pPr lvl="1"/>
            <a:r>
              <a:rPr lang="en-US" dirty="0"/>
              <a:t>Requires that non-security client employees be aware of the security program’s goals and methods and support the security program, abiding by its policies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Security Awareness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Founded on the concept of preventative security</a:t>
            </a:r>
          </a:p>
          <a:p>
            <a:pPr lvl="1"/>
            <a:r>
              <a:rPr lang="en-US" dirty="0"/>
              <a:t>The three main security principles</a:t>
            </a:r>
          </a:p>
          <a:p>
            <a:pPr lvl="2"/>
            <a:r>
              <a:rPr lang="en-US" dirty="0"/>
              <a:t>Availability</a:t>
            </a:r>
          </a:p>
          <a:p>
            <a:pPr lvl="2"/>
            <a:r>
              <a:rPr lang="en-US" dirty="0"/>
              <a:t>Integrity</a:t>
            </a:r>
          </a:p>
          <a:p>
            <a:pPr lvl="2"/>
            <a:r>
              <a:rPr lang="en-US" dirty="0"/>
              <a:t>Confidentiality</a:t>
            </a:r>
          </a:p>
          <a:p>
            <a:pPr lvl="1"/>
            <a:endParaRPr lang="en-US" dirty="0"/>
          </a:p>
          <a:p>
            <a:pPr lvl="1"/>
            <a:endParaRPr lang="en-US" dirty="0"/>
          </a:p>
        </p:txBody>
      </p:sp>
    </p:spTree>
    <p:extLst>
      <p:ext uri="{BB962C8B-B14F-4D97-AF65-F5344CB8AC3E}">
        <p14:creationId xmlns:p14="http://schemas.microsoft.com/office/powerpoint/2010/main" val="4169535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Physical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Two basic duties of performing physical security</a:t>
            </a:r>
          </a:p>
          <a:p>
            <a:pPr lvl="2"/>
            <a:r>
              <a:rPr lang="en-US" dirty="0"/>
              <a:t>Observe</a:t>
            </a:r>
          </a:p>
          <a:p>
            <a:pPr lvl="2"/>
            <a:r>
              <a:rPr lang="en-US" dirty="0"/>
              <a:t>Report </a:t>
            </a:r>
          </a:p>
          <a:p>
            <a:pPr lvl="2"/>
            <a:endParaRPr lang="en-US" dirty="0"/>
          </a:p>
          <a:p>
            <a:pPr lvl="1"/>
            <a:r>
              <a:rPr lang="en-US" dirty="0"/>
              <a:t>Three initial steps taken with a security threat</a:t>
            </a:r>
          </a:p>
          <a:p>
            <a:pPr lvl="2"/>
            <a:r>
              <a:rPr lang="en-US" dirty="0"/>
              <a:t>Identify it</a:t>
            </a:r>
          </a:p>
          <a:p>
            <a:pPr lvl="2"/>
            <a:r>
              <a:rPr lang="en-US" dirty="0"/>
              <a:t>Report it</a:t>
            </a:r>
          </a:p>
          <a:p>
            <a:pPr lvl="2"/>
            <a:r>
              <a:rPr lang="en-US" dirty="0"/>
              <a:t>Discuss and develop a solution that eliminates the problem</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80488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Physical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Cultivates security awareness among the clients and requires conscientious and highly visible security officers</a:t>
            </a:r>
          </a:p>
          <a:p>
            <a:pPr lvl="1"/>
            <a:r>
              <a:rPr lang="en-US" dirty="0"/>
              <a:t>A priority concern of top-level management of businesses, industries, and institutions</a:t>
            </a:r>
          </a:p>
          <a:p>
            <a:pPr lvl="1"/>
            <a:r>
              <a:rPr lang="en-US" dirty="0"/>
              <a:t>Has the ultimate goal of loss prevention which results in the maximum return on investments</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76250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Physical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Requires two basic investigative skills</a:t>
            </a:r>
          </a:p>
          <a:p>
            <a:pPr lvl="2"/>
            <a:r>
              <a:rPr lang="en-US" dirty="0"/>
              <a:t>Communication skills</a:t>
            </a:r>
          </a:p>
          <a:p>
            <a:pPr lvl="2"/>
            <a:r>
              <a:rPr lang="en-US" dirty="0"/>
              <a:t>Surveillance capabilities</a:t>
            </a:r>
          </a:p>
          <a:p>
            <a:pPr lvl="1"/>
            <a:r>
              <a:rPr lang="en-US" dirty="0"/>
              <a:t>Defines the primary hardware systems traditionally with </a:t>
            </a:r>
          </a:p>
          <a:p>
            <a:pPr lvl="2"/>
            <a:r>
              <a:rPr lang="en-US" dirty="0"/>
              <a:t>Locks</a:t>
            </a:r>
          </a:p>
          <a:p>
            <a:pPr lvl="2"/>
            <a:r>
              <a:rPr lang="en-US" dirty="0"/>
              <a:t>Security alarms</a:t>
            </a:r>
          </a:p>
          <a:p>
            <a:pPr lvl="2"/>
            <a:r>
              <a:rPr lang="en-US" dirty="0"/>
              <a:t>Access controls</a:t>
            </a:r>
          </a:p>
          <a:p>
            <a:pPr lvl="2"/>
            <a:r>
              <a:rPr lang="en-US" dirty="0"/>
              <a:t>Surveillance video</a:t>
            </a:r>
          </a:p>
          <a:p>
            <a:pPr lvl="1"/>
            <a:endParaRPr lang="en-US" dirty="0"/>
          </a:p>
          <a:p>
            <a:pPr lvl="1"/>
            <a:endParaRPr lang="en-US" dirty="0"/>
          </a:p>
        </p:txBody>
      </p:sp>
    </p:spTree>
    <p:extLst>
      <p:ext uri="{BB962C8B-B14F-4D97-AF65-F5344CB8AC3E}">
        <p14:creationId xmlns:p14="http://schemas.microsoft.com/office/powerpoint/2010/main" val="1358991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Access Control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Security devices that allow the user and the system to communicate with each other</a:t>
            </a:r>
          </a:p>
          <a:p>
            <a:pPr lvl="1"/>
            <a:r>
              <a:rPr lang="en-US" dirty="0"/>
              <a:t>These include</a:t>
            </a:r>
          </a:p>
          <a:p>
            <a:pPr lvl="2"/>
            <a:r>
              <a:rPr lang="en-US" dirty="0"/>
              <a:t>Controller</a:t>
            </a:r>
          </a:p>
          <a:p>
            <a:pPr lvl="2"/>
            <a:r>
              <a:rPr lang="en-US" dirty="0"/>
              <a:t>Card reader</a:t>
            </a:r>
          </a:p>
          <a:p>
            <a:pPr lvl="2"/>
            <a:r>
              <a:rPr lang="en-US" dirty="0"/>
              <a:t>Door contacts</a:t>
            </a:r>
          </a:p>
          <a:p>
            <a:pPr lvl="2"/>
            <a:r>
              <a:rPr lang="en-US" dirty="0"/>
              <a:t>Control locking device</a:t>
            </a:r>
          </a:p>
          <a:p>
            <a:pPr lvl="1"/>
            <a:r>
              <a:rPr lang="en-US" dirty="0"/>
              <a:t>Not security alarm systems; the two systems do have a lot in common, but are usually implemented separately</a:t>
            </a:r>
          </a:p>
          <a:p>
            <a:pPr lvl="1"/>
            <a:endParaRPr lang="en-US" dirty="0"/>
          </a:p>
          <a:p>
            <a:pPr lvl="1"/>
            <a:endParaRPr lang="en-US" dirty="0"/>
          </a:p>
        </p:txBody>
      </p:sp>
    </p:spTree>
    <p:extLst>
      <p:ext uri="{BB962C8B-B14F-4D97-AF65-F5344CB8AC3E}">
        <p14:creationId xmlns:p14="http://schemas.microsoft.com/office/powerpoint/2010/main" val="145698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Access Control Systems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Strategically positioned as a natural focal point for a security officer to initiate ownership of the physical security systems, systems that are traditionally supported by facilities personnel</a:t>
            </a:r>
          </a:p>
          <a:p>
            <a:pPr lvl="1"/>
            <a:r>
              <a:rPr lang="en-US" dirty="0"/>
              <a:t>Require access credentials which are used in conjunction with access controls, typically in the form of access cards and card readers</a:t>
            </a:r>
          </a:p>
          <a:p>
            <a:pPr lvl="1"/>
            <a:r>
              <a:rPr lang="en-US" dirty="0"/>
              <a:t>Require communication between the card and the controller using the card data and the reader data stream</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20703463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schemas.microsoft.com/office/2006/metadata/properties"/>
    <ds:schemaRef ds:uri="http://purl.org/dc/dcmitype/"/>
    <ds:schemaRef ds:uri="56ea17bb-c96d-4826-b465-01eec0dd23dd"/>
    <ds:schemaRef ds:uri="http://www.w3.org/XML/1998/namespac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1225</Words>
  <Application>Microsoft Office PowerPoint</Application>
  <PresentationFormat>Widescreen</PresentationFormat>
  <Paragraphs>180</Paragraphs>
  <Slides>25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Security Awareness</vt:lpstr>
      <vt:lpstr>Security Awareness</vt:lpstr>
      <vt:lpstr>Physical Security</vt:lpstr>
      <vt:lpstr>Physical Security</vt:lpstr>
      <vt:lpstr>Physical Security</vt:lpstr>
      <vt:lpstr>Electronic Access Control Systems </vt:lpstr>
      <vt:lpstr>Electronic Access Control Systems </vt:lpstr>
      <vt:lpstr>Electronic Access Control Systems </vt:lpstr>
      <vt:lpstr>Electronic Access Control Systems </vt:lpstr>
      <vt:lpstr>Surveillance Systems</vt:lpstr>
      <vt:lpstr>Surveillance Systems</vt:lpstr>
      <vt:lpstr>Surveillance Systems</vt:lpstr>
      <vt:lpstr>Intrusion Detection System (IDS)</vt:lpstr>
      <vt:lpstr>Intrusion Detection System (IDS)</vt:lpstr>
      <vt:lpstr>Intrusion Detection System (IDS)</vt:lpstr>
      <vt:lpstr>Intrusion Detection System (IDS)</vt:lpstr>
      <vt:lpstr>Integrated Security Systems </vt:lpstr>
      <vt:lpstr>Integrated Security Systems </vt:lpstr>
      <vt:lpstr>Integrated Security Systems </vt:lpstr>
      <vt:lpstr>Integrated Security Systems </vt:lpstr>
      <vt:lpstr>Security Inspection</vt:lpstr>
      <vt:lpstr>Security Inspection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18</cp:revision>
  <cp:lastPrinted>2017-07-07T16:17:37Z</cp:lastPrinted>
  <dcterms:created xsi:type="dcterms:W3CDTF">2017-07-11T23:58:30Z</dcterms:created>
  <dcterms:modified xsi:type="dcterms:W3CDTF">2017-07-19T19:42:34Z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