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6"/>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Select Equipment for Horses</a:t>
            </a:r>
          </a:p>
          <a:p>
            <a:pPr lvl="1"/>
            <a:r>
              <a:rPr lang="en-US" dirty="0"/>
              <a:t>Equine Science</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Grooming Supplies</a:t>
            </a:r>
          </a:p>
        </p:txBody>
      </p:sp>
      <p:pic>
        <p:nvPicPr>
          <p:cNvPr id="4" name="Content Placeholder 3">
            <a:extLst>
              <a:ext uri="{FF2B5EF4-FFF2-40B4-BE49-F238E27FC236}">
                <a16:creationId xmlns:a16="http://schemas.microsoft.com/office/drawing/2014/main" id="{95CC026A-5CE1-4EA1-9C16-884B94439E2B}"/>
              </a:ext>
            </a:extLst>
          </p:cNvPr>
          <p:cNvPicPr>
            <a:picLocks noGrp="1" noChangeAspect="1"/>
          </p:cNvPicPr>
          <p:nvPr>
            <p:ph sz="half" idx="1"/>
          </p:nvPr>
        </p:nvPicPr>
        <p:blipFill>
          <a:blip r:embed="rId2"/>
          <a:stretch>
            <a:fillRect/>
          </a:stretch>
        </p:blipFill>
        <p:spPr>
          <a:xfrm>
            <a:off x="3243159" y="2206611"/>
            <a:ext cx="6771198" cy="3535404"/>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Saddling a Horse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8686209" cy="4734318"/>
          </a:xfrm>
        </p:spPr>
        <p:txBody>
          <a:bodyPr/>
          <a:lstStyle/>
          <a:p>
            <a:pPr lvl="1"/>
            <a:r>
              <a:rPr lang="en-US" sz="2400" dirty="0"/>
              <a:t>Once the horse is groomed, it is time to saddle.</a:t>
            </a:r>
          </a:p>
          <a:p>
            <a:pPr lvl="1"/>
            <a:r>
              <a:rPr lang="en-US" sz="2400" dirty="0"/>
              <a:t>There are two basic types of saddles, English and Western.</a:t>
            </a:r>
          </a:p>
          <a:p>
            <a:pPr lvl="1"/>
            <a:r>
              <a:rPr lang="en-US" sz="2400" dirty="0"/>
              <a:t>The type of saddle you use will depend upon the type of riding or events you plan to do.</a:t>
            </a:r>
          </a:p>
          <a:p>
            <a:pPr lvl="1"/>
            <a:r>
              <a:rPr lang="en-US" sz="2400" dirty="0"/>
              <a:t>Each saddle is unique and care should be taken to ensure that the saddle fits the horse properly and that all equipment is safe and clean.</a:t>
            </a:r>
          </a:p>
          <a:p>
            <a:pPr lvl="1"/>
            <a:r>
              <a:rPr lang="en-US" sz="2400" dirty="0"/>
              <a:t>A burr under the saddle pad can make for a very unpleasant ride!</a:t>
            </a:r>
          </a:p>
          <a:p>
            <a:pPr lvl="1"/>
            <a:r>
              <a:rPr lang="en-US" sz="2400" dirty="0"/>
              <a:t>Watch How to Saddle a Horse (Western) and Saddle a Horse (English)</a:t>
            </a:r>
          </a:p>
          <a:p>
            <a:pPr lvl="1"/>
            <a:endParaRPr lang="en-US" dirty="0"/>
          </a:p>
        </p:txBody>
      </p:sp>
      <p:pic>
        <p:nvPicPr>
          <p:cNvPr id="4" name="Picture 3">
            <a:extLst>
              <a:ext uri="{FF2B5EF4-FFF2-40B4-BE49-F238E27FC236}">
                <a16:creationId xmlns:a16="http://schemas.microsoft.com/office/drawing/2014/main" id="{6EEC54B7-F512-426A-8FC9-B0DA3A5D89C0}"/>
              </a:ext>
            </a:extLst>
          </p:cNvPr>
          <p:cNvPicPr>
            <a:picLocks noChangeAspect="1"/>
          </p:cNvPicPr>
          <p:nvPr/>
        </p:nvPicPr>
        <p:blipFill>
          <a:blip r:embed="rId2"/>
          <a:stretch>
            <a:fillRect/>
          </a:stretch>
        </p:blipFill>
        <p:spPr>
          <a:xfrm>
            <a:off x="9334778" y="3787579"/>
            <a:ext cx="2469094" cy="1847248"/>
          </a:xfrm>
          <a:prstGeom prst="rect">
            <a:avLst/>
          </a:prstGeom>
        </p:spPr>
      </p:pic>
    </p:spTree>
    <p:extLst>
      <p:ext uri="{BB962C8B-B14F-4D97-AF65-F5344CB8AC3E}">
        <p14:creationId xmlns:p14="http://schemas.microsoft.com/office/powerpoint/2010/main" val="278656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Parts of the Saddle</a:t>
            </a:r>
          </a:p>
        </p:txBody>
      </p:sp>
      <p:pic>
        <p:nvPicPr>
          <p:cNvPr id="4" name="Content Placeholder 3">
            <a:extLst>
              <a:ext uri="{FF2B5EF4-FFF2-40B4-BE49-F238E27FC236}">
                <a16:creationId xmlns:a16="http://schemas.microsoft.com/office/drawing/2014/main" id="{1B14B0B0-9795-442E-B4F9-EA8CE39227A4}"/>
              </a:ext>
            </a:extLst>
          </p:cNvPr>
          <p:cNvPicPr>
            <a:picLocks noGrp="1" noChangeAspect="1"/>
          </p:cNvPicPr>
          <p:nvPr>
            <p:ph sz="half" idx="1"/>
          </p:nvPr>
        </p:nvPicPr>
        <p:blipFill>
          <a:blip r:embed="rId2"/>
          <a:stretch>
            <a:fillRect/>
          </a:stretch>
        </p:blipFill>
        <p:spPr>
          <a:xfrm>
            <a:off x="2269553" y="2013205"/>
            <a:ext cx="8201641" cy="3698338"/>
          </a:xfrm>
          <a:prstGeom prst="rect">
            <a:avLst/>
          </a:prstGeom>
        </p:spPr>
      </p:pic>
    </p:spTree>
    <p:extLst>
      <p:ext uri="{BB962C8B-B14F-4D97-AF65-F5344CB8AC3E}">
        <p14:creationId xmlns:p14="http://schemas.microsoft.com/office/powerpoint/2010/main" val="391270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Bridling a Horse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bridle is the last piece of equipment to go on the horse before riding.</a:t>
            </a:r>
          </a:p>
          <a:p>
            <a:pPr lvl="1"/>
            <a:r>
              <a:rPr lang="en-US" dirty="0"/>
              <a:t>Care should be taken to ensure proper fit of the bit and bridle on the horse. </a:t>
            </a:r>
          </a:p>
          <a:p>
            <a:pPr lvl="1"/>
            <a:r>
              <a:rPr lang="en-US" dirty="0"/>
              <a:t>When unsure which bit to use, it is best to start with snaffle bit (broken mouth piece, round or D ring, with no curb chain).</a:t>
            </a:r>
          </a:p>
          <a:p>
            <a:pPr lvl="1"/>
            <a:r>
              <a:rPr lang="en-US" dirty="0"/>
              <a:t>Watch How to Bridle a Horse (Western) and Bridle a Horse (English)</a:t>
            </a:r>
          </a:p>
          <a:p>
            <a:pPr lvl="1"/>
            <a:endParaRPr lang="en-US" dirty="0"/>
          </a:p>
        </p:txBody>
      </p:sp>
    </p:spTree>
    <p:extLst>
      <p:ext uri="{BB962C8B-B14F-4D97-AF65-F5344CB8AC3E}">
        <p14:creationId xmlns:p14="http://schemas.microsoft.com/office/powerpoint/2010/main" val="64537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Parts of the Bridle</a:t>
            </a:r>
          </a:p>
        </p:txBody>
      </p:sp>
      <p:pic>
        <p:nvPicPr>
          <p:cNvPr id="4" name="Content Placeholder 3">
            <a:extLst>
              <a:ext uri="{FF2B5EF4-FFF2-40B4-BE49-F238E27FC236}">
                <a16:creationId xmlns:a16="http://schemas.microsoft.com/office/drawing/2014/main" id="{FCD4E14E-8946-404B-8536-34A86A44D145}"/>
              </a:ext>
            </a:extLst>
          </p:cNvPr>
          <p:cNvPicPr>
            <a:picLocks noGrp="1" noChangeAspect="1"/>
          </p:cNvPicPr>
          <p:nvPr>
            <p:ph sz="half" idx="1"/>
          </p:nvPr>
        </p:nvPicPr>
        <p:blipFill>
          <a:blip r:embed="rId2"/>
          <a:stretch>
            <a:fillRect/>
          </a:stretch>
        </p:blipFill>
        <p:spPr>
          <a:xfrm>
            <a:off x="2322180" y="2049317"/>
            <a:ext cx="7174756" cy="3303484"/>
          </a:xfrm>
          <a:prstGeom prst="rect">
            <a:avLst/>
          </a:prstGeom>
        </p:spPr>
      </p:pic>
    </p:spTree>
    <p:extLst>
      <p:ext uri="{BB962C8B-B14F-4D97-AF65-F5344CB8AC3E}">
        <p14:creationId xmlns:p14="http://schemas.microsoft.com/office/powerpoint/2010/main" val="393633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Horse Equipment Research Project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Pick a type of horse you would like to own (English or Western).  </a:t>
            </a:r>
          </a:p>
          <a:p>
            <a:pPr lvl="1"/>
            <a:r>
              <a:rPr lang="en-US" dirty="0"/>
              <a:t>Make a list of the grooming, leading, and saddling equipment you would need.  </a:t>
            </a:r>
          </a:p>
          <a:p>
            <a:pPr lvl="1"/>
            <a:r>
              <a:rPr lang="en-US" dirty="0"/>
              <a:t>Estimate what you believe each item will cost.  </a:t>
            </a:r>
          </a:p>
          <a:p>
            <a:pPr lvl="1"/>
            <a:r>
              <a:rPr lang="en-US" dirty="0"/>
              <a:t>Then look on websites to determine the actual cost of each item.  </a:t>
            </a:r>
          </a:p>
          <a:p>
            <a:pPr lvl="1"/>
            <a:r>
              <a:rPr lang="en-US" dirty="0"/>
              <a:t>Feel free to look for used items to help with your budget.  </a:t>
            </a:r>
          </a:p>
          <a:p>
            <a:pPr lvl="1"/>
            <a:r>
              <a:rPr lang="en-US" dirty="0"/>
              <a:t>How far off was your estimate compared to the actual cost?  Prepare a list with pictures, prices, and total expenditures.</a:t>
            </a:r>
          </a:p>
          <a:p>
            <a:pPr lvl="1"/>
            <a:endParaRPr lang="en-US" dirty="0"/>
          </a:p>
        </p:txBody>
      </p:sp>
    </p:spTree>
    <p:extLst>
      <p:ext uri="{BB962C8B-B14F-4D97-AF65-F5344CB8AC3E}">
        <p14:creationId xmlns:p14="http://schemas.microsoft.com/office/powerpoint/2010/main" val="416970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Why is it important that equipment be in good condition when working with horses?</a:t>
            </a:r>
          </a:p>
          <a:p>
            <a:pPr lvl="1"/>
            <a:r>
              <a:rPr lang="en-US" dirty="0"/>
              <a:t>What are halters typically made from?</a:t>
            </a:r>
          </a:p>
          <a:p>
            <a:pPr lvl="1"/>
            <a:r>
              <a:rPr lang="en-US" dirty="0"/>
              <a:t>What side do we halter, bridle, and saddle from primarily?</a:t>
            </a:r>
          </a:p>
          <a:p>
            <a:pPr lvl="1"/>
            <a:r>
              <a:rPr lang="en-US" dirty="0"/>
              <a:t>What are the two riding styles we discussed?</a:t>
            </a:r>
          </a:p>
          <a:p>
            <a:pPr lvl="1"/>
            <a:endParaRPr lang="en-US" dirty="0"/>
          </a:p>
        </p:txBody>
      </p:sp>
    </p:spTree>
    <p:extLst>
      <p:ext uri="{BB962C8B-B14F-4D97-AF65-F5344CB8AC3E}">
        <p14:creationId xmlns:p14="http://schemas.microsoft.com/office/powerpoint/2010/main" val="270816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Why is it important that equipment be in good condition when working with horses?  </a:t>
            </a:r>
            <a:r>
              <a:rPr lang="en-US" dirty="0">
                <a:solidFill>
                  <a:srgbClr val="FF0000"/>
                </a:solidFill>
              </a:rPr>
              <a:t>Horses are flight animals, so we need to be prepared if they become frightened.</a:t>
            </a:r>
          </a:p>
          <a:p>
            <a:pPr lvl="1"/>
            <a:r>
              <a:rPr lang="en-US" dirty="0"/>
              <a:t>What are halters typically made from?  </a:t>
            </a:r>
            <a:r>
              <a:rPr lang="en-US" dirty="0">
                <a:solidFill>
                  <a:srgbClr val="FF0000"/>
                </a:solidFill>
              </a:rPr>
              <a:t>Nylon or leather, sometimes rope.</a:t>
            </a:r>
          </a:p>
          <a:p>
            <a:pPr lvl="1"/>
            <a:r>
              <a:rPr lang="en-US" dirty="0"/>
              <a:t>What side do we halter, bridle, and saddle from primarily?  </a:t>
            </a:r>
            <a:r>
              <a:rPr lang="en-US" dirty="0">
                <a:solidFill>
                  <a:srgbClr val="FF0000"/>
                </a:solidFill>
              </a:rPr>
              <a:t>Left side</a:t>
            </a:r>
          </a:p>
          <a:p>
            <a:pPr lvl="1"/>
            <a:r>
              <a:rPr lang="en-US" dirty="0"/>
              <a:t>What are the two riding styles we discussed?  </a:t>
            </a:r>
            <a:r>
              <a:rPr lang="en-US" dirty="0">
                <a:solidFill>
                  <a:srgbClr val="FF0000"/>
                </a:solidFill>
              </a:rPr>
              <a:t>English and Western</a:t>
            </a:r>
          </a:p>
          <a:p>
            <a:pPr lvl="1"/>
            <a:endParaRPr lang="en-US" dirty="0"/>
          </a:p>
        </p:txBody>
      </p:sp>
    </p:spTree>
    <p:extLst>
      <p:ext uri="{BB962C8B-B14F-4D97-AF65-F5344CB8AC3E}">
        <p14:creationId xmlns:p14="http://schemas.microsoft.com/office/powerpoint/2010/main" val="129797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Proper equipment is an essential part of horse ownership.</a:t>
            </a:r>
          </a:p>
          <a:p>
            <a:pPr lvl="1"/>
            <a:r>
              <a:rPr lang="en-US" dirty="0"/>
              <a:t>Determining the cost of equipment should help you realize the commitment of horse ownership.</a:t>
            </a:r>
          </a:p>
          <a:p>
            <a:pPr lvl="1"/>
            <a:endParaRPr lang="en-US" dirty="0"/>
          </a:p>
        </p:txBody>
      </p:sp>
      <p:pic>
        <p:nvPicPr>
          <p:cNvPr id="4" name="Picture 3">
            <a:extLst>
              <a:ext uri="{FF2B5EF4-FFF2-40B4-BE49-F238E27FC236}">
                <a16:creationId xmlns:a16="http://schemas.microsoft.com/office/drawing/2014/main" id="{DB0E4414-7B34-4C40-B59A-DCB5F831498C}"/>
              </a:ext>
            </a:extLst>
          </p:cNvPr>
          <p:cNvPicPr>
            <a:picLocks noChangeAspect="1"/>
          </p:cNvPicPr>
          <p:nvPr/>
        </p:nvPicPr>
        <p:blipFill>
          <a:blip r:embed="rId2"/>
          <a:stretch>
            <a:fillRect/>
          </a:stretch>
        </p:blipFill>
        <p:spPr>
          <a:xfrm>
            <a:off x="4368068" y="3354651"/>
            <a:ext cx="3590858" cy="2378421"/>
          </a:xfrm>
          <a:prstGeom prst="rect">
            <a:avLst/>
          </a:prstGeom>
        </p:spPr>
      </p:pic>
    </p:spTree>
    <p:extLst>
      <p:ext uri="{BB962C8B-B14F-4D97-AF65-F5344CB8AC3E}">
        <p14:creationId xmlns:p14="http://schemas.microsoft.com/office/powerpoint/2010/main" val="330383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1800" dirty="0"/>
              <a:t>Haltering a horse:  https://www.youtube.com/watch?v=0CABQdO1XAg </a:t>
            </a:r>
          </a:p>
          <a:p>
            <a:pPr lvl="1"/>
            <a:r>
              <a:rPr lang="en-US" sz="1800" dirty="0"/>
              <a:t>Grooming Tips for Show and Performance Horses:  https://www.youtube.com/watch?v=rSff3XQpz8Q </a:t>
            </a:r>
          </a:p>
          <a:p>
            <a:pPr lvl="1"/>
            <a:r>
              <a:rPr lang="en-US" sz="1800" dirty="0"/>
              <a:t>How to Saddle a Horse (Western):  https://www.youtube.com/watch?v=dshzBh6roZ4 </a:t>
            </a:r>
          </a:p>
          <a:p>
            <a:pPr lvl="1"/>
            <a:r>
              <a:rPr lang="en-US" sz="1800" dirty="0"/>
              <a:t>How to Saddle a Horse (English):  https://www.youtube.com/watch?v=4-p2Ya0nt54 </a:t>
            </a:r>
          </a:p>
          <a:p>
            <a:pPr lvl="1"/>
            <a:r>
              <a:rPr lang="en-US" sz="1800" dirty="0"/>
              <a:t>How to Bridle a Horse (Western):  https://www.youtube.com/watch?v=b1kUzNw1iUg</a:t>
            </a:r>
          </a:p>
          <a:p>
            <a:pPr lvl="1"/>
            <a:r>
              <a:rPr lang="en-US" sz="1800" dirty="0"/>
              <a:t>How to Bridle a Horse (English):  https://www.youtube.com/watch?v=fQYSQk0atsc </a:t>
            </a:r>
          </a:p>
          <a:p>
            <a:pPr lvl="1"/>
            <a:r>
              <a:rPr lang="en-US" sz="1800" dirty="0"/>
              <a:t>Grooming Your Horse:  http://www.thehorse.com/articles/10028/grooming-your-horse-deep-down-clean </a:t>
            </a:r>
          </a:p>
          <a:p>
            <a:pPr lvl="1"/>
            <a:r>
              <a:rPr lang="en-US" sz="1800" dirty="0"/>
              <a:t>State Line Tack:  http://www.statelinetack.com/</a:t>
            </a:r>
          </a:p>
          <a:p>
            <a:pPr lvl="1"/>
            <a:r>
              <a:rPr lang="en-US" sz="1800" dirty="0"/>
              <a:t>Chicks Discount Saddlery:  http://www.chicksaddlery.com/ </a:t>
            </a:r>
          </a:p>
          <a:p>
            <a:pPr lvl="1"/>
            <a:r>
              <a:rPr lang="en-US" sz="1800" dirty="0"/>
              <a:t>Tack Trader.com:  http://www.tacktrader.com/ </a:t>
            </a:r>
          </a:p>
          <a:p>
            <a:pPr lvl="1"/>
            <a:endParaRPr lang="en-US" dirty="0"/>
          </a:p>
        </p:txBody>
      </p:sp>
    </p:spTree>
    <p:extLst>
      <p:ext uri="{BB962C8B-B14F-4D97-AF65-F5344CB8AC3E}">
        <p14:creationId xmlns:p14="http://schemas.microsoft.com/office/powerpoint/2010/main" val="238231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Texas College and Career Readiness Standards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English Language Arts:  II. Reading, A; III. Speaking, A, 1-2; B 1-3; V. Research, B, 1, a-b</a:t>
            </a:r>
          </a:p>
          <a:p>
            <a:pPr lvl="1"/>
            <a:r>
              <a:rPr lang="en-US" dirty="0"/>
              <a:t>Social Studies:  IV: Analysis, Synthesis, and Evaluation of Information, A 1, 3, 5, 6; V. Effective Communication, A. 1-2</a:t>
            </a:r>
          </a:p>
          <a:p>
            <a:pPr lvl="1"/>
            <a:r>
              <a:rPr lang="en-US" dirty="0"/>
              <a:t>Mathematics:  I. Number Operations, B, 1, C, 1; VIII. Problem Solving and Reasoning, A, 1-4, C,1-2; X. Connections, B, 1-3. </a:t>
            </a:r>
          </a:p>
          <a:p>
            <a:pPr lvl="1"/>
            <a:endParaRPr lang="en-US" dirty="0"/>
          </a:p>
        </p:txBody>
      </p:sp>
    </p:spTree>
    <p:extLst>
      <p:ext uri="{BB962C8B-B14F-4D97-AF65-F5344CB8AC3E}">
        <p14:creationId xmlns:p14="http://schemas.microsoft.com/office/powerpoint/2010/main" val="387148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Before you hit the trail on the horse, what must happen before you leave the barn?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Haltering, Grooming, Saddling, Bridling</a:t>
            </a:r>
          </a:p>
          <a:p>
            <a:pPr lvl="1"/>
            <a:endParaRPr lang="en-US" dirty="0"/>
          </a:p>
        </p:txBody>
      </p:sp>
      <p:pic>
        <p:nvPicPr>
          <p:cNvPr id="4" name="Picture 3">
            <a:extLst>
              <a:ext uri="{FF2B5EF4-FFF2-40B4-BE49-F238E27FC236}">
                <a16:creationId xmlns:a16="http://schemas.microsoft.com/office/drawing/2014/main" id="{894C4656-74A0-445D-A90C-D24631E7EBF0}"/>
              </a:ext>
            </a:extLst>
          </p:cNvPr>
          <p:cNvPicPr>
            <a:picLocks noChangeAspect="1"/>
          </p:cNvPicPr>
          <p:nvPr/>
        </p:nvPicPr>
        <p:blipFill>
          <a:blip r:embed="rId2"/>
          <a:stretch>
            <a:fillRect/>
          </a:stretch>
        </p:blipFill>
        <p:spPr>
          <a:xfrm>
            <a:off x="4183873" y="2894429"/>
            <a:ext cx="3936936" cy="2621387"/>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Equipment Required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Today we will discuss the equipment required for a horse.</a:t>
            </a:r>
          </a:p>
          <a:p>
            <a:pPr lvl="1"/>
            <a:r>
              <a:rPr lang="en-US" dirty="0"/>
              <a:t>Recognizing the importance and cost of good equipment is an aspect of horse ownership that we should all be familiar.</a:t>
            </a:r>
          </a:p>
          <a:p>
            <a:pPr lvl="1"/>
            <a:endParaRPr lang="en-US" dirty="0"/>
          </a:p>
        </p:txBody>
      </p:sp>
      <p:pic>
        <p:nvPicPr>
          <p:cNvPr id="4" name="Picture 3">
            <a:extLst>
              <a:ext uri="{FF2B5EF4-FFF2-40B4-BE49-F238E27FC236}">
                <a16:creationId xmlns:a16="http://schemas.microsoft.com/office/drawing/2014/main" id="{DCA8EB95-8D17-4270-9690-F2E20B856C32}"/>
              </a:ext>
            </a:extLst>
          </p:cNvPr>
          <p:cNvPicPr>
            <a:picLocks noChangeAspect="1"/>
          </p:cNvPicPr>
          <p:nvPr/>
        </p:nvPicPr>
        <p:blipFill>
          <a:blip r:embed="rId2"/>
          <a:stretch>
            <a:fillRect/>
          </a:stretch>
        </p:blipFill>
        <p:spPr>
          <a:xfrm>
            <a:off x="4420152" y="3356113"/>
            <a:ext cx="3433636" cy="2567890"/>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Today we will:</a:t>
            </a:r>
          </a:p>
          <a:p>
            <a:pPr lvl="1"/>
            <a:r>
              <a:rPr lang="en-US" dirty="0"/>
              <a:t>Identify the importance of selecting appropriate and safe equipment for horses</a:t>
            </a:r>
          </a:p>
          <a:p>
            <a:pPr lvl="1"/>
            <a:r>
              <a:rPr lang="en-US" dirty="0"/>
              <a:t>Describe the parts of halter and lead rope</a:t>
            </a:r>
          </a:p>
          <a:p>
            <a:pPr lvl="1"/>
            <a:r>
              <a:rPr lang="en-US" dirty="0"/>
              <a:t>Describe grooming equipment</a:t>
            </a:r>
          </a:p>
          <a:p>
            <a:pPr lvl="1"/>
            <a:r>
              <a:rPr lang="en-US" dirty="0"/>
              <a:t>Describe the parts of a saddle</a:t>
            </a:r>
          </a:p>
          <a:p>
            <a:pPr lvl="1"/>
            <a:r>
              <a:rPr lang="en-US" dirty="0"/>
              <a:t>Describe the parts of a bridle</a:t>
            </a:r>
          </a:p>
          <a:p>
            <a:pPr lvl="1"/>
            <a:r>
              <a:rPr lang="en-US" dirty="0"/>
              <a:t>Demonstrate proper use of halters, saddles, and bridles</a:t>
            </a:r>
          </a:p>
          <a:p>
            <a:pPr lvl="1"/>
            <a:r>
              <a:rPr lang="en-US" dirty="0"/>
              <a:t>Analyze the cost of equipment required for horses</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Importance of Selecting Appropriate Equipment for Horses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Horses are flight animals.</a:t>
            </a:r>
          </a:p>
          <a:p>
            <a:pPr lvl="1"/>
            <a:r>
              <a:rPr lang="en-US" dirty="0"/>
              <a:t>This means that when scared or threatened, their instinct is to run from the threat.</a:t>
            </a:r>
          </a:p>
          <a:p>
            <a:pPr lvl="1"/>
            <a:r>
              <a:rPr lang="en-US" dirty="0"/>
              <a:t>The flight instinct has implications for the equipment we use—safety is the primary goal when dealing with an animal 10 times your weight.</a:t>
            </a:r>
          </a:p>
          <a:p>
            <a:pPr lvl="1"/>
            <a:endParaRPr lang="en-US" dirty="0"/>
          </a:p>
        </p:txBody>
      </p:sp>
      <p:pic>
        <p:nvPicPr>
          <p:cNvPr id="4" name="Picture 3">
            <a:extLst>
              <a:ext uri="{FF2B5EF4-FFF2-40B4-BE49-F238E27FC236}">
                <a16:creationId xmlns:a16="http://schemas.microsoft.com/office/drawing/2014/main" id="{6771B347-6322-40E0-BC5B-7D435FFAEC5B}"/>
              </a:ext>
            </a:extLst>
          </p:cNvPr>
          <p:cNvPicPr>
            <a:picLocks noChangeAspect="1"/>
          </p:cNvPicPr>
          <p:nvPr/>
        </p:nvPicPr>
        <p:blipFill>
          <a:blip r:embed="rId2"/>
          <a:stretch>
            <a:fillRect/>
          </a:stretch>
        </p:blipFill>
        <p:spPr>
          <a:xfrm>
            <a:off x="5015555" y="4160666"/>
            <a:ext cx="2505967" cy="1670645"/>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Halter and Lead Rope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Everyday halters are typically nylon or leather with brass or steel hardware; sometimes rope halters are also used.</a:t>
            </a:r>
          </a:p>
          <a:p>
            <a:pPr lvl="1"/>
            <a:r>
              <a:rPr lang="en-US" dirty="0"/>
              <a:t>Be sure the halter is in good condition with no fraying, decaying, or weak spots</a:t>
            </a:r>
          </a:p>
          <a:p>
            <a:pPr lvl="1"/>
            <a:r>
              <a:rPr lang="en-US" dirty="0"/>
              <a:t>Lead ropes are typically cotton or nylon.  Nylon is stronger, but can burn your hand more easily if the horse pulls away.</a:t>
            </a:r>
          </a:p>
          <a:p>
            <a:pPr lvl="1"/>
            <a:r>
              <a:rPr lang="en-US" dirty="0"/>
              <a:t>Halters should fit the horse comfortably.  Avoid halters that are too large or too small.</a:t>
            </a:r>
          </a:p>
          <a:p>
            <a:pPr lvl="1"/>
            <a:r>
              <a:rPr lang="en-US" dirty="0"/>
              <a:t>We halter and lead from the left side of the horse.</a:t>
            </a:r>
          </a:p>
          <a:p>
            <a:pPr lvl="1"/>
            <a:r>
              <a:rPr lang="en-US" dirty="0"/>
              <a:t>Watch Haltering a Horse</a:t>
            </a:r>
          </a:p>
          <a:p>
            <a:pPr lvl="1"/>
            <a:endParaRPr lang="en-US" dirty="0"/>
          </a:p>
        </p:txBody>
      </p:sp>
      <p:pic>
        <p:nvPicPr>
          <p:cNvPr id="4" name="Picture 3">
            <a:extLst>
              <a:ext uri="{FF2B5EF4-FFF2-40B4-BE49-F238E27FC236}">
                <a16:creationId xmlns:a16="http://schemas.microsoft.com/office/drawing/2014/main" id="{B76D0968-2BB9-40B2-BB48-2B3076224285}"/>
              </a:ext>
            </a:extLst>
          </p:cNvPr>
          <p:cNvPicPr>
            <a:picLocks noChangeAspect="1"/>
          </p:cNvPicPr>
          <p:nvPr/>
        </p:nvPicPr>
        <p:blipFill>
          <a:blip r:embed="rId2"/>
          <a:stretch>
            <a:fillRect/>
          </a:stretch>
        </p:blipFill>
        <p:spPr>
          <a:xfrm>
            <a:off x="9222942" y="4677570"/>
            <a:ext cx="2015028" cy="1614079"/>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Parts of a Halter</a:t>
            </a:r>
          </a:p>
        </p:txBody>
      </p:sp>
      <p:pic>
        <p:nvPicPr>
          <p:cNvPr id="4" name="Content Placeholder 3">
            <a:extLst>
              <a:ext uri="{FF2B5EF4-FFF2-40B4-BE49-F238E27FC236}">
                <a16:creationId xmlns:a16="http://schemas.microsoft.com/office/drawing/2014/main" id="{9C4E2162-B0DA-4022-8AD3-7BEB21B223D6}"/>
              </a:ext>
            </a:extLst>
          </p:cNvPr>
          <p:cNvPicPr>
            <a:picLocks noGrp="1" noChangeAspect="1"/>
          </p:cNvPicPr>
          <p:nvPr>
            <p:ph sz="half" idx="1"/>
          </p:nvPr>
        </p:nvPicPr>
        <p:blipFill>
          <a:blip r:embed="rId2"/>
          <a:stretch>
            <a:fillRect/>
          </a:stretch>
        </p:blipFill>
        <p:spPr>
          <a:xfrm>
            <a:off x="4468860" y="2289288"/>
            <a:ext cx="3387966" cy="3115489"/>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Grooming Supplies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Once the horse is haltered, we will need to groom it.</a:t>
            </a:r>
          </a:p>
          <a:p>
            <a:pPr lvl="1"/>
            <a:r>
              <a:rPr lang="en-US" dirty="0"/>
              <a:t>Daily grooming consists of picking out the hooves, currying and brushing the body, mane, and tail.</a:t>
            </a:r>
          </a:p>
          <a:p>
            <a:pPr lvl="1"/>
            <a:r>
              <a:rPr lang="en-US" dirty="0"/>
              <a:t>Grooming is important to keep the horse healthy and allows you do develop positive rapport with the horse on the ground.</a:t>
            </a:r>
          </a:p>
          <a:p>
            <a:pPr lvl="1"/>
            <a:r>
              <a:rPr lang="en-US" dirty="0"/>
              <a:t>Watch Grooming Tips for Show and Performance Horses</a:t>
            </a:r>
          </a:p>
          <a:p>
            <a:pPr lvl="1"/>
            <a:endParaRPr lang="en-US" dirty="0"/>
          </a:p>
        </p:txBody>
      </p:sp>
      <p:pic>
        <p:nvPicPr>
          <p:cNvPr id="4" name="Picture 3">
            <a:extLst>
              <a:ext uri="{FF2B5EF4-FFF2-40B4-BE49-F238E27FC236}">
                <a16:creationId xmlns:a16="http://schemas.microsoft.com/office/drawing/2014/main" id="{F3FF796D-C22C-4C0C-A879-AFC6C8025BF9}"/>
              </a:ext>
            </a:extLst>
          </p:cNvPr>
          <p:cNvPicPr>
            <a:picLocks noChangeAspect="1"/>
          </p:cNvPicPr>
          <p:nvPr/>
        </p:nvPicPr>
        <p:blipFill>
          <a:blip r:embed="rId2"/>
          <a:stretch>
            <a:fillRect/>
          </a:stretch>
        </p:blipFill>
        <p:spPr>
          <a:xfrm>
            <a:off x="4988130" y="4466745"/>
            <a:ext cx="1835239" cy="1756054"/>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terms/"/>
    <ds:schemaRef ds:uri="http://www.w3.org/XML/1998/namespace"/>
    <ds:schemaRef ds:uri="http://schemas.openxmlformats.org/package/2006/metadata/core-properties"/>
    <ds:schemaRef ds:uri="http://schemas.microsoft.com/office/infopath/2007/PartnerControls"/>
    <ds:schemaRef ds:uri="http://schemas.microsoft.com/sharepoint/v3"/>
    <ds:schemaRef ds:uri="http://schemas.microsoft.com/office/2006/documentManagement/types"/>
    <ds:schemaRef ds:uri="05d88611-e516-4d1a-b12e-39107e78b3d0"/>
    <ds:schemaRef ds:uri="http://purl.org/dc/elements/1.1/"/>
    <ds:schemaRef ds:uri="56ea17bb-c96d-4826-b465-01eec0dd23d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151</TotalTime>
  <Words>1065</Words>
  <Application>Microsoft Office PowerPoint</Application>
  <PresentationFormat>Widescreen</PresentationFormat>
  <Paragraphs>83</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Before you hit the trail on the horse, what must happen before you leave the barn?</vt:lpstr>
      <vt:lpstr>Equipment Required</vt:lpstr>
      <vt:lpstr>Objectives</vt:lpstr>
      <vt:lpstr>Importance of Selecting Appropriate Equipment for Horses</vt:lpstr>
      <vt:lpstr>Halter and Lead Rope</vt:lpstr>
      <vt:lpstr>Parts of a Halter</vt:lpstr>
      <vt:lpstr>Grooming Supplies</vt:lpstr>
      <vt:lpstr>Grooming Supplies</vt:lpstr>
      <vt:lpstr>Saddling a Horse</vt:lpstr>
      <vt:lpstr>Parts of the Saddle</vt:lpstr>
      <vt:lpstr>Bridling a Horse</vt:lpstr>
      <vt:lpstr>Parts of the Bridle</vt:lpstr>
      <vt:lpstr>Horse Equipment Research Project</vt:lpstr>
      <vt:lpstr>Questions for Review</vt:lpstr>
      <vt:lpstr>Questions for Review</vt:lpstr>
      <vt:lpstr>Summary</vt:lpstr>
      <vt:lpstr>References</vt:lpstr>
      <vt:lpstr>Texas College and Career Readiness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2017-07-25T15:07:22Z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