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5"/>
  </p:notesMasterIdLst>
  <p:sldIdLst>
    <p:sldId id="321" r:id="rId7"/>
    <p:sldId id="347" r:id="rId8"/>
    <p:sldId id="326" r:id="rId9"/>
    <p:sldId id="328" r:id="rId10"/>
    <p:sldId id="330" r:id="rId11"/>
    <p:sldId id="331" r:id="rId12"/>
    <p:sldId id="332" r:id="rId13"/>
    <p:sldId id="333" r:id="rId14"/>
    <p:sldId id="334" r:id="rId15"/>
    <p:sldId id="335" r:id="rId16"/>
    <p:sldId id="336" r:id="rId17"/>
    <p:sldId id="338" r:id="rId18"/>
    <p:sldId id="340" r:id="rId19"/>
    <p:sldId id="341" r:id="rId20"/>
    <p:sldId id="343" r:id="rId21"/>
    <p:sldId id="344" r:id="rId22"/>
    <p:sldId id="345" r:id="rId23"/>
    <p:sldId id="346" r:id="rId2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FCBD33-9828-4FEA-965A-42D05A2CB54C}"/>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AB5A0D4-50B5-46E7-B623-540981A7FDE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9B68EB6-9CFD-42FA-9267-BC8C67626459}" type="datetimeFigureOut">
              <a:rPr lang="en-US"/>
              <a:pPr>
                <a:defRPr/>
              </a:pPr>
              <a:t>7/20/2017</a:t>
            </a:fld>
            <a:endParaRPr lang="en-US"/>
          </a:p>
        </p:txBody>
      </p:sp>
      <p:sp>
        <p:nvSpPr>
          <p:cNvPr id="4" name="Slide Image Placeholder 3">
            <a:extLst>
              <a:ext uri="{FF2B5EF4-FFF2-40B4-BE49-F238E27FC236}">
                <a16:creationId xmlns:a16="http://schemas.microsoft.com/office/drawing/2014/main" id="{FF4B8D0F-F5EA-4CDB-80B8-12E75BBB21C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D06EF707-7D4B-4830-B0BA-0C6A35738A8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FC8994D-D6A7-488D-A0A4-A6458165F579}"/>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4074D02F-DCD1-4F8A-8544-B3665162687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BD124C96-BEF8-4597-94CE-EEF1F0423AA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DF5F50-2094-4BFC-931F-23D052804727}"/>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138E5365-F95E-49A8-95C4-48836BA276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3A55CEAD-8FD3-46FB-A714-C699B3E155D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38247216-180A-4AAC-A45D-EF2467860A24}"/>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68725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30B155A-025C-4E45-9DFB-E512503087FD}"/>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E6B6AD8-B253-4A14-BED5-8CFEB09A96C2}"/>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C259585B-7B0D-4777-A264-4BC1E051B749}"/>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50458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
            <a:extLst>
              <a:ext uri="{FF2B5EF4-FFF2-40B4-BE49-F238E27FC236}">
                <a16:creationId xmlns:a16="http://schemas.microsoft.com/office/drawing/2014/main" id="{A6DBF5D8-C32C-46C0-BB16-21FFEBEC3871}"/>
              </a:ext>
            </a:extLst>
          </p:cNvPr>
          <p:cNvSpPr txBox="1">
            <a:spLocks/>
          </p:cNvSpPr>
          <p:nvPr userDrawn="1"/>
        </p:nvSpPr>
        <p:spPr>
          <a:xfrm>
            <a:off x="3556000" y="6324600"/>
            <a:ext cx="5689600" cy="396875"/>
          </a:xfrm>
          <a:prstGeom prst="rect">
            <a:avLst/>
          </a:prstGeom>
        </p:spPr>
        <p:txBody>
          <a:bodyPr anchor="ctr"/>
          <a:lstStyle>
            <a:defPPr>
              <a:defRPr lang="en-US"/>
            </a:defPPr>
            <a:lvl1pPr algn="ct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r>
              <a:rPr lang="en-US" sz="1000">
                <a:latin typeface="Times New Roman" pitchFamily="18" charset="0"/>
                <a:cs typeface="Times New Roman" pitchFamily="18" charset="0"/>
              </a:rPr>
              <a:t>Copyright © Texas Education Agency, 2011. All rights reserved.</a:t>
            </a:r>
          </a:p>
          <a:p>
            <a:pPr eaLnBrk="1" hangingPunct="1">
              <a:defRPr/>
            </a:pPr>
            <a:r>
              <a:rPr lang="en-US" sz="1000">
                <a:latin typeface="Times New Roman" pitchFamily="18" charset="0"/>
                <a:cs typeface="Times New Roman" pitchFamily="18" charset="0"/>
              </a:rPr>
              <a:t>Images and other multimedia content used with permission.</a:t>
            </a:r>
            <a:endParaRPr lang="en-US" sz="1000" dirty="0">
              <a:latin typeface="Times New Roman" pitchFamily="18" charset="0"/>
              <a:cs typeface="Times New Roman" pitchFamily="18" charset="0"/>
            </a:endParaRPr>
          </a:p>
        </p:txBody>
      </p:sp>
      <p:sp>
        <p:nvSpPr>
          <p:cNvPr id="2" name="Title 1"/>
          <p:cNvSpPr>
            <a:spLocks noGrp="1"/>
          </p:cNvSpPr>
          <p:nvPr>
            <p:ph type="title"/>
          </p:nvPr>
        </p:nvSpPr>
        <p:spPr/>
        <p:txBody>
          <a:bodyPr/>
          <a:lstStyle>
            <a:lvl1pPr algn="l">
              <a:defRPr b="1"/>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7428AD1-9463-4E80-9B93-541773C2B082}"/>
              </a:ext>
            </a:extLst>
          </p:cNvPr>
          <p:cNvSpPr>
            <a:spLocks noGrp="1"/>
          </p:cNvSpPr>
          <p:nvPr>
            <p:ph type="ftr" sz="quarter" idx="10"/>
          </p:nvPr>
        </p:nvSpPr>
        <p:spPr>
          <a:xfrm>
            <a:off x="609600" y="6324600"/>
            <a:ext cx="5689600" cy="396875"/>
          </a:xfrm>
        </p:spPr>
        <p:txBody>
          <a:bodyPr/>
          <a:lstStyle>
            <a:lvl1pPr algn="l"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951D4904-6402-44C3-A2EC-3342969FA68A}"/>
              </a:ext>
            </a:extLst>
          </p:cNvPr>
          <p:cNvSpPr>
            <a:spLocks noGrp="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D9E2B9DF-5555-46A5-AF3C-6C724BC6F809}" type="slidenum">
              <a:rPr lang="en-US"/>
              <a:pPr>
                <a:defRPr/>
              </a:pPr>
              <a:t>‹#›</a:t>
            </a:fld>
            <a:endParaRPr lang="en-US"/>
          </a:p>
        </p:txBody>
      </p:sp>
    </p:spTree>
    <p:extLst>
      <p:ext uri="{BB962C8B-B14F-4D97-AF65-F5344CB8AC3E}">
        <p14:creationId xmlns:p14="http://schemas.microsoft.com/office/powerpoint/2010/main" val="233421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181346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5700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857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6568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620503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902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110630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68519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BE4EAE-8109-4384-8E8B-7C71F47582B4}"/>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458A3FB9-E0D4-4C44-A9A6-853A1C69E98A}"/>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FBC39E18-0E0D-4200-8865-A8620CBBBD4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00936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70553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590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48417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943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0011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22001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EEEB135-7F6D-49BC-9E1F-28F37264F59C}"/>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57084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8143CBA-00CA-45DB-9D96-221AD8784AB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95D6027-8164-4BF8-AB57-1B5E10D2428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42476FC-3EDC-49AA-B93A-9ECBAF57279B}"/>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46863344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F0048A4-64F2-4482-ABEE-9B78D52E0AE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542CA80-E399-4D62-9586-13C402A6460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826236-400D-47F5-BEAF-4FD63ABDA7CA}"/>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8024EF17-C410-4302-93F6-3447AF98BBFC}"/>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2DB258C5-1F2F-4C12-86F2-258BD1050206}"/>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3995E688-D692-421B-938B-00E7F7EE94C1}"/>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FFDE200-7273-4A7A-A96D-B07DFDCDC18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6AF1CEB-ADED-4AAF-987A-69F99CC19CFF}"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98218656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w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34964D2-EE6C-4440-8DE8-76E9C637B6B3}"/>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Sentencing and Punishment</a:t>
            </a:r>
          </a:p>
          <a:p>
            <a:pPr lvl="1" fontAlgn="auto">
              <a:spcAft>
                <a:spcPts val="0"/>
              </a:spcAft>
              <a:defRPr/>
            </a:pPr>
            <a:r>
              <a:rPr lang="en-US" dirty="0"/>
              <a:t>Court Systems and Practices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5F560B5-0210-4522-87E3-D6560265EB53}"/>
              </a:ext>
            </a:extLst>
          </p:cNvPr>
          <p:cNvSpPr>
            <a:spLocks noGrp="1"/>
          </p:cNvSpPr>
          <p:nvPr>
            <p:ph type="title"/>
          </p:nvPr>
        </p:nvSpPr>
        <p:spPr/>
        <p:txBody>
          <a:bodyPr/>
          <a:lstStyle/>
          <a:p>
            <a:pPr fontAlgn="auto">
              <a:spcAft>
                <a:spcPts val="0"/>
              </a:spcAft>
              <a:defRPr/>
            </a:pPr>
            <a:r>
              <a:rPr lang="en-US" dirty="0"/>
              <a:t>Sentencing Hearing</a:t>
            </a:r>
          </a:p>
        </p:txBody>
      </p:sp>
      <p:sp>
        <p:nvSpPr>
          <p:cNvPr id="25603" name="Content Placeholder 2">
            <a:extLst>
              <a:ext uri="{FF2B5EF4-FFF2-40B4-BE49-F238E27FC236}">
                <a16:creationId xmlns:a16="http://schemas.microsoft.com/office/drawing/2014/main" id="{8B9CB348-4A41-4DD2-944F-B8536E592D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At the sentencing hearing, defendants can have witnesses testify to their good character and rehabilitative efforts </a:t>
            </a:r>
          </a:p>
          <a:p>
            <a:pPr lvl="1"/>
            <a:r>
              <a:rPr lang="en-US" altLang="en-US" dirty="0">
                <a:cs typeface="Times New Roman" panose="02020603050405020304" pitchFamily="18" charset="0"/>
              </a:rPr>
              <a:t>Defendants have a right of allocution where they speak on their own behalf before the judge</a:t>
            </a:r>
          </a:p>
        </p:txBody>
      </p:sp>
      <p:pic>
        <p:nvPicPr>
          <p:cNvPr id="25605" name="Picture 7" descr="http://images.clipart.com/thb/thb8/PH/cs5359_20060226k/cs5359_20060226k/32351753.thb.jpg?5359_060302_78772">
            <a:extLst>
              <a:ext uri="{FF2B5EF4-FFF2-40B4-BE49-F238E27FC236}">
                <a16:creationId xmlns:a16="http://schemas.microsoft.com/office/drawing/2014/main" id="{6E4F3556-44C7-4AD5-9E1A-02D40BC3E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4845" y="1492481"/>
            <a:ext cx="266065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65B1897-D89F-4A68-BCA0-E17C5EC8FB8F}"/>
              </a:ext>
            </a:extLst>
          </p:cNvPr>
          <p:cNvSpPr>
            <a:spLocks noGrp="1"/>
          </p:cNvSpPr>
          <p:nvPr>
            <p:ph type="title"/>
          </p:nvPr>
        </p:nvSpPr>
        <p:spPr/>
        <p:txBody>
          <a:bodyPr/>
          <a:lstStyle/>
          <a:p>
            <a:pPr fontAlgn="auto">
              <a:spcAft>
                <a:spcPts val="0"/>
              </a:spcAft>
              <a:defRPr/>
            </a:pPr>
            <a:r>
              <a:rPr lang="en-US" dirty="0"/>
              <a:t>Sentencing Hearing </a:t>
            </a:r>
            <a:endParaRPr lang="en-US" sz="2400" dirty="0"/>
          </a:p>
        </p:txBody>
      </p:sp>
      <p:sp>
        <p:nvSpPr>
          <p:cNvPr id="26627" name="Content Placeholder 2">
            <a:extLst>
              <a:ext uri="{FF2B5EF4-FFF2-40B4-BE49-F238E27FC236}">
                <a16:creationId xmlns:a16="http://schemas.microsoft.com/office/drawing/2014/main" id="{4BD45F90-16F4-4FF8-B13C-F01995A6E1C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No one can speak on a defendant’s behalf, but defendants can work with their attorneys beforehand to prepare a statement</a:t>
            </a:r>
          </a:p>
          <a:p>
            <a:pPr lvl="1"/>
            <a:r>
              <a:rPr lang="en-US" altLang="en-US" dirty="0">
                <a:cs typeface="Times New Roman" panose="02020603050405020304" pitchFamily="18" charset="0"/>
              </a:rPr>
              <a:t>The punishment has to be within the range that the law has specified for the category of the crime</a:t>
            </a:r>
          </a:p>
          <a:p>
            <a:pPr lvl="1"/>
            <a:r>
              <a:rPr lang="en-US" altLang="en-US" dirty="0">
                <a:cs typeface="Times New Roman" panose="02020603050405020304" pitchFamily="18" charset="0"/>
              </a:rPr>
              <a:t>Defendants may get credit for time served if they were incarcerated before their trial</a:t>
            </a:r>
          </a:p>
          <a:p>
            <a:pPr lvl="1"/>
            <a:r>
              <a:rPr lang="en-US" altLang="en-US" dirty="0">
                <a:cs typeface="Times New Roman" panose="02020603050405020304" pitchFamily="18" charset="0"/>
              </a:rPr>
              <a:t>The sentence may take effect right away or at a future time; this is determined by the court</a:t>
            </a:r>
          </a:p>
          <a:p>
            <a:endParaRPr lang="en-US" altLang="en-US" dirty="0">
              <a:latin typeface="Times New Roman" panose="02020603050405020304" pitchFamily="18" charset="0"/>
              <a:cs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9A0D5A6-1FFE-4FFA-885E-7AF64E5E97B4}"/>
              </a:ext>
            </a:extLst>
          </p:cNvPr>
          <p:cNvSpPr>
            <a:spLocks noGrp="1"/>
          </p:cNvSpPr>
          <p:nvPr>
            <p:ph type="title"/>
          </p:nvPr>
        </p:nvSpPr>
        <p:spPr/>
        <p:txBody>
          <a:bodyPr/>
          <a:lstStyle/>
          <a:p>
            <a:pPr fontAlgn="auto">
              <a:spcAft>
                <a:spcPts val="0"/>
              </a:spcAft>
              <a:defRPr/>
            </a:pPr>
            <a:r>
              <a:rPr lang="en-US" dirty="0"/>
              <a:t>Probation</a:t>
            </a:r>
          </a:p>
        </p:txBody>
      </p:sp>
      <p:sp>
        <p:nvSpPr>
          <p:cNvPr id="28675" name="Content Placeholder 2">
            <a:extLst>
              <a:ext uri="{FF2B5EF4-FFF2-40B4-BE49-F238E27FC236}">
                <a16:creationId xmlns:a16="http://schemas.microsoft.com/office/drawing/2014/main" id="{C8EFB158-445E-4A54-9425-EF42309D86F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Defendants might be eligible for probation</a:t>
            </a:r>
          </a:p>
          <a:p>
            <a:pPr lvl="1"/>
            <a:r>
              <a:rPr lang="en-US" altLang="en-US" dirty="0">
                <a:cs typeface="Times New Roman" panose="02020603050405020304" pitchFamily="18" charset="0"/>
              </a:rPr>
              <a:t>Probation is an alternative punishment to incarceration where defendants remain free while meeting certain requirements determined by the judge</a:t>
            </a:r>
          </a:p>
          <a:p>
            <a:pPr lvl="1"/>
            <a:r>
              <a:rPr lang="en-US" altLang="en-US" dirty="0">
                <a:solidFill>
                  <a:srgbClr val="000000"/>
                </a:solidFill>
                <a:cs typeface="Times New Roman" panose="02020603050405020304" pitchFamily="18" charset="0"/>
              </a:rPr>
              <a:t>When assigning defendants probation, the judge will consider</a:t>
            </a:r>
          </a:p>
          <a:p>
            <a:pPr lvl="2">
              <a:buClr>
                <a:srgbClr val="4E7CBE"/>
              </a:buClr>
            </a:pPr>
            <a:r>
              <a:rPr lang="en-US" altLang="en-US" dirty="0">
                <a:solidFill>
                  <a:srgbClr val="000000"/>
                </a:solidFill>
                <a:cs typeface="Times New Roman" panose="02020603050405020304" pitchFamily="18" charset="0"/>
              </a:rPr>
              <a:t>A defendant’s criminal record</a:t>
            </a:r>
          </a:p>
          <a:p>
            <a:pPr lvl="2">
              <a:buClr>
                <a:srgbClr val="4E7CBE"/>
              </a:buClr>
            </a:pPr>
            <a:r>
              <a:rPr lang="en-US" altLang="en-US" dirty="0">
                <a:solidFill>
                  <a:srgbClr val="000000"/>
                </a:solidFill>
                <a:cs typeface="Times New Roman" panose="02020603050405020304" pitchFamily="18" charset="0"/>
              </a:rPr>
              <a:t>The seriousness and violence of the crime</a:t>
            </a:r>
          </a:p>
          <a:p>
            <a:pPr lvl="2">
              <a:buClr>
                <a:srgbClr val="4E7CBE"/>
              </a:buClr>
            </a:pPr>
            <a:r>
              <a:rPr lang="en-US" altLang="en-US" dirty="0">
                <a:solidFill>
                  <a:srgbClr val="000000"/>
                </a:solidFill>
                <a:cs typeface="Times New Roman" panose="02020603050405020304" pitchFamily="18" charset="0"/>
              </a:rPr>
              <a:t>Whether a defendant is a danger to society</a:t>
            </a:r>
          </a:p>
          <a:p>
            <a:pPr lvl="2">
              <a:buClr>
                <a:srgbClr val="4E7CBE"/>
              </a:buClr>
            </a:pPr>
            <a:r>
              <a:rPr lang="en-US" altLang="en-US" dirty="0">
                <a:solidFill>
                  <a:srgbClr val="000000"/>
                </a:solidFill>
                <a:cs typeface="Times New Roman" panose="02020603050405020304" pitchFamily="18" charset="0"/>
              </a:rPr>
              <a:t>Whether a defendant is willing to make restitution to the victim</a:t>
            </a:r>
          </a:p>
          <a:p>
            <a:pPr lvl="2">
              <a:buClr>
                <a:srgbClr val="4E7CBE"/>
              </a:buClr>
            </a:pPr>
            <a:r>
              <a:rPr lang="en-US" altLang="en-US" dirty="0">
                <a:solidFill>
                  <a:srgbClr val="000000"/>
                </a:solidFill>
                <a:cs typeface="Times New Roman" panose="02020603050405020304" pitchFamily="18" charset="0"/>
              </a:rPr>
              <a:t>What culpability the victim had in the crime</a:t>
            </a:r>
          </a:p>
          <a:p>
            <a:pPr lvl="1"/>
            <a:endParaRPr lang="en-US" altLang="en-US" dirty="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3DE7A2B-6740-40D0-AF88-61D46C68A77C}"/>
              </a:ext>
            </a:extLst>
          </p:cNvPr>
          <p:cNvSpPr>
            <a:spLocks noGrp="1"/>
          </p:cNvSpPr>
          <p:nvPr>
            <p:ph type="title"/>
          </p:nvPr>
        </p:nvSpPr>
        <p:spPr/>
        <p:txBody>
          <a:bodyPr/>
          <a:lstStyle/>
          <a:p>
            <a:pPr fontAlgn="auto">
              <a:spcAft>
                <a:spcPts val="0"/>
              </a:spcAft>
              <a:defRPr/>
            </a:pPr>
            <a:r>
              <a:rPr lang="en-US" dirty="0"/>
              <a:t>Probation</a:t>
            </a:r>
            <a:endParaRPr lang="en-US" sz="2400" dirty="0"/>
          </a:p>
        </p:txBody>
      </p:sp>
      <p:sp>
        <p:nvSpPr>
          <p:cNvPr id="30723" name="Content Placeholder 2">
            <a:extLst>
              <a:ext uri="{FF2B5EF4-FFF2-40B4-BE49-F238E27FC236}">
                <a16:creationId xmlns:a16="http://schemas.microsoft.com/office/drawing/2014/main" id="{2F39594A-918E-49E9-A178-7917788C50F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Defendants are responsible for reporting to a probation officer</a:t>
            </a:r>
          </a:p>
          <a:p>
            <a:pPr lvl="1"/>
            <a:r>
              <a:rPr lang="en-US" altLang="en-US" dirty="0">
                <a:cs typeface="Times New Roman" panose="02020603050405020304" pitchFamily="18" charset="0"/>
              </a:rPr>
              <a:t>If defendants violate their terms of probation as reported by the probation officer to the court, they will then be incarcerated</a:t>
            </a:r>
          </a:p>
          <a:p>
            <a:pPr lvl="1"/>
            <a:endParaRPr lang="en-US" altLang="en-US" dirty="0">
              <a:cs typeface="Times New Roman" panose="02020603050405020304" pitchFamily="18" charset="0"/>
            </a:endParaRPr>
          </a:p>
        </p:txBody>
      </p:sp>
      <p:pic>
        <p:nvPicPr>
          <p:cNvPr id="30725" name="Picture 6" descr="C:\Documents and Settings\alegler\Local Settings\Temporary Internet Files\Content.IE5\WRDDD7M5\MC900391034[1].wmf">
            <a:extLst>
              <a:ext uri="{FF2B5EF4-FFF2-40B4-BE49-F238E27FC236}">
                <a16:creationId xmlns:a16="http://schemas.microsoft.com/office/drawing/2014/main" id="{DD79F717-042E-41CC-BC3E-3BF9016C7A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6769" y="3684862"/>
            <a:ext cx="2229134" cy="2715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45152128-9326-4039-A465-2B7C1A161D1C}"/>
              </a:ext>
            </a:extLst>
          </p:cNvPr>
          <p:cNvPicPr>
            <a:picLocks noChangeAspect="1"/>
          </p:cNvPicPr>
          <p:nvPr/>
        </p:nvPicPr>
        <p:blipFill>
          <a:blip r:embed="rId3"/>
          <a:stretch>
            <a:fillRect/>
          </a:stretch>
        </p:blipFill>
        <p:spPr>
          <a:xfrm>
            <a:off x="7822183" y="1642987"/>
            <a:ext cx="2798307" cy="186553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57083F2-ED54-4D1A-9097-EC8B94D3FD7C}"/>
              </a:ext>
            </a:extLst>
          </p:cNvPr>
          <p:cNvSpPr>
            <a:spLocks noGrp="1"/>
          </p:cNvSpPr>
          <p:nvPr>
            <p:ph type="title"/>
          </p:nvPr>
        </p:nvSpPr>
        <p:spPr/>
        <p:txBody>
          <a:bodyPr/>
          <a:lstStyle/>
          <a:p>
            <a:pPr fontAlgn="auto">
              <a:spcAft>
                <a:spcPts val="0"/>
              </a:spcAft>
              <a:defRPr/>
            </a:pPr>
            <a:r>
              <a:rPr lang="en-US" dirty="0"/>
              <a:t>Probation</a:t>
            </a:r>
            <a:endParaRPr lang="en-US" sz="2400" dirty="0"/>
          </a:p>
        </p:txBody>
      </p:sp>
      <p:sp>
        <p:nvSpPr>
          <p:cNvPr id="31747" name="Content Placeholder 2">
            <a:extLst>
              <a:ext uri="{FF2B5EF4-FFF2-40B4-BE49-F238E27FC236}">
                <a16:creationId xmlns:a16="http://schemas.microsoft.com/office/drawing/2014/main" id="{8290EACE-C380-4719-8803-31CC92812B6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Before this occurs, defendants may have a probation revocation hearing where the defense and prosecution will show evidence as to why or why not the defendants should receive the punishment determined by the judge </a:t>
            </a:r>
          </a:p>
          <a:p>
            <a:pPr lvl="1"/>
            <a:r>
              <a:rPr lang="en-US" altLang="en-US" dirty="0">
                <a:cs typeface="Times New Roman" panose="02020603050405020304" pitchFamily="18" charset="0"/>
              </a:rPr>
              <a:t>Defendants are entitled to a written notification of the time, place, and reason for the hearing </a:t>
            </a:r>
          </a:p>
          <a:p>
            <a:pPr lvl="1"/>
            <a:r>
              <a:rPr lang="en-US" altLang="en-US" dirty="0">
                <a:cs typeface="Times New Roman" panose="02020603050405020304" pitchFamily="18" charset="0"/>
              </a:rPr>
              <a:t>The burden of proof is less and the judge does not have to follow strict rules of evidence during the hearing</a:t>
            </a:r>
          </a:p>
          <a:p>
            <a:pPr lvl="1"/>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p:txBody>
      </p:sp>
      <p:pic>
        <p:nvPicPr>
          <p:cNvPr id="6" name="Picture 7" descr="http://images.clipart.com/thb/thb8/PH/cs5359_20060226b/cs5359_20060226b/32149760.thb.jpg?5359_060228_76499">
            <a:extLst>
              <a:ext uri="{FF2B5EF4-FFF2-40B4-BE49-F238E27FC236}">
                <a16:creationId xmlns:a16="http://schemas.microsoft.com/office/drawing/2014/main" id="{FD186C53-ED8A-4D96-81DB-A44BECF52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0626" y="5116371"/>
            <a:ext cx="21558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75CDE3D-F4D4-415E-B21A-BCEF31C587F3}"/>
              </a:ext>
            </a:extLst>
          </p:cNvPr>
          <p:cNvSpPr>
            <a:spLocks noGrp="1"/>
          </p:cNvSpPr>
          <p:nvPr>
            <p:ph type="title"/>
          </p:nvPr>
        </p:nvSpPr>
        <p:spPr/>
        <p:txBody>
          <a:bodyPr/>
          <a:lstStyle/>
          <a:p>
            <a:pPr fontAlgn="auto">
              <a:spcAft>
                <a:spcPts val="0"/>
              </a:spcAft>
              <a:defRPr/>
            </a:pPr>
            <a:r>
              <a:rPr lang="en-US" dirty="0"/>
              <a:t>Probation</a:t>
            </a:r>
            <a:endParaRPr lang="en-US" sz="2400" dirty="0"/>
          </a:p>
        </p:txBody>
      </p:sp>
      <p:sp>
        <p:nvSpPr>
          <p:cNvPr id="33795" name="Content Placeholder 2">
            <a:extLst>
              <a:ext uri="{FF2B5EF4-FFF2-40B4-BE49-F238E27FC236}">
                <a16:creationId xmlns:a16="http://schemas.microsoft.com/office/drawing/2014/main" id="{4CAEF8F2-6167-488D-8C5D-BEF3E8BF221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If the violation of probation is a defendant being charged with a new crime, the probation revocation hearing may occur after the trial for that crime</a:t>
            </a:r>
          </a:p>
          <a:p>
            <a:pPr lvl="1"/>
            <a:r>
              <a:rPr lang="en-US" altLang="en-US" dirty="0">
                <a:cs typeface="Times New Roman" panose="02020603050405020304" pitchFamily="18" charset="0"/>
              </a:rPr>
              <a:t>Defendants may be able to take a plea deal that covers both the new offense and the probation violation</a:t>
            </a:r>
          </a:p>
          <a:p>
            <a:pPr lvl="1"/>
            <a:endParaRPr lang="en-US" altLang="en-US" dirty="0">
              <a:cs typeface="Times New Roman" panose="02020603050405020304" pitchFamily="18" charset="0"/>
            </a:endParaRPr>
          </a:p>
        </p:txBody>
      </p:sp>
      <p:pic>
        <p:nvPicPr>
          <p:cNvPr id="6" name="Picture 2" descr="C:\Documents and Settings\alegler\Local Settings\Temporary Internet Files\Content.IE5\X0AMOJ1X\MC900287181[1].wmf">
            <a:extLst>
              <a:ext uri="{FF2B5EF4-FFF2-40B4-BE49-F238E27FC236}">
                <a16:creationId xmlns:a16="http://schemas.microsoft.com/office/drawing/2014/main" id="{AA788A25-0299-40CD-981D-5A18B8B580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5010" y="1623816"/>
            <a:ext cx="3497582" cy="3009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504161B-6E2A-4C0B-A4D1-DBB49E0F1CFA}"/>
              </a:ext>
            </a:extLst>
          </p:cNvPr>
          <p:cNvSpPr>
            <a:spLocks noGrp="1"/>
          </p:cNvSpPr>
          <p:nvPr>
            <p:ph type="title"/>
          </p:nvPr>
        </p:nvSpPr>
        <p:spPr/>
        <p:txBody>
          <a:bodyPr/>
          <a:lstStyle/>
          <a:p>
            <a:pPr fontAlgn="auto">
              <a:spcAft>
                <a:spcPts val="0"/>
              </a:spcAft>
              <a:defRPr/>
            </a:pPr>
            <a:r>
              <a:rPr lang="en-US" dirty="0"/>
              <a:t>Alternative Sentencing</a:t>
            </a:r>
          </a:p>
        </p:txBody>
      </p:sp>
      <p:sp>
        <p:nvSpPr>
          <p:cNvPr id="34819" name="Content Placeholder 2">
            <a:extLst>
              <a:ext uri="{FF2B5EF4-FFF2-40B4-BE49-F238E27FC236}">
                <a16:creationId xmlns:a16="http://schemas.microsoft.com/office/drawing/2014/main" id="{64C9D1AD-5DF2-489C-BC7E-0613D969E85E}"/>
              </a:ext>
            </a:extLst>
          </p:cNvPr>
          <p:cNvSpPr>
            <a:spLocks noGrp="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latin typeface="Times New Roman" panose="02020603050405020304" pitchFamily="18" charset="0"/>
                <a:cs typeface="Times New Roman" panose="02020603050405020304" pitchFamily="18" charset="0"/>
              </a:rPr>
              <a:t>Judges can also hand out various types of sentencing such as community service, fines, retribution, and other innovative types of punishment</a:t>
            </a:r>
          </a:p>
        </p:txBody>
      </p:sp>
      <p:sp>
        <p:nvSpPr>
          <p:cNvPr id="34820" name="Slide Number Placeholder 4">
            <a:extLst>
              <a:ext uri="{FF2B5EF4-FFF2-40B4-BE49-F238E27FC236}">
                <a16:creationId xmlns:a16="http://schemas.microsoft.com/office/drawing/2014/main" id="{81BABF74-AEA3-4DBF-B545-F1726D35ADE4}"/>
              </a:ext>
            </a:extLst>
          </p:cNvPr>
          <p:cNvSpPr>
            <a:spLocks noGrp="1" noChangeArrowheads="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37E866-68A1-477A-9F31-059A4A260A61}" type="slidenum">
              <a:rPr lang="en-US" altLang="en-US" smtClean="0"/>
              <a:pPr fontAlgn="base">
                <a:spcBef>
                  <a:spcPct val="0"/>
                </a:spcBef>
                <a:spcAft>
                  <a:spcPct val="0"/>
                </a:spcAft>
              </a:pPr>
              <a:t>16</a:t>
            </a:fld>
            <a:endParaRPr lang="en-US" altLang="en-US"/>
          </a:p>
        </p:txBody>
      </p:sp>
      <p:pic>
        <p:nvPicPr>
          <p:cNvPr id="34821" name="Picture 10" descr="http://images.clipart.com/thb/thb9/PH/image/60494593.thb.jpg?1001646645">
            <a:extLst>
              <a:ext uri="{FF2B5EF4-FFF2-40B4-BE49-F238E27FC236}">
                <a16:creationId xmlns:a16="http://schemas.microsoft.com/office/drawing/2014/main" id="{75FC2283-8C85-4655-B43B-6D6D4B4E2E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200400"/>
            <a:ext cx="1676400"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73E64D1C-E32E-449F-8954-5E84728CD126}"/>
              </a:ext>
            </a:extLst>
          </p:cNvPr>
          <p:cNvSpPr>
            <a:spLocks noGrp="1"/>
          </p:cNvSpPr>
          <p:nvPr>
            <p:ph type="title"/>
          </p:nvPr>
        </p:nvSpPr>
        <p:spPr/>
        <p:txBody>
          <a:bodyPr/>
          <a:lstStyle/>
          <a:p>
            <a:pPr fontAlgn="auto">
              <a:spcAft>
                <a:spcPts val="0"/>
              </a:spcAft>
              <a:defRPr/>
            </a:pPr>
            <a:r>
              <a:rPr lang="en-US" dirty="0"/>
              <a:t>Appeals</a:t>
            </a:r>
          </a:p>
        </p:txBody>
      </p:sp>
      <p:sp>
        <p:nvSpPr>
          <p:cNvPr id="35843" name="Content Placeholder 2">
            <a:extLst>
              <a:ext uri="{FF2B5EF4-FFF2-40B4-BE49-F238E27FC236}">
                <a16:creationId xmlns:a16="http://schemas.microsoft.com/office/drawing/2014/main" id="{218A4896-D78F-4839-A67C-9E0072823A2B}"/>
              </a:ext>
            </a:extLst>
          </p:cNvPr>
          <p:cNvSpPr>
            <a:spLocks noGrp="1" noChangeArrowheads="1"/>
          </p:cNvSpPr>
          <p:nvPr>
            <p:ph idx="1"/>
          </p:nvPr>
        </p:nvSpPr>
        <p:spPr bwMode="auto">
          <a:xfrm>
            <a:off x="1981200" y="1371600"/>
            <a:ext cx="8229600" cy="47545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latin typeface="Times New Roman" panose="02020603050405020304" pitchFamily="18" charset="0"/>
                <a:cs typeface="Times New Roman" panose="02020603050405020304" pitchFamily="18" charset="0"/>
              </a:rPr>
              <a:t>If the defendants do not agree with the conviction or the sentence, they can file an appeal to higher court for a new verdict or a new trial</a:t>
            </a:r>
          </a:p>
          <a:p>
            <a:r>
              <a:rPr lang="en-US" altLang="en-US">
                <a:latin typeface="Times New Roman" panose="02020603050405020304" pitchFamily="18" charset="0"/>
                <a:cs typeface="Times New Roman" panose="02020603050405020304" pitchFamily="18" charset="0"/>
              </a:rPr>
              <a:t>These appeals are usually filed by the defense attorney since the defendants must begin serving their sentence</a:t>
            </a:r>
          </a:p>
          <a:p>
            <a:endParaRPr lang="en-US" altLang="en-US">
              <a:latin typeface="Times New Roman" panose="02020603050405020304" pitchFamily="18" charset="0"/>
              <a:cs typeface="Times New Roman" panose="02020603050405020304" pitchFamily="18" charset="0"/>
            </a:endParaRPr>
          </a:p>
        </p:txBody>
      </p:sp>
      <p:sp>
        <p:nvSpPr>
          <p:cNvPr id="35844" name="Slide Number Placeholder 4">
            <a:extLst>
              <a:ext uri="{FF2B5EF4-FFF2-40B4-BE49-F238E27FC236}">
                <a16:creationId xmlns:a16="http://schemas.microsoft.com/office/drawing/2014/main" id="{C17E53B6-380C-4F3D-9EEE-D68E3EF8F152}"/>
              </a:ext>
            </a:extLst>
          </p:cNvPr>
          <p:cNvSpPr>
            <a:spLocks noGrp="1" noChangeArrowheads="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7CE6D3E-5266-46F8-A8FC-C57CFAFB18F9}" type="slidenum">
              <a:rPr lang="en-US" altLang="en-US" smtClean="0"/>
              <a:pPr fontAlgn="base">
                <a:spcBef>
                  <a:spcPct val="0"/>
                </a:spcBef>
                <a:spcAft>
                  <a:spcPct val="0"/>
                </a:spcAft>
              </a:pPr>
              <a:t>17</a:t>
            </a:fld>
            <a:endParaRPr lang="en-US" altLang="en-US"/>
          </a:p>
        </p:txBody>
      </p:sp>
      <p:pic>
        <p:nvPicPr>
          <p:cNvPr id="35845" name="Picture 7" descr="http://images.clipart.com/thb/thb8/PH/cs5359_20040528k/cs5359_20040528k/16455298.thb.jpg?5359_040615_4099">
            <a:extLst>
              <a:ext uri="{FF2B5EF4-FFF2-40B4-BE49-F238E27FC236}">
                <a16:creationId xmlns:a16="http://schemas.microsoft.com/office/drawing/2014/main" id="{14B5831E-FD11-4E4E-916D-2F06988FB6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4495800"/>
            <a:ext cx="121920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EBDCE609-D86E-45D3-B4F3-C255012CDE9D}"/>
              </a:ext>
            </a:extLst>
          </p:cNvPr>
          <p:cNvSpPr>
            <a:spLocks noGrp="1"/>
          </p:cNvSpPr>
          <p:nvPr>
            <p:ph type="title"/>
          </p:nvPr>
        </p:nvSpPr>
        <p:spPr/>
        <p:txBody>
          <a:bodyPr/>
          <a:lstStyle/>
          <a:p>
            <a:pPr fontAlgn="auto">
              <a:spcAft>
                <a:spcPts val="0"/>
              </a:spcAft>
              <a:defRPr/>
            </a:pPr>
            <a:r>
              <a:rPr lang="en-US" dirty="0"/>
              <a:t>Resources</a:t>
            </a:r>
          </a:p>
        </p:txBody>
      </p:sp>
      <p:sp>
        <p:nvSpPr>
          <p:cNvPr id="36867" name="Content Placeholder 2">
            <a:extLst>
              <a:ext uri="{FF2B5EF4-FFF2-40B4-BE49-F238E27FC236}">
                <a16:creationId xmlns:a16="http://schemas.microsoft.com/office/drawing/2014/main" id="{6CEC05D8-22A2-4221-AAA9-D89E9915A1E6}"/>
              </a:ext>
            </a:extLst>
          </p:cNvPr>
          <p:cNvSpPr>
            <a:spLocks noGrp="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latin typeface="Times New Roman" panose="02020603050405020304" pitchFamily="18" charset="0"/>
                <a:cs typeface="Times New Roman" panose="02020603050405020304" pitchFamily="18" charset="0"/>
              </a:rPr>
              <a:t>1413310532, The Criminal Law Handbook: Know Your Rights, Survive the System (11</a:t>
            </a:r>
            <a:r>
              <a:rPr lang="en-US" altLang="en-US" baseline="30000">
                <a:latin typeface="Times New Roman" panose="02020603050405020304" pitchFamily="18" charset="0"/>
                <a:cs typeface="Times New Roman" panose="02020603050405020304" pitchFamily="18" charset="0"/>
              </a:rPr>
              <a:t>th</a:t>
            </a:r>
            <a:r>
              <a:rPr lang="en-US" altLang="en-US">
                <a:latin typeface="Times New Roman" panose="02020603050405020304" pitchFamily="18" charset="0"/>
                <a:cs typeface="Times New Roman" panose="02020603050405020304" pitchFamily="18" charset="0"/>
              </a:rPr>
              <a:t> Edition) by Paul Bergman, J.D. and Sara J. Berman, J.D.</a:t>
            </a:r>
          </a:p>
          <a:p>
            <a:endParaRPr lang="en-US" altLang="en-US">
              <a:latin typeface="Times New Roman" panose="02020603050405020304" pitchFamily="18" charset="0"/>
              <a:cs typeface="Times New Roman" panose="02020603050405020304" pitchFamily="18" charset="0"/>
            </a:endParaRPr>
          </a:p>
        </p:txBody>
      </p:sp>
      <p:sp>
        <p:nvSpPr>
          <p:cNvPr id="36868" name="Slide Number Placeholder 3">
            <a:extLst>
              <a:ext uri="{FF2B5EF4-FFF2-40B4-BE49-F238E27FC236}">
                <a16:creationId xmlns:a16="http://schemas.microsoft.com/office/drawing/2014/main" id="{A649210C-4F42-40D4-BB1E-1F4EE5658702}"/>
              </a:ext>
            </a:extLst>
          </p:cNvPr>
          <p:cNvSpPr>
            <a:spLocks noGrp="1" noChangeArrowheads="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9525CC8-A645-462D-A735-931518671FDC}" type="slidenum">
              <a:rPr lang="en-US" altLang="en-US" smtClean="0"/>
              <a:pPr fontAlgn="base">
                <a:spcBef>
                  <a:spcPct val="0"/>
                </a:spcBef>
                <a:spcAft>
                  <a:spcPct val="0"/>
                </a:spcAft>
              </a:pPr>
              <a:t>18</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4740B1-3031-41AE-9D66-1712F9429A3A}"/>
              </a:ext>
            </a:extLst>
          </p:cNvPr>
          <p:cNvSpPr>
            <a:spLocks noGrp="1"/>
          </p:cNvSpPr>
          <p:nvPr>
            <p:ph type="title"/>
          </p:nvPr>
        </p:nvSpPr>
        <p:spPr/>
        <p:txBody>
          <a:bodyPr/>
          <a:lstStyle/>
          <a:p>
            <a:pPr fontAlgn="auto">
              <a:spcAft>
                <a:spcPts val="0"/>
              </a:spcAft>
              <a:defRPr/>
            </a:pPr>
            <a:r>
              <a:rPr lang="en-US" dirty="0"/>
              <a:t> Sentencing</a:t>
            </a:r>
          </a:p>
        </p:txBody>
      </p:sp>
      <p:sp>
        <p:nvSpPr>
          <p:cNvPr id="16387" name="Content Placeholder 2">
            <a:extLst>
              <a:ext uri="{FF2B5EF4-FFF2-40B4-BE49-F238E27FC236}">
                <a16:creationId xmlns:a16="http://schemas.microsoft.com/office/drawing/2014/main" id="{9392AF9A-0DFC-462F-AF43-A3A1622CD67A}"/>
              </a:ext>
            </a:extLst>
          </p:cNvPr>
          <p:cNvSpPr>
            <a:spLocks noGrp="1" noChangeArrowheads="1"/>
          </p:cNvSpPr>
          <p:nvPr>
            <p:ph sz="half" idx="1"/>
          </p:nvPr>
        </p:nvSpPr>
        <p:spPr bwMode="auto">
          <a:xfrm>
            <a:off x="737881" y="1420420"/>
            <a:ext cx="5354944"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When people are found guilty of the crime they are accused of, the next phase of the criminal justice system is sentencing</a:t>
            </a:r>
          </a:p>
          <a:p>
            <a:pPr lvl="1"/>
            <a:r>
              <a:rPr lang="en-US" altLang="en-US" dirty="0">
                <a:cs typeface="Times New Roman" panose="02020603050405020304" pitchFamily="18" charset="0"/>
              </a:rPr>
              <a:t>There are different types of sentencing options which range from fines, probation, community service, and incarceration</a:t>
            </a:r>
          </a:p>
          <a:p>
            <a:pPr lvl="1"/>
            <a:r>
              <a:rPr lang="en-US" altLang="en-US" dirty="0">
                <a:cs typeface="Times New Roman" panose="02020603050405020304" pitchFamily="18" charset="0"/>
              </a:rPr>
              <a:t>Sentencing may be done by a jury or a judge</a:t>
            </a:r>
          </a:p>
          <a:p>
            <a:pPr lvl="1"/>
            <a:endParaRPr lang="en-US" altLang="en-US" dirty="0">
              <a:cs typeface="Times New Roman" panose="02020603050405020304" pitchFamily="18" charset="0"/>
            </a:endParaRPr>
          </a:p>
        </p:txBody>
      </p:sp>
      <p:pic>
        <p:nvPicPr>
          <p:cNvPr id="16389" name="Picture 7" descr="http://images.clipart.com/thb/thb8/PH/gc1824_20021024/01/7322834.thb.jpg?moneyvice">
            <a:extLst>
              <a:ext uri="{FF2B5EF4-FFF2-40B4-BE49-F238E27FC236}">
                <a16:creationId xmlns:a16="http://schemas.microsoft.com/office/drawing/2014/main" id="{2E25A100-A3AB-4AF7-B08E-224C684015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8402" y="1420419"/>
            <a:ext cx="4171967" cy="275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1" descr="http://images.clipart.com/thw/thw11/CL/5433_2005010014/000803_1086_77/21369456.thb.jpg?000803_1086_7785_v__v">
            <a:extLst>
              <a:ext uri="{FF2B5EF4-FFF2-40B4-BE49-F238E27FC236}">
                <a16:creationId xmlns:a16="http://schemas.microsoft.com/office/drawing/2014/main" id="{4C6693BE-D120-4A51-9399-6792E74F0E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0655" y="4469146"/>
            <a:ext cx="1289714" cy="1685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http://images.clipart.com/thw/thw11/CL/5433_2005010014/000803_1088_27/20049999.thb.jpg?000803_1088_2761_v__v">
            <a:extLst>
              <a:ext uri="{FF2B5EF4-FFF2-40B4-BE49-F238E27FC236}">
                <a16:creationId xmlns:a16="http://schemas.microsoft.com/office/drawing/2014/main" id="{9611E43A-5264-4368-A1C9-08F51111D2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8402" y="4381363"/>
            <a:ext cx="2601784" cy="2185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35B6E3E-2152-42E4-BEA9-BED9A8B543DF}"/>
              </a:ext>
            </a:extLst>
          </p:cNvPr>
          <p:cNvSpPr>
            <a:spLocks noGrp="1"/>
          </p:cNvSpPr>
          <p:nvPr>
            <p:ph type="title"/>
          </p:nvPr>
        </p:nvSpPr>
        <p:spPr/>
        <p:txBody>
          <a:bodyPr/>
          <a:lstStyle/>
          <a:p>
            <a:pPr fontAlgn="auto">
              <a:spcAft>
                <a:spcPts val="0"/>
              </a:spcAft>
              <a:defRPr/>
            </a:pPr>
            <a:r>
              <a:rPr lang="en-US" dirty="0"/>
              <a:t>When Sentencing Occurs</a:t>
            </a:r>
          </a:p>
        </p:txBody>
      </p:sp>
      <p:sp>
        <p:nvSpPr>
          <p:cNvPr id="18435" name="Content Placeholder 2">
            <a:extLst>
              <a:ext uri="{FF2B5EF4-FFF2-40B4-BE49-F238E27FC236}">
                <a16:creationId xmlns:a16="http://schemas.microsoft.com/office/drawing/2014/main" id="{BFC21DF1-4852-4574-B9E7-C88DB6B8AF2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457200"/>
            <a:r>
              <a:rPr lang="en-US" altLang="en-US" dirty="0">
                <a:cs typeface="Times New Roman" panose="02020603050405020304" pitchFamily="18" charset="0"/>
              </a:rPr>
              <a:t>Sentencing may occur right away or after the judge has had a presentence report</a:t>
            </a:r>
          </a:p>
          <a:p>
            <a:pPr marL="457200" lvl="1" indent="-457200"/>
            <a:r>
              <a:rPr lang="en-US" altLang="en-US" dirty="0">
                <a:cs typeface="Times New Roman" panose="02020603050405020304" pitchFamily="18" charset="0"/>
              </a:rPr>
              <a:t>A presentence report is an investigation that may be done by a probation officer between the conviction and sentencing date of a defendant</a:t>
            </a:r>
          </a:p>
          <a:p>
            <a:pPr marL="457200" lvl="1" indent="-457200"/>
            <a:endParaRPr lang="en-US" altLang="en-US" dirty="0">
              <a:cs typeface="Times New Roman" panose="02020603050405020304" pitchFamily="18" charset="0"/>
            </a:endParaRPr>
          </a:p>
          <a:p>
            <a:endParaRPr lang="en-US" altLang="en-US" dirty="0">
              <a:cs typeface="Times New Roman" panose="02020603050405020304" pitchFamily="18" charset="0"/>
            </a:endParaRPr>
          </a:p>
          <a:p>
            <a:endParaRPr lang="en-US" altLang="en-US" dirty="0">
              <a:cs typeface="Times New Roman" panose="02020603050405020304" pitchFamily="18" charset="0"/>
            </a:endParaRPr>
          </a:p>
        </p:txBody>
      </p:sp>
      <p:pic>
        <p:nvPicPr>
          <p:cNvPr id="18437" name="Picture 7" descr="http://images.clipart.com/thw/thw11/CL/5433_2005010014/000803_1080_43/21250348.thb.jpg?000803_1080_4366_v__v">
            <a:extLst>
              <a:ext uri="{FF2B5EF4-FFF2-40B4-BE49-F238E27FC236}">
                <a16:creationId xmlns:a16="http://schemas.microsoft.com/office/drawing/2014/main" id="{25150A18-95E2-4470-A616-554B84E08A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1256" y="1283509"/>
            <a:ext cx="1947684" cy="1691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C:\Documents and Settings\alegler\Local Settings\Temporary Internet Files\Content.IE5\34JCL8B1\MC900280853[1].wmf">
            <a:extLst>
              <a:ext uri="{FF2B5EF4-FFF2-40B4-BE49-F238E27FC236}">
                <a16:creationId xmlns:a16="http://schemas.microsoft.com/office/drawing/2014/main" id="{5EED1F77-EA27-4FFA-800E-5D096383AC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0526" y="2925562"/>
            <a:ext cx="2372435" cy="332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7D12C21-FE77-4135-873D-B81C7D4F132F}"/>
              </a:ext>
            </a:extLst>
          </p:cNvPr>
          <p:cNvSpPr>
            <a:spLocks noGrp="1"/>
          </p:cNvSpPr>
          <p:nvPr>
            <p:ph type="title"/>
          </p:nvPr>
        </p:nvSpPr>
        <p:spPr/>
        <p:txBody>
          <a:bodyPr/>
          <a:lstStyle/>
          <a:p>
            <a:pPr fontAlgn="auto">
              <a:spcAft>
                <a:spcPts val="0"/>
              </a:spcAft>
              <a:defRPr/>
            </a:pPr>
            <a:r>
              <a:rPr lang="en-US" dirty="0"/>
              <a:t>When Sentencing Occurs </a:t>
            </a:r>
            <a:endParaRPr lang="en-US" sz="2400" dirty="0"/>
          </a:p>
        </p:txBody>
      </p:sp>
      <p:sp>
        <p:nvSpPr>
          <p:cNvPr id="20483" name="Content Placeholder 2">
            <a:extLst>
              <a:ext uri="{FF2B5EF4-FFF2-40B4-BE49-F238E27FC236}">
                <a16:creationId xmlns:a16="http://schemas.microsoft.com/office/drawing/2014/main" id="{3A69FAE1-E302-49AC-9842-821B0898BD1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457200"/>
            <a:r>
              <a:rPr lang="en-US" altLang="en-US" dirty="0">
                <a:cs typeface="Times New Roman" panose="02020603050405020304" pitchFamily="18" charset="0"/>
              </a:rPr>
              <a:t>A presentence report includes</a:t>
            </a:r>
          </a:p>
          <a:p>
            <a:pPr marL="857250" lvl="2" indent="-457200"/>
            <a:r>
              <a:rPr lang="en-US" altLang="en-US" dirty="0">
                <a:cs typeface="Times New Roman" panose="02020603050405020304" pitchFamily="18" charset="0"/>
              </a:rPr>
              <a:t>The circumstances of the offense</a:t>
            </a:r>
          </a:p>
          <a:p>
            <a:pPr marL="857250" lvl="2" indent="-457200"/>
            <a:r>
              <a:rPr lang="en-US" altLang="en-US" dirty="0">
                <a:cs typeface="Times New Roman" panose="02020603050405020304" pitchFamily="18" charset="0"/>
              </a:rPr>
              <a:t>The defendant’s personal history and criminal record</a:t>
            </a:r>
          </a:p>
          <a:p>
            <a:pPr marL="857250" lvl="2" indent="-457200"/>
            <a:r>
              <a:rPr lang="en-US" altLang="en-US" dirty="0">
                <a:cs typeface="Times New Roman" panose="02020603050405020304" pitchFamily="18" charset="0"/>
              </a:rPr>
              <a:t>A victim impact statement</a:t>
            </a:r>
          </a:p>
          <a:p>
            <a:endParaRPr lang="en-US" altLang="en-US" dirty="0">
              <a:cs typeface="Times New Roman" panose="02020603050405020304" pitchFamily="18" charset="0"/>
            </a:endParaRPr>
          </a:p>
        </p:txBody>
      </p:sp>
      <p:pic>
        <p:nvPicPr>
          <p:cNvPr id="20485" name="Picture 2" descr="http://images.clipart.com/thw/thw11/CL/5433_2005010014/000803_1052_99/20374549.thb.jpg?000803_1052_9980_v__v">
            <a:extLst>
              <a:ext uri="{FF2B5EF4-FFF2-40B4-BE49-F238E27FC236}">
                <a16:creationId xmlns:a16="http://schemas.microsoft.com/office/drawing/2014/main" id="{CB29BECB-73E9-4C04-B582-1936C8EB6F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1913" y="3448050"/>
            <a:ext cx="2630487"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DB7F25D-AE35-480C-9104-66FE1A1DB61C}"/>
              </a:ext>
            </a:extLst>
          </p:cNvPr>
          <p:cNvSpPr>
            <a:spLocks noGrp="1"/>
          </p:cNvSpPr>
          <p:nvPr>
            <p:ph type="title"/>
          </p:nvPr>
        </p:nvSpPr>
        <p:spPr/>
        <p:txBody>
          <a:bodyPr/>
          <a:lstStyle/>
          <a:p>
            <a:pPr fontAlgn="auto">
              <a:spcAft>
                <a:spcPts val="0"/>
              </a:spcAft>
              <a:defRPr/>
            </a:pPr>
            <a:r>
              <a:rPr lang="en-US" dirty="0"/>
              <a:t>Presentence Report</a:t>
            </a:r>
          </a:p>
        </p:txBody>
      </p:sp>
      <p:sp>
        <p:nvSpPr>
          <p:cNvPr id="11267" name="Content Placeholder 2">
            <a:extLst>
              <a:ext uri="{FF2B5EF4-FFF2-40B4-BE49-F238E27FC236}">
                <a16:creationId xmlns:a16="http://schemas.microsoft.com/office/drawing/2014/main" id="{A7FCE422-DE98-4A1D-A959-88C273BEA7BE}"/>
              </a:ext>
            </a:extLst>
          </p:cNvPr>
          <p:cNvSpPr>
            <a:spLocks noGrp="1"/>
          </p:cNvSpPr>
          <p:nvPr>
            <p:ph sz="half" idx="1"/>
          </p:nvPr>
        </p:nvSpPr>
        <p:spPr/>
        <p:txBody>
          <a:bodyPr/>
          <a:lstStyle/>
          <a:p>
            <a:pPr marL="457200" lvl="1" indent="-457200" fontAlgn="auto">
              <a:spcAft>
                <a:spcPts val="0"/>
              </a:spcAft>
              <a:defRPr/>
            </a:pPr>
            <a:r>
              <a:rPr lang="en-US" dirty="0">
                <a:cs typeface="Times New Roman" pitchFamily="18" charset="0"/>
              </a:rPr>
              <a:t>It is the duty of a good defense attorney to make sure the probation officer hears about positive aspects of the defendant</a:t>
            </a:r>
          </a:p>
          <a:p>
            <a:pPr marL="457200" lvl="1" indent="-457200" fontAlgn="auto">
              <a:spcAft>
                <a:spcPts val="0"/>
              </a:spcAft>
              <a:defRPr/>
            </a:pPr>
            <a:endParaRPr lang="en-US" dirty="0">
              <a:cs typeface="Times New Roman" pitchFamily="18" charset="0"/>
            </a:endParaRPr>
          </a:p>
          <a:p>
            <a:pPr fontAlgn="auto">
              <a:spcAft>
                <a:spcPts val="0"/>
              </a:spcAft>
              <a:defRPr/>
            </a:pPr>
            <a:endParaRPr lang="en-US" dirty="0">
              <a:cs typeface="Times New Roman" pitchFamily="18" charset="0"/>
            </a:endParaRPr>
          </a:p>
          <a:p>
            <a:pPr fontAlgn="auto">
              <a:spcAft>
                <a:spcPts val="0"/>
              </a:spcAft>
              <a:defRPr/>
            </a:pPr>
            <a:endParaRPr lang="en-US" dirty="0">
              <a:cs typeface="Times New Roman" pitchFamily="18" charset="0"/>
            </a:endParaRPr>
          </a:p>
          <a:p>
            <a:pPr marL="0" indent="0" fontAlgn="auto">
              <a:spcAft>
                <a:spcPts val="0"/>
              </a:spcAft>
              <a:buFont typeface="Arial" panose="020B0604020202020204" pitchFamily="34" charset="0"/>
              <a:buNone/>
              <a:defRPr/>
            </a:pPr>
            <a:endParaRPr lang="en-US" dirty="0">
              <a:cs typeface="Times New Roman" pitchFamily="18" charset="0"/>
            </a:endParaRPr>
          </a:p>
        </p:txBody>
      </p:sp>
      <p:pic>
        <p:nvPicPr>
          <p:cNvPr id="21509" name="Picture 7" descr="http://images.clipart.com/thb/thb11/PH/5344_2005030011/9/24235682.thb.jpg?000801_0233_0001_t__s">
            <a:extLst>
              <a:ext uri="{FF2B5EF4-FFF2-40B4-BE49-F238E27FC236}">
                <a16:creationId xmlns:a16="http://schemas.microsoft.com/office/drawing/2014/main" id="{2ADCDCBA-FCC7-4ADF-893E-7F5E4BFD2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2207" y="1283509"/>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59A0E0D-027A-4AC0-A5A2-7D6E39A19EE3}"/>
              </a:ext>
            </a:extLst>
          </p:cNvPr>
          <p:cNvSpPr>
            <a:spLocks noGrp="1"/>
          </p:cNvSpPr>
          <p:nvPr>
            <p:ph type="title"/>
          </p:nvPr>
        </p:nvSpPr>
        <p:spPr/>
        <p:txBody>
          <a:bodyPr/>
          <a:lstStyle/>
          <a:p>
            <a:pPr fontAlgn="auto">
              <a:spcAft>
                <a:spcPts val="0"/>
              </a:spcAft>
              <a:defRPr/>
            </a:pPr>
            <a:r>
              <a:rPr lang="en-US" dirty="0"/>
              <a:t>Presentence Report </a:t>
            </a:r>
            <a:endParaRPr lang="en-US" sz="2400" dirty="0"/>
          </a:p>
        </p:txBody>
      </p:sp>
      <p:sp>
        <p:nvSpPr>
          <p:cNvPr id="22531" name="Content Placeholder 2">
            <a:extLst>
              <a:ext uri="{FF2B5EF4-FFF2-40B4-BE49-F238E27FC236}">
                <a16:creationId xmlns:a16="http://schemas.microsoft.com/office/drawing/2014/main" id="{7014FAFB-E18A-41D8-A428-EE41930BD27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457200" fontAlgn="auto">
              <a:spcAft>
                <a:spcPts val="0"/>
              </a:spcAft>
              <a:buClr>
                <a:srgbClr val="C02033"/>
              </a:buClr>
              <a:defRPr/>
            </a:pPr>
            <a:r>
              <a:rPr lang="en-US" dirty="0">
                <a:solidFill>
                  <a:srgbClr val="000000"/>
                </a:solidFill>
                <a:cs typeface="Times New Roman" pitchFamily="18" charset="0"/>
              </a:rPr>
              <a:t>The probation officer might meet with the defendant to discuss the defendant’s</a:t>
            </a:r>
          </a:p>
          <a:p>
            <a:pPr marL="800100" lvl="2" indent="-457200" fontAlgn="auto">
              <a:spcAft>
                <a:spcPts val="0"/>
              </a:spcAft>
              <a:buClr>
                <a:srgbClr val="4E7CBE"/>
              </a:buClr>
              <a:defRPr/>
            </a:pPr>
            <a:r>
              <a:rPr lang="en-US" dirty="0">
                <a:solidFill>
                  <a:srgbClr val="000000"/>
                </a:solidFill>
                <a:cs typeface="Times New Roman" pitchFamily="18" charset="0"/>
              </a:rPr>
              <a:t>Presentence report</a:t>
            </a:r>
          </a:p>
          <a:p>
            <a:pPr marL="800100" lvl="2" indent="-457200" fontAlgn="auto">
              <a:spcAft>
                <a:spcPts val="0"/>
              </a:spcAft>
              <a:buClr>
                <a:srgbClr val="4E7CBE"/>
              </a:buClr>
              <a:defRPr/>
            </a:pPr>
            <a:r>
              <a:rPr lang="en-US" dirty="0">
                <a:solidFill>
                  <a:srgbClr val="000000"/>
                </a:solidFill>
                <a:cs typeface="Times New Roman" pitchFamily="18" charset="0"/>
              </a:rPr>
              <a:t>Version of the criminal act</a:t>
            </a:r>
          </a:p>
          <a:p>
            <a:pPr marL="800100" lvl="2" indent="-457200" fontAlgn="auto">
              <a:spcAft>
                <a:spcPts val="0"/>
              </a:spcAft>
              <a:buClr>
                <a:srgbClr val="4E7CBE"/>
              </a:buClr>
              <a:defRPr/>
            </a:pPr>
            <a:r>
              <a:rPr lang="en-US" dirty="0">
                <a:solidFill>
                  <a:srgbClr val="000000"/>
                </a:solidFill>
                <a:cs typeface="Times New Roman" pitchFamily="18" charset="0"/>
              </a:rPr>
              <a:t>Reason for the crime</a:t>
            </a:r>
          </a:p>
          <a:p>
            <a:pPr marL="800100" lvl="2" indent="-457200" fontAlgn="auto">
              <a:spcAft>
                <a:spcPts val="0"/>
              </a:spcAft>
              <a:buClr>
                <a:srgbClr val="4E7CBE"/>
              </a:buClr>
              <a:defRPr/>
            </a:pPr>
            <a:r>
              <a:rPr lang="en-US" dirty="0">
                <a:solidFill>
                  <a:srgbClr val="000000"/>
                </a:solidFill>
                <a:cs typeface="Times New Roman" pitchFamily="18" charset="0"/>
              </a:rPr>
              <a:t>Prior criminal record</a:t>
            </a:r>
          </a:p>
          <a:p>
            <a:pPr marL="800100" lvl="2" indent="-457200" fontAlgn="auto">
              <a:spcAft>
                <a:spcPts val="0"/>
              </a:spcAft>
              <a:buClr>
                <a:srgbClr val="4E7CBE"/>
              </a:buClr>
              <a:defRPr/>
            </a:pPr>
            <a:r>
              <a:rPr lang="en-US" dirty="0">
                <a:solidFill>
                  <a:srgbClr val="000000"/>
                </a:solidFill>
                <a:cs typeface="Times New Roman" pitchFamily="18" charset="0"/>
              </a:rPr>
              <a:t>Personal and family history</a:t>
            </a:r>
          </a:p>
          <a:p>
            <a:pPr marL="800100" lvl="2" indent="-457200" fontAlgn="auto">
              <a:spcAft>
                <a:spcPts val="0"/>
              </a:spcAft>
              <a:buClr>
                <a:srgbClr val="4E7CBE"/>
              </a:buClr>
              <a:defRPr/>
            </a:pPr>
            <a:r>
              <a:rPr lang="en-US" dirty="0">
                <a:solidFill>
                  <a:srgbClr val="000000"/>
                </a:solidFill>
                <a:cs typeface="Times New Roman" pitchFamily="18" charset="0"/>
              </a:rPr>
              <a:t>Education and employment history</a:t>
            </a:r>
          </a:p>
          <a:p>
            <a:pPr marL="800100" lvl="2" indent="-457200" fontAlgn="auto">
              <a:spcAft>
                <a:spcPts val="0"/>
              </a:spcAft>
              <a:buClr>
                <a:srgbClr val="4E7CBE"/>
              </a:buClr>
              <a:defRPr/>
            </a:pPr>
            <a:r>
              <a:rPr lang="en-US" dirty="0">
                <a:solidFill>
                  <a:srgbClr val="000000"/>
                </a:solidFill>
                <a:cs typeface="Times New Roman" pitchFamily="18" charset="0"/>
              </a:rPr>
              <a:t>Health, and potential alcohol and drug abuse</a:t>
            </a:r>
          </a:p>
          <a:p>
            <a:pPr marL="800100" lvl="2" indent="-457200" fontAlgn="auto">
              <a:spcAft>
                <a:spcPts val="0"/>
              </a:spcAft>
              <a:buClr>
                <a:srgbClr val="4E7CBE"/>
              </a:buClr>
              <a:defRPr/>
            </a:pPr>
            <a:r>
              <a:rPr lang="en-US" dirty="0">
                <a:solidFill>
                  <a:srgbClr val="000000"/>
                </a:solidFill>
                <a:cs typeface="Times New Roman" pitchFamily="18" charset="0"/>
              </a:rPr>
              <a:t>Financial status </a:t>
            </a:r>
          </a:p>
          <a:p>
            <a:pPr marL="800100" lvl="2" indent="-457200" fontAlgn="auto">
              <a:spcAft>
                <a:spcPts val="0"/>
              </a:spcAft>
              <a:buClr>
                <a:srgbClr val="4E7CBE"/>
              </a:buClr>
              <a:defRPr/>
            </a:pPr>
            <a:r>
              <a:rPr lang="en-US" dirty="0">
                <a:solidFill>
                  <a:srgbClr val="000000"/>
                </a:solidFill>
                <a:cs typeface="Times New Roman" pitchFamily="18" charset="0"/>
              </a:rPr>
              <a:t>Military record</a:t>
            </a:r>
          </a:p>
          <a:p>
            <a:pPr marL="457200" lvl="1" indent="-457200"/>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47FDB99-1DFE-415F-B64E-FEB9C6BC6F5F}"/>
              </a:ext>
            </a:extLst>
          </p:cNvPr>
          <p:cNvSpPr>
            <a:spLocks noGrp="1"/>
          </p:cNvSpPr>
          <p:nvPr>
            <p:ph type="title"/>
          </p:nvPr>
        </p:nvSpPr>
        <p:spPr/>
        <p:txBody>
          <a:bodyPr/>
          <a:lstStyle/>
          <a:p>
            <a:pPr fontAlgn="auto">
              <a:spcAft>
                <a:spcPts val="0"/>
              </a:spcAft>
              <a:defRPr/>
            </a:pPr>
            <a:r>
              <a:rPr lang="en-US" dirty="0"/>
              <a:t>Presentence Report</a:t>
            </a:r>
          </a:p>
        </p:txBody>
      </p:sp>
      <p:sp>
        <p:nvSpPr>
          <p:cNvPr id="23555" name="Content Placeholder 2">
            <a:extLst>
              <a:ext uri="{FF2B5EF4-FFF2-40B4-BE49-F238E27FC236}">
                <a16:creationId xmlns:a16="http://schemas.microsoft.com/office/drawing/2014/main" id="{2008610C-0825-4C7D-85D5-9F1578A0F93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r>
              <a:rPr lang="en-US" altLang="en-US" dirty="0">
                <a:cs typeface="Times New Roman" panose="02020603050405020304" pitchFamily="18" charset="0"/>
              </a:rPr>
              <a:t>Defendants should be prepared to answer the probation officer’s questions in the most favorable light possible and show remorse for their actions</a:t>
            </a:r>
          </a:p>
          <a:p>
            <a:pPr marL="342900" lvl="1" indent="-342900"/>
            <a:r>
              <a:rPr lang="en-US" altLang="en-US" dirty="0">
                <a:cs typeface="Times New Roman" panose="02020603050405020304" pitchFamily="18" charset="0"/>
              </a:rPr>
              <a:t>Defendants usually have access to the report but not always to the recommendations made in the report</a:t>
            </a:r>
          </a:p>
        </p:txBody>
      </p:sp>
      <p:pic>
        <p:nvPicPr>
          <p:cNvPr id="23557" name="Picture 7" descr="http://images.clipart.com/thw/thw11/CL/5433_2005010014/000803_1055_97/20469210.thb.jpg?000803_1055_9794_v__v">
            <a:extLst>
              <a:ext uri="{FF2B5EF4-FFF2-40B4-BE49-F238E27FC236}">
                <a16:creationId xmlns:a16="http://schemas.microsoft.com/office/drawing/2014/main" id="{E4E541E7-93A0-4878-A4B3-FF047F187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558" y="4005649"/>
            <a:ext cx="197326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CA59A4D1-9457-4558-AA49-2FF7364EF7A7}"/>
              </a:ext>
            </a:extLst>
          </p:cNvPr>
          <p:cNvSpPr>
            <a:spLocks noGrp="1"/>
          </p:cNvSpPr>
          <p:nvPr>
            <p:ph type="title"/>
          </p:nvPr>
        </p:nvSpPr>
        <p:spPr/>
        <p:txBody>
          <a:bodyPr/>
          <a:lstStyle/>
          <a:p>
            <a:pPr fontAlgn="auto">
              <a:spcAft>
                <a:spcPts val="0"/>
              </a:spcAft>
              <a:defRPr/>
            </a:pPr>
            <a:r>
              <a:rPr lang="en-US" dirty="0"/>
              <a:t>Presentence Report </a:t>
            </a:r>
          </a:p>
        </p:txBody>
      </p:sp>
      <p:sp>
        <p:nvSpPr>
          <p:cNvPr id="24579" name="Content Placeholder 2">
            <a:extLst>
              <a:ext uri="{FF2B5EF4-FFF2-40B4-BE49-F238E27FC236}">
                <a16:creationId xmlns:a16="http://schemas.microsoft.com/office/drawing/2014/main" id="{6A91C966-E398-467B-8E09-4C13EDCB2F7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Times New Roman" panose="02020603050405020304" pitchFamily="18" charset="0"/>
              </a:rPr>
              <a:t>A defendant’s attorney can do the following during a presentence report to help the case:</a:t>
            </a:r>
          </a:p>
          <a:p>
            <a:pPr lvl="1"/>
            <a:r>
              <a:rPr lang="en-US" altLang="en-US" dirty="0">
                <a:cs typeface="Times New Roman" panose="02020603050405020304" pitchFamily="18" charset="0"/>
              </a:rPr>
              <a:t>Research alternate sentences to suggest to the probation officer</a:t>
            </a:r>
          </a:p>
          <a:p>
            <a:pPr lvl="1"/>
            <a:r>
              <a:rPr lang="en-US" altLang="en-US" dirty="0">
                <a:cs typeface="Times New Roman" panose="02020603050405020304" pitchFamily="18" charset="0"/>
              </a:rPr>
              <a:t>Assist a defendant with finding a job or enrolling in a drug rehab program in order to improve his or her profile</a:t>
            </a:r>
          </a:p>
          <a:p>
            <a:pPr lvl="1"/>
            <a:r>
              <a:rPr lang="en-US" altLang="en-US" dirty="0">
                <a:cs typeface="Times New Roman" panose="02020603050405020304" pitchFamily="18" charset="0"/>
              </a:rPr>
              <a:t>Meet with the probation officer to present helpful information</a:t>
            </a:r>
          </a:p>
          <a:p>
            <a:pPr lvl="1"/>
            <a:r>
              <a:rPr lang="en-US" altLang="en-US" dirty="0">
                <a:cs typeface="Times New Roman" panose="02020603050405020304" pitchFamily="18" charset="0"/>
              </a:rPr>
              <a:t>Prepare a written statement explaining why a defendant should receive a light sentence</a:t>
            </a:r>
          </a:p>
          <a:p>
            <a:pPr lvl="1"/>
            <a:r>
              <a:rPr lang="en-US" altLang="en-US" dirty="0">
                <a:cs typeface="Times New Roman" panose="02020603050405020304" pitchFamily="18" charset="0"/>
              </a:rPr>
              <a:t>Have a private presentence report done for a hefty fee</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schemas.microsoft.com/office/2006/metadata/properties"/>
    <ds:schemaRef ds:uri="http://www.w3.org/XML/1998/namespace"/>
    <ds:schemaRef ds:uri="http://purl.org/dc/elements/1.1/"/>
    <ds:schemaRef ds:uri="56ea17bb-c96d-4826-b465-01eec0dd23dd"/>
    <ds:schemaRef ds:uri="http://purl.org/dc/terms/"/>
    <ds:schemaRef ds:uri="http://purl.org/dc/dcmitype/"/>
    <ds:schemaRef ds:uri="http://schemas.microsoft.com/office/2006/documentManagement/types"/>
    <ds:schemaRef ds:uri="http://schemas.openxmlformats.org/package/2006/metadata/core-properties"/>
    <ds:schemaRef ds:uri="05d88611-e516-4d1a-b12e-39107e78b3d0"/>
    <ds:schemaRef ds:uri="http://schemas.microsoft.com/sharepoint/v3"/>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768</Words>
  <Application>Microsoft Office PowerPoint</Application>
  <PresentationFormat>Widescreen</PresentationFormat>
  <Paragraphs>78</Paragraphs>
  <Slides>18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18</vt:i4>
      </vt:variant>
    </vt:vector>
  </HeadingPairs>
  <TitlesOfParts>
    <vt:vector size="27" baseType="lpstr">
      <vt:lpstr>Calibri</vt:lpstr>
      <vt:lpstr>Arial</vt:lpstr>
      <vt:lpstr>Open Sans</vt:lpstr>
      <vt:lpstr>Open Sans SemiBold</vt:lpstr>
      <vt:lpstr>Times New Roman</vt:lpstr>
      <vt:lpstr>.AppleSystemUIFont</vt:lpstr>
      <vt:lpstr>2_Office Theme</vt:lpstr>
      <vt:lpstr>3_Office Theme</vt:lpstr>
      <vt:lpstr>4_Office Theme</vt:lpstr>
      <vt:lpstr>PowerPoint Presentation</vt:lpstr>
      <vt:lpstr>PowerPoint Presentation</vt:lpstr>
      <vt:lpstr> Sentencing</vt:lpstr>
      <vt:lpstr>When Sentencing Occurs</vt:lpstr>
      <vt:lpstr>When Sentencing Occurs </vt:lpstr>
      <vt:lpstr>Presentence Report</vt:lpstr>
      <vt:lpstr>Presentence Report </vt:lpstr>
      <vt:lpstr>Presentence Report</vt:lpstr>
      <vt:lpstr>Presentence Report </vt:lpstr>
      <vt:lpstr>Sentencing Hearing</vt:lpstr>
      <vt:lpstr>Sentencing Hearing </vt:lpstr>
      <vt:lpstr>Probation</vt:lpstr>
      <vt:lpstr>Probation</vt:lpstr>
      <vt:lpstr>Probation</vt:lpstr>
      <vt:lpstr>Probation</vt:lpstr>
      <vt:lpstr>Alternative Sentencing</vt:lpstr>
      <vt:lpstr>Appeals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2017-07-20T16:32:12Z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