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5"/>
  </p:notesMasterIdLst>
  <p:sldIdLst>
    <p:sldId id="321" r:id="rId6"/>
    <p:sldId id="319" r:id="rId7"/>
    <p:sldId id="325" r:id="rId8"/>
    <p:sldId id="326" r:id="rId9"/>
    <p:sldId id="327" r:id="rId10"/>
    <p:sldId id="324" r:id="rId11"/>
    <p:sldId id="323" r:id="rId12"/>
    <p:sldId id="328" r:id="rId13"/>
    <p:sldId id="329" r:id="rId14"/>
    <p:sldId id="330" r:id="rId15"/>
    <p:sldId id="331" r:id="rId16"/>
    <p:sldId id="332" r:id="rId17"/>
    <p:sldId id="333" r:id="rId18"/>
    <p:sldId id="334" r:id="rId19"/>
    <p:sldId id="335" r:id="rId20"/>
    <p:sldId id="338" r:id="rId21"/>
    <p:sldId id="340" r:id="rId22"/>
    <p:sldId id="341" r:id="rId23"/>
    <p:sldId id="343" r:id="rId24"/>
    <p:sldId id="337" r:id="rId25"/>
    <p:sldId id="349" r:id="rId26"/>
    <p:sldId id="350" r:id="rId27"/>
    <p:sldId id="342" r:id="rId28"/>
    <p:sldId id="346" r:id="rId29"/>
    <p:sldId id="347" r:id="rId30"/>
    <p:sldId id="348" r:id="rId31"/>
    <p:sldId id="344" r:id="rId32"/>
    <p:sldId id="345" r:id="rId33"/>
    <p:sldId id="336"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2" d="100"/>
          <a:sy n="112" d="100"/>
        </p:scale>
        <p:origin x="470"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Sheet Metal Development</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Reverse Engineering of a Box</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Lay out a small box</a:t>
            </a:r>
          </a:p>
          <a:p>
            <a:pPr lvl="1"/>
            <a:endParaRPr lang="en-US" dirty="0"/>
          </a:p>
          <a:p>
            <a:pPr lvl="1"/>
            <a:endParaRPr lang="en-US" dirty="0"/>
          </a:p>
          <a:p>
            <a:pPr lvl="1"/>
            <a:endParaRPr lang="en-US" dirty="0"/>
          </a:p>
          <a:p>
            <a:pPr lvl="1"/>
            <a:r>
              <a:rPr lang="en-US" dirty="0"/>
              <a:t>Unfold the box</a:t>
            </a:r>
          </a:p>
          <a:p>
            <a:pPr lvl="1"/>
            <a:endParaRPr lang="en-US" dirty="0"/>
          </a:p>
        </p:txBody>
      </p:sp>
      <p:pic>
        <p:nvPicPr>
          <p:cNvPr id="4" name="Picture 3">
            <a:extLst>
              <a:ext uri="{FF2B5EF4-FFF2-40B4-BE49-F238E27FC236}">
                <a16:creationId xmlns:a16="http://schemas.microsoft.com/office/drawing/2014/main" id="{0434D616-9AC6-4602-B1F8-7EDBF49E10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2440" y="1556981"/>
            <a:ext cx="1447800" cy="1467173"/>
          </a:xfrm>
          <a:prstGeom prst="rect">
            <a:avLst/>
          </a:prstGeom>
        </p:spPr>
      </p:pic>
      <p:pic>
        <p:nvPicPr>
          <p:cNvPr id="5" name="Picture 4">
            <a:extLst>
              <a:ext uri="{FF2B5EF4-FFF2-40B4-BE49-F238E27FC236}">
                <a16:creationId xmlns:a16="http://schemas.microsoft.com/office/drawing/2014/main" id="{0159A941-2F8C-4E2B-A653-5791EA2458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6101" y="3475629"/>
            <a:ext cx="1536666" cy="1429603"/>
          </a:xfrm>
          <a:prstGeom prst="rect">
            <a:avLst/>
          </a:prstGeom>
        </p:spPr>
      </p:pic>
    </p:spTree>
    <p:extLst>
      <p:ext uri="{BB962C8B-B14F-4D97-AF65-F5344CB8AC3E}">
        <p14:creationId xmlns:p14="http://schemas.microsoft.com/office/powerpoint/2010/main" val="373513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Box Being Unfolded</a:t>
            </a:r>
          </a:p>
        </p:txBody>
      </p:sp>
      <p:pic>
        <p:nvPicPr>
          <p:cNvPr id="4" name="Content Placeholder 4">
            <a:extLst>
              <a:ext uri="{FF2B5EF4-FFF2-40B4-BE49-F238E27FC236}">
                <a16:creationId xmlns:a16="http://schemas.microsoft.com/office/drawing/2014/main" id="{0A7BB207-E387-4BE3-9BB6-5DE41F4A1487}"/>
              </a:ext>
            </a:extLst>
          </p:cNvPr>
          <p:cNvPicPr>
            <a:picLocks noGrp="1" noChangeAspect="1"/>
          </p:cNvPicPr>
          <p:nvPr/>
        </p:nvPicPr>
        <p:blipFill rotWithShape="1">
          <a:blip r:embed="rId2" cstate="email">
            <a:extLst>
              <a:ext uri="{28A0092B-C50C-407E-A947-70E740481C1C}">
                <a14:useLocalDpi xmlns:a14="http://schemas.microsoft.com/office/drawing/2010/main"/>
              </a:ext>
            </a:extLst>
          </a:blip>
          <a:srcRect/>
          <a:stretch/>
        </p:blipFill>
        <p:spPr>
          <a:xfrm>
            <a:off x="2781300" y="1682234"/>
            <a:ext cx="6629400" cy="2737514"/>
          </a:xfrm>
          <a:prstGeom prst="rect">
            <a:avLst/>
          </a:prstGeom>
        </p:spPr>
      </p:pic>
      <p:sp>
        <p:nvSpPr>
          <p:cNvPr id="5" name="TextBox 5">
            <a:extLst>
              <a:ext uri="{FF2B5EF4-FFF2-40B4-BE49-F238E27FC236}">
                <a16:creationId xmlns:a16="http://schemas.microsoft.com/office/drawing/2014/main" id="{F42B6EDB-24F4-4F4B-BEB5-5D497EC1C966}"/>
              </a:ext>
            </a:extLst>
          </p:cNvPr>
          <p:cNvSpPr txBox="1"/>
          <p:nvPr/>
        </p:nvSpPr>
        <p:spPr>
          <a:xfrm>
            <a:off x="3314700" y="4806434"/>
            <a:ext cx="1295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Tabs folded</a:t>
            </a:r>
          </a:p>
        </p:txBody>
      </p:sp>
      <p:cxnSp>
        <p:nvCxnSpPr>
          <p:cNvPr id="6" name="Straight Arrow Connector 5">
            <a:extLst>
              <a:ext uri="{FF2B5EF4-FFF2-40B4-BE49-F238E27FC236}">
                <a16:creationId xmlns:a16="http://schemas.microsoft.com/office/drawing/2014/main" id="{5EE5B4F2-9C13-4219-B45E-97CABF20F943}"/>
              </a:ext>
            </a:extLst>
          </p:cNvPr>
          <p:cNvCxnSpPr>
            <a:stCxn id="5" idx="0"/>
          </p:cNvCxnSpPr>
          <p:nvPr/>
        </p:nvCxnSpPr>
        <p:spPr>
          <a:xfrm flipH="1" flipV="1">
            <a:off x="3619500" y="4196834"/>
            <a:ext cx="3429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02D8F2D-9C4B-46D2-92BD-176210939945}"/>
              </a:ext>
            </a:extLst>
          </p:cNvPr>
          <p:cNvCxnSpPr>
            <a:stCxn id="5" idx="0"/>
          </p:cNvCxnSpPr>
          <p:nvPr/>
        </p:nvCxnSpPr>
        <p:spPr>
          <a:xfrm flipV="1">
            <a:off x="3962400" y="4044434"/>
            <a:ext cx="17145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10">
            <a:extLst>
              <a:ext uri="{FF2B5EF4-FFF2-40B4-BE49-F238E27FC236}">
                <a16:creationId xmlns:a16="http://schemas.microsoft.com/office/drawing/2014/main" id="{780DEEE6-30F3-440A-933A-B562C5194C64}"/>
              </a:ext>
            </a:extLst>
          </p:cNvPr>
          <p:cNvSpPr txBox="1"/>
          <p:nvPr/>
        </p:nvSpPr>
        <p:spPr>
          <a:xfrm>
            <a:off x="7048500" y="4806434"/>
            <a:ext cx="1981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Tabs to be folded</a:t>
            </a:r>
          </a:p>
        </p:txBody>
      </p:sp>
      <p:cxnSp>
        <p:nvCxnSpPr>
          <p:cNvPr id="9" name="Straight Arrow Connector 8">
            <a:extLst>
              <a:ext uri="{FF2B5EF4-FFF2-40B4-BE49-F238E27FC236}">
                <a16:creationId xmlns:a16="http://schemas.microsoft.com/office/drawing/2014/main" id="{B50FBF1E-891E-446B-B6B9-C030FE075491}"/>
              </a:ext>
            </a:extLst>
          </p:cNvPr>
          <p:cNvCxnSpPr>
            <a:stCxn id="8" idx="0"/>
          </p:cNvCxnSpPr>
          <p:nvPr/>
        </p:nvCxnSpPr>
        <p:spPr>
          <a:xfrm flipV="1">
            <a:off x="8039100" y="3815834"/>
            <a:ext cx="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3A4EC28-1DC8-47A5-BAEA-DFFC3ED5ACA2}"/>
              </a:ext>
            </a:extLst>
          </p:cNvPr>
          <p:cNvCxnSpPr>
            <a:stCxn id="8" idx="0"/>
          </p:cNvCxnSpPr>
          <p:nvPr/>
        </p:nvCxnSpPr>
        <p:spPr>
          <a:xfrm flipV="1">
            <a:off x="8039100" y="2977634"/>
            <a:ext cx="990600" cy="1828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65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Unfolding the Box</a:t>
            </a:r>
          </a:p>
        </p:txBody>
      </p:sp>
      <p:pic>
        <p:nvPicPr>
          <p:cNvPr id="8" name="Content Placeholder 6">
            <a:extLst>
              <a:ext uri="{FF2B5EF4-FFF2-40B4-BE49-F238E27FC236}">
                <a16:creationId xmlns:a16="http://schemas.microsoft.com/office/drawing/2014/main" id="{5DE9AA08-0B7A-4F69-95F6-9E579C4B337F}"/>
              </a:ext>
            </a:extLst>
          </p:cNvPr>
          <p:cNvPicPr>
            <a:picLocks noGrp="1" noChangeAspect="1"/>
          </p:cNvPicPr>
          <p:nvPr/>
        </p:nvPicPr>
        <p:blipFill rotWithShape="1">
          <a:blip r:embed="rId2" cstate="email">
            <a:extLst>
              <a:ext uri="{28A0092B-C50C-407E-A947-70E740481C1C}">
                <a14:useLocalDpi xmlns:a14="http://schemas.microsoft.com/office/drawing/2010/main"/>
              </a:ext>
            </a:extLst>
          </a:blip>
          <a:stretch/>
        </p:blipFill>
        <p:spPr>
          <a:xfrm>
            <a:off x="935107" y="1531842"/>
            <a:ext cx="4905642" cy="1981200"/>
          </a:xfrm>
          <a:prstGeom prst="rect">
            <a:avLst/>
          </a:prstGeom>
        </p:spPr>
      </p:pic>
      <p:pic>
        <p:nvPicPr>
          <p:cNvPr id="9" name="Picture 8">
            <a:extLst>
              <a:ext uri="{FF2B5EF4-FFF2-40B4-BE49-F238E27FC236}">
                <a16:creationId xmlns:a16="http://schemas.microsoft.com/office/drawing/2014/main" id="{92CD33EB-CF94-4881-A04F-DEF5623224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2823" y="3513042"/>
            <a:ext cx="5457496" cy="2686573"/>
          </a:xfrm>
          <a:prstGeom prst="rect">
            <a:avLst/>
          </a:prstGeom>
        </p:spPr>
      </p:pic>
    </p:spTree>
    <p:extLst>
      <p:ext uri="{BB962C8B-B14F-4D97-AF65-F5344CB8AC3E}">
        <p14:creationId xmlns:p14="http://schemas.microsoft.com/office/powerpoint/2010/main" val="2598277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Unfolding the Box</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These are the sides and bottom of the box that has been unfolded.  </a:t>
            </a:r>
          </a:p>
          <a:p>
            <a:pPr lvl="1"/>
            <a:r>
              <a:rPr lang="en-US" dirty="0"/>
              <a:t>The box would have to be taped together on the edges to assemble it.</a:t>
            </a:r>
          </a:p>
          <a:p>
            <a:pPr lvl="1"/>
            <a:endParaRPr lang="en-US" dirty="0"/>
          </a:p>
        </p:txBody>
      </p:sp>
      <p:pic>
        <p:nvPicPr>
          <p:cNvPr id="4" name="Picture 3">
            <a:extLst>
              <a:ext uri="{FF2B5EF4-FFF2-40B4-BE49-F238E27FC236}">
                <a16:creationId xmlns:a16="http://schemas.microsoft.com/office/drawing/2014/main" id="{5B1AC56E-6C22-4FAC-BF62-8D0FA2633740}"/>
              </a:ext>
            </a:extLst>
          </p:cNvPr>
          <p:cNvPicPr>
            <a:picLocks noChangeAspect="1"/>
          </p:cNvPicPr>
          <p:nvPr/>
        </p:nvPicPr>
        <p:blipFill>
          <a:blip r:embed="rId2"/>
          <a:stretch>
            <a:fillRect/>
          </a:stretch>
        </p:blipFill>
        <p:spPr>
          <a:xfrm>
            <a:off x="7016094" y="1420420"/>
            <a:ext cx="4041998" cy="1987468"/>
          </a:xfrm>
          <a:prstGeom prst="rect">
            <a:avLst/>
          </a:prstGeom>
        </p:spPr>
      </p:pic>
    </p:spTree>
    <p:extLst>
      <p:ext uri="{BB962C8B-B14F-4D97-AF65-F5344CB8AC3E}">
        <p14:creationId xmlns:p14="http://schemas.microsoft.com/office/powerpoint/2010/main" val="360641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Development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box that will be produced will have tabs on some edges so that the box can be glued together instead of  being taped. </a:t>
            </a:r>
          </a:p>
          <a:p>
            <a:pPr lvl="1"/>
            <a:endParaRPr lang="en-US" dirty="0"/>
          </a:p>
        </p:txBody>
      </p:sp>
      <p:pic>
        <p:nvPicPr>
          <p:cNvPr id="5" name="Picture 4">
            <a:extLst>
              <a:ext uri="{FF2B5EF4-FFF2-40B4-BE49-F238E27FC236}">
                <a16:creationId xmlns:a16="http://schemas.microsoft.com/office/drawing/2014/main" id="{7A0D2AC6-A2C2-42B2-A419-0EFC46471FF5}"/>
              </a:ext>
            </a:extLst>
          </p:cNvPr>
          <p:cNvPicPr>
            <a:picLocks noChangeAspect="1"/>
          </p:cNvPicPr>
          <p:nvPr/>
        </p:nvPicPr>
        <p:blipFill>
          <a:blip r:embed="rId2"/>
          <a:stretch>
            <a:fillRect/>
          </a:stretch>
        </p:blipFill>
        <p:spPr>
          <a:xfrm>
            <a:off x="2517892" y="2828723"/>
            <a:ext cx="6504996" cy="3206774"/>
          </a:xfrm>
          <a:prstGeom prst="rect">
            <a:avLst/>
          </a:prstGeom>
        </p:spPr>
      </p:pic>
    </p:spTree>
    <p:extLst>
      <p:ext uri="{BB962C8B-B14F-4D97-AF65-F5344CB8AC3E}">
        <p14:creationId xmlns:p14="http://schemas.microsoft.com/office/powerpoint/2010/main" val="2864847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Development Drawing of the Box</a:t>
            </a:r>
          </a:p>
        </p:txBody>
      </p:sp>
      <p:pic>
        <p:nvPicPr>
          <p:cNvPr id="6" name="Picture 5">
            <a:extLst>
              <a:ext uri="{FF2B5EF4-FFF2-40B4-BE49-F238E27FC236}">
                <a16:creationId xmlns:a16="http://schemas.microsoft.com/office/drawing/2014/main" id="{3FA18CF6-6C7F-4843-9D3F-4D1C50D0E2B9}"/>
              </a:ext>
            </a:extLst>
          </p:cNvPr>
          <p:cNvPicPr>
            <a:picLocks noGrp="1"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1799" y="1423032"/>
            <a:ext cx="6781800" cy="510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89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Your boss comes in and asks you to draw a sheet metal development for a 90 degree elbow. He gives you a sketch to use as a guide.</a:t>
            </a:r>
          </a:p>
          <a:p>
            <a:pPr lvl="1"/>
            <a:endParaRPr lang="en-US" dirty="0"/>
          </a:p>
        </p:txBody>
      </p:sp>
      <p:pic>
        <p:nvPicPr>
          <p:cNvPr id="4" name="Picture 3">
            <a:extLst>
              <a:ext uri="{FF2B5EF4-FFF2-40B4-BE49-F238E27FC236}">
                <a16:creationId xmlns:a16="http://schemas.microsoft.com/office/drawing/2014/main" id="{E68A257D-60F2-4D6E-A30E-72F728617800}"/>
              </a:ext>
            </a:extLst>
          </p:cNvPr>
          <p:cNvPicPr>
            <a:picLocks noChangeAspect="1"/>
          </p:cNvPicPr>
          <p:nvPr/>
        </p:nvPicPr>
        <p:blipFill>
          <a:blip r:embed="rId2"/>
          <a:stretch>
            <a:fillRect/>
          </a:stretch>
        </p:blipFill>
        <p:spPr>
          <a:xfrm>
            <a:off x="6937255" y="1420420"/>
            <a:ext cx="4035902" cy="3225064"/>
          </a:xfrm>
          <a:prstGeom prst="rect">
            <a:avLst/>
          </a:prstGeom>
        </p:spPr>
      </p:pic>
    </p:spTree>
    <p:extLst>
      <p:ext uri="{BB962C8B-B14F-4D97-AF65-F5344CB8AC3E}">
        <p14:creationId xmlns:p14="http://schemas.microsoft.com/office/powerpoint/2010/main" val="408215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Design Questions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is the overall size of the elbow?</a:t>
            </a:r>
          </a:p>
          <a:p>
            <a:pPr lvl="2">
              <a:buClr>
                <a:schemeClr val="accent1"/>
              </a:buClr>
            </a:pPr>
            <a:r>
              <a:rPr lang="en-US" dirty="0">
                <a:solidFill>
                  <a:srgbClr val="FF0000"/>
                </a:solidFill>
              </a:rPr>
              <a:t>4 in X 4 in X 4 in long</a:t>
            </a:r>
          </a:p>
          <a:p>
            <a:pPr lvl="1"/>
            <a:endParaRPr lang="en-US" dirty="0"/>
          </a:p>
          <a:p>
            <a:pPr lvl="1"/>
            <a:r>
              <a:rPr lang="en-US" dirty="0"/>
              <a:t>What is the duct size?</a:t>
            </a:r>
          </a:p>
          <a:p>
            <a:pPr lvl="2">
              <a:buClr>
                <a:schemeClr val="accent1"/>
              </a:buClr>
            </a:pPr>
            <a:r>
              <a:rPr lang="en-US" dirty="0">
                <a:solidFill>
                  <a:srgbClr val="FF0000"/>
                </a:solidFill>
              </a:rPr>
              <a:t>2 in X 4 in</a:t>
            </a:r>
          </a:p>
          <a:p>
            <a:pPr lvl="2">
              <a:buClr>
                <a:schemeClr val="accent1"/>
              </a:buClr>
            </a:pPr>
            <a:endParaRPr lang="en-US" dirty="0">
              <a:solidFill>
                <a:srgbClr val="FF0000"/>
              </a:solidFill>
            </a:endParaRPr>
          </a:p>
          <a:p>
            <a:pPr lvl="1"/>
            <a:r>
              <a:rPr lang="en-US" dirty="0"/>
              <a:t>What size piece of metal will have to be used to make the elbow?</a:t>
            </a:r>
          </a:p>
          <a:p>
            <a:pPr lvl="2">
              <a:buClr>
                <a:schemeClr val="accent1"/>
              </a:buClr>
            </a:pPr>
            <a:r>
              <a:rPr lang="en-US" dirty="0">
                <a:solidFill>
                  <a:srgbClr val="FF0000"/>
                </a:solidFill>
              </a:rPr>
              <a:t>8 in X 12 ¼ in</a:t>
            </a:r>
          </a:p>
          <a:p>
            <a:pPr lvl="1"/>
            <a:endParaRPr lang="en-US" dirty="0">
              <a:solidFill>
                <a:srgbClr val="FF0000"/>
              </a:solidFill>
            </a:endParaRPr>
          </a:p>
          <a:p>
            <a:pPr lvl="1"/>
            <a:endParaRPr lang="en-US" dirty="0"/>
          </a:p>
        </p:txBody>
      </p:sp>
      <p:pic>
        <p:nvPicPr>
          <p:cNvPr id="4" name="Picture 3">
            <a:extLst>
              <a:ext uri="{FF2B5EF4-FFF2-40B4-BE49-F238E27FC236}">
                <a16:creationId xmlns:a16="http://schemas.microsoft.com/office/drawing/2014/main" id="{E68A257D-60F2-4D6E-A30E-72F728617800}"/>
              </a:ext>
            </a:extLst>
          </p:cNvPr>
          <p:cNvPicPr>
            <a:picLocks noChangeAspect="1"/>
          </p:cNvPicPr>
          <p:nvPr/>
        </p:nvPicPr>
        <p:blipFill>
          <a:blip r:embed="rId2"/>
          <a:stretch>
            <a:fillRect/>
          </a:stretch>
        </p:blipFill>
        <p:spPr>
          <a:xfrm>
            <a:off x="6937255" y="1420420"/>
            <a:ext cx="4035902" cy="3225064"/>
          </a:xfrm>
          <a:prstGeom prst="rect">
            <a:avLst/>
          </a:prstGeom>
        </p:spPr>
      </p:pic>
    </p:spTree>
    <p:extLst>
      <p:ext uri="{BB962C8B-B14F-4D97-AF65-F5344CB8AC3E}">
        <p14:creationId xmlns:p14="http://schemas.microsoft.com/office/powerpoint/2010/main" val="385022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Making a Three View Drawing</a:t>
            </a:r>
          </a:p>
        </p:txBody>
      </p:sp>
      <p:pic>
        <p:nvPicPr>
          <p:cNvPr id="3" name="Picture 2">
            <a:extLst>
              <a:ext uri="{FF2B5EF4-FFF2-40B4-BE49-F238E27FC236}">
                <a16:creationId xmlns:a16="http://schemas.microsoft.com/office/drawing/2014/main" id="{B637F074-863B-4302-A44E-D02139CA8200}"/>
              </a:ext>
            </a:extLst>
          </p:cNvPr>
          <p:cNvPicPr>
            <a:picLocks noChangeAspect="1"/>
          </p:cNvPicPr>
          <p:nvPr/>
        </p:nvPicPr>
        <p:blipFill>
          <a:blip r:embed="rId2"/>
          <a:stretch>
            <a:fillRect/>
          </a:stretch>
        </p:blipFill>
        <p:spPr>
          <a:xfrm>
            <a:off x="740528" y="1371692"/>
            <a:ext cx="6986622" cy="5206435"/>
          </a:xfrm>
          <a:prstGeom prst="rect">
            <a:avLst/>
          </a:prstGeom>
        </p:spPr>
      </p:pic>
    </p:spTree>
    <p:extLst>
      <p:ext uri="{BB962C8B-B14F-4D97-AF65-F5344CB8AC3E}">
        <p14:creationId xmlns:p14="http://schemas.microsoft.com/office/powerpoint/2010/main" val="372071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Pictorial of the Elbow</a:t>
            </a:r>
          </a:p>
        </p:txBody>
      </p:sp>
      <p:pic>
        <p:nvPicPr>
          <p:cNvPr id="6" name="Picture 5">
            <a:extLst>
              <a:ext uri="{FF2B5EF4-FFF2-40B4-BE49-F238E27FC236}">
                <a16:creationId xmlns:a16="http://schemas.microsoft.com/office/drawing/2014/main" id="{4E8E5D4B-45E1-42CE-8010-B3D8C77F30D7}"/>
              </a:ext>
            </a:extLst>
          </p:cNvPr>
          <p:cNvPicPr>
            <a:picLocks noChangeAspect="1"/>
          </p:cNvPicPr>
          <p:nvPr/>
        </p:nvPicPr>
        <p:blipFill>
          <a:blip r:embed="rId2"/>
          <a:stretch>
            <a:fillRect/>
          </a:stretch>
        </p:blipFill>
        <p:spPr>
          <a:xfrm>
            <a:off x="3668404" y="1623316"/>
            <a:ext cx="4718713" cy="4048095"/>
          </a:xfrm>
          <a:prstGeom prst="rect">
            <a:avLst/>
          </a:prstGeom>
        </p:spPr>
      </p:pic>
    </p:spTree>
    <p:extLst>
      <p:ext uri="{BB962C8B-B14F-4D97-AF65-F5344CB8AC3E}">
        <p14:creationId xmlns:p14="http://schemas.microsoft.com/office/powerpoint/2010/main" val="36626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Unfolding of Elbow</a:t>
            </a:r>
          </a:p>
        </p:txBody>
      </p:sp>
      <p:pic>
        <p:nvPicPr>
          <p:cNvPr id="6" name="Picture 5">
            <a:extLst>
              <a:ext uri="{FF2B5EF4-FFF2-40B4-BE49-F238E27FC236}">
                <a16:creationId xmlns:a16="http://schemas.microsoft.com/office/drawing/2014/main" id="{61E34D7B-B582-4CB8-9AC6-D30F1DAB7DF9}"/>
              </a:ext>
            </a:extLst>
          </p:cNvPr>
          <p:cNvPicPr>
            <a:picLocks noChangeAspect="1"/>
          </p:cNvPicPr>
          <p:nvPr/>
        </p:nvPicPr>
        <p:blipFill rotWithShape="1">
          <a:blip r:embed="rId2"/>
          <a:srcRect l="28085" r="27309"/>
          <a:stretch/>
        </p:blipFill>
        <p:spPr>
          <a:xfrm>
            <a:off x="1835624" y="1681683"/>
            <a:ext cx="3671248" cy="4054191"/>
          </a:xfrm>
          <a:prstGeom prst="rect">
            <a:avLst/>
          </a:prstGeom>
        </p:spPr>
      </p:pic>
      <p:pic>
        <p:nvPicPr>
          <p:cNvPr id="7" name="Picture 6">
            <a:extLst>
              <a:ext uri="{FF2B5EF4-FFF2-40B4-BE49-F238E27FC236}">
                <a16:creationId xmlns:a16="http://schemas.microsoft.com/office/drawing/2014/main" id="{15DC5655-8F32-42EB-B4E3-740DE08FBAFD}"/>
              </a:ext>
            </a:extLst>
          </p:cNvPr>
          <p:cNvPicPr>
            <a:picLocks noChangeAspect="1"/>
          </p:cNvPicPr>
          <p:nvPr/>
        </p:nvPicPr>
        <p:blipFill>
          <a:blip r:embed="rId3"/>
          <a:stretch>
            <a:fillRect/>
          </a:stretch>
        </p:blipFill>
        <p:spPr>
          <a:xfrm>
            <a:off x="6970197" y="1381432"/>
            <a:ext cx="3901778" cy="4054191"/>
          </a:xfrm>
          <a:prstGeom prst="rect">
            <a:avLst/>
          </a:prstGeom>
        </p:spPr>
      </p:pic>
    </p:spTree>
    <p:extLst>
      <p:ext uri="{BB962C8B-B14F-4D97-AF65-F5344CB8AC3E}">
        <p14:creationId xmlns:p14="http://schemas.microsoft.com/office/powerpoint/2010/main" val="318377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Unfolding of Elbow</a:t>
            </a:r>
          </a:p>
        </p:txBody>
      </p:sp>
      <p:pic>
        <p:nvPicPr>
          <p:cNvPr id="4" name="Picture 3">
            <a:extLst>
              <a:ext uri="{FF2B5EF4-FFF2-40B4-BE49-F238E27FC236}">
                <a16:creationId xmlns:a16="http://schemas.microsoft.com/office/drawing/2014/main" id="{1DE2300D-2967-4F37-B27F-BEA4A05F4F32}"/>
              </a:ext>
            </a:extLst>
          </p:cNvPr>
          <p:cNvPicPr>
            <a:picLocks noChangeAspect="1"/>
          </p:cNvPicPr>
          <p:nvPr/>
        </p:nvPicPr>
        <p:blipFill rotWithShape="1">
          <a:blip r:embed="rId2"/>
          <a:srcRect l="24187"/>
          <a:stretch/>
        </p:blipFill>
        <p:spPr>
          <a:xfrm>
            <a:off x="2886501" y="1845456"/>
            <a:ext cx="6239657" cy="4054191"/>
          </a:xfrm>
          <a:prstGeom prst="rect">
            <a:avLst/>
          </a:prstGeom>
        </p:spPr>
      </p:pic>
    </p:spTree>
    <p:extLst>
      <p:ext uri="{BB962C8B-B14F-4D97-AF65-F5344CB8AC3E}">
        <p14:creationId xmlns:p14="http://schemas.microsoft.com/office/powerpoint/2010/main" val="245433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Unfolding of Elbow</a:t>
            </a:r>
          </a:p>
        </p:txBody>
      </p:sp>
      <p:pic>
        <p:nvPicPr>
          <p:cNvPr id="3" name="Picture 2">
            <a:extLst>
              <a:ext uri="{FF2B5EF4-FFF2-40B4-BE49-F238E27FC236}">
                <a16:creationId xmlns:a16="http://schemas.microsoft.com/office/drawing/2014/main" id="{ADCDAB0A-6146-40E1-97B9-3441F87AF261}"/>
              </a:ext>
            </a:extLst>
          </p:cNvPr>
          <p:cNvPicPr>
            <a:picLocks noChangeAspect="1"/>
          </p:cNvPicPr>
          <p:nvPr/>
        </p:nvPicPr>
        <p:blipFill>
          <a:blip r:embed="rId2"/>
          <a:stretch>
            <a:fillRect/>
          </a:stretch>
        </p:blipFill>
        <p:spPr>
          <a:xfrm>
            <a:off x="1892132" y="1688507"/>
            <a:ext cx="8230313" cy="4054191"/>
          </a:xfrm>
          <a:prstGeom prst="rect">
            <a:avLst/>
          </a:prstGeom>
        </p:spPr>
      </p:pic>
    </p:spTree>
    <p:extLst>
      <p:ext uri="{BB962C8B-B14F-4D97-AF65-F5344CB8AC3E}">
        <p14:creationId xmlns:p14="http://schemas.microsoft.com/office/powerpoint/2010/main" val="9827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Elbow Layout / Development Plan</a:t>
            </a:r>
          </a:p>
        </p:txBody>
      </p:sp>
      <p:pic>
        <p:nvPicPr>
          <p:cNvPr id="6" name="Picture 5">
            <a:extLst>
              <a:ext uri="{FF2B5EF4-FFF2-40B4-BE49-F238E27FC236}">
                <a16:creationId xmlns:a16="http://schemas.microsoft.com/office/drawing/2014/main" id="{4C91BC56-3529-45EB-88C6-D9A203E53A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8179" y="1410667"/>
            <a:ext cx="6851176" cy="510119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19724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Elbow Ready for Development</a:t>
            </a:r>
          </a:p>
        </p:txBody>
      </p:sp>
      <p:pic>
        <p:nvPicPr>
          <p:cNvPr id="3" name="Picture 2">
            <a:extLst>
              <a:ext uri="{FF2B5EF4-FFF2-40B4-BE49-F238E27FC236}">
                <a16:creationId xmlns:a16="http://schemas.microsoft.com/office/drawing/2014/main" id="{32FA5D06-1B9F-404D-B6CD-282C7222A8AA}"/>
              </a:ext>
            </a:extLst>
          </p:cNvPr>
          <p:cNvPicPr>
            <a:picLocks noChangeAspect="1"/>
          </p:cNvPicPr>
          <p:nvPr/>
        </p:nvPicPr>
        <p:blipFill>
          <a:blip r:embed="rId2"/>
          <a:stretch>
            <a:fillRect/>
          </a:stretch>
        </p:blipFill>
        <p:spPr>
          <a:xfrm>
            <a:off x="2719978" y="1610740"/>
            <a:ext cx="6779340" cy="4523624"/>
          </a:xfrm>
          <a:prstGeom prst="rect">
            <a:avLst/>
          </a:prstGeom>
        </p:spPr>
      </p:pic>
    </p:spTree>
    <p:extLst>
      <p:ext uri="{BB962C8B-B14F-4D97-AF65-F5344CB8AC3E}">
        <p14:creationId xmlns:p14="http://schemas.microsoft.com/office/powerpoint/2010/main" val="70187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Elbow Assembled</a:t>
            </a:r>
          </a:p>
        </p:txBody>
      </p:sp>
      <p:pic>
        <p:nvPicPr>
          <p:cNvPr id="4" name="Picture 3">
            <a:extLst>
              <a:ext uri="{FF2B5EF4-FFF2-40B4-BE49-F238E27FC236}">
                <a16:creationId xmlns:a16="http://schemas.microsoft.com/office/drawing/2014/main" id="{4B01635F-9947-4937-93F2-71534A3CD245}"/>
              </a:ext>
            </a:extLst>
          </p:cNvPr>
          <p:cNvPicPr>
            <a:picLocks noChangeAspect="1"/>
          </p:cNvPicPr>
          <p:nvPr/>
        </p:nvPicPr>
        <p:blipFill>
          <a:blip r:embed="rId2"/>
          <a:stretch>
            <a:fillRect/>
          </a:stretch>
        </p:blipFill>
        <p:spPr>
          <a:xfrm>
            <a:off x="3886114" y="1625703"/>
            <a:ext cx="4078577" cy="4602879"/>
          </a:xfrm>
          <a:prstGeom prst="rect">
            <a:avLst/>
          </a:prstGeom>
        </p:spPr>
      </p:pic>
    </p:spTree>
    <p:extLst>
      <p:ext uri="{BB962C8B-B14F-4D97-AF65-F5344CB8AC3E}">
        <p14:creationId xmlns:p14="http://schemas.microsoft.com/office/powerpoint/2010/main" val="1406885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Tool Tray</a:t>
            </a:r>
          </a:p>
        </p:txBody>
      </p:sp>
      <p:pic>
        <p:nvPicPr>
          <p:cNvPr id="3" name="Picture 2">
            <a:extLst>
              <a:ext uri="{FF2B5EF4-FFF2-40B4-BE49-F238E27FC236}">
                <a16:creationId xmlns:a16="http://schemas.microsoft.com/office/drawing/2014/main" id="{4D11FE7D-F02E-4378-B65D-5C3A7A2663D1}"/>
              </a:ext>
            </a:extLst>
          </p:cNvPr>
          <p:cNvPicPr>
            <a:picLocks noChangeAspect="1"/>
          </p:cNvPicPr>
          <p:nvPr/>
        </p:nvPicPr>
        <p:blipFill>
          <a:blip r:embed="rId2"/>
          <a:stretch>
            <a:fillRect/>
          </a:stretch>
        </p:blipFill>
        <p:spPr>
          <a:xfrm>
            <a:off x="1975507" y="1606376"/>
            <a:ext cx="8541236" cy="4450466"/>
          </a:xfrm>
          <a:prstGeom prst="rect">
            <a:avLst/>
          </a:prstGeom>
        </p:spPr>
      </p:pic>
    </p:spTree>
    <p:extLst>
      <p:ext uri="{BB962C8B-B14F-4D97-AF65-F5344CB8AC3E}">
        <p14:creationId xmlns:p14="http://schemas.microsoft.com/office/powerpoint/2010/main" val="3475183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will reverse engineer the tool tray.</a:t>
            </a:r>
          </a:p>
          <a:p>
            <a:pPr lvl="1"/>
            <a:r>
              <a:rPr lang="en-US" dirty="0"/>
              <a:t>The  tray will be made out of four pieces of 18 to 20 gauge metal material.</a:t>
            </a:r>
          </a:p>
          <a:p>
            <a:pPr lvl="1"/>
            <a:r>
              <a:rPr lang="en-US" dirty="0"/>
              <a:t>The bottom and sides will be from one piece.</a:t>
            </a:r>
          </a:p>
          <a:p>
            <a:pPr lvl="1"/>
            <a:r>
              <a:rPr lang="en-US" dirty="0"/>
              <a:t>There will be two ends.</a:t>
            </a:r>
          </a:p>
          <a:p>
            <a:pPr lvl="1"/>
            <a:r>
              <a:rPr lang="en-US" dirty="0"/>
              <a:t>There will be a handle.</a:t>
            </a:r>
          </a:p>
          <a:p>
            <a:pPr lvl="1"/>
            <a:endParaRPr lang="en-US" dirty="0"/>
          </a:p>
        </p:txBody>
      </p:sp>
    </p:spTree>
    <p:extLst>
      <p:ext uri="{BB962C8B-B14F-4D97-AF65-F5344CB8AC3E}">
        <p14:creationId xmlns:p14="http://schemas.microsoft.com/office/powerpoint/2010/main" val="80005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All helms and tabs will be ½ inch.</a:t>
            </a:r>
          </a:p>
          <a:p>
            <a:pPr lvl="1"/>
            <a:r>
              <a:rPr lang="en-US" dirty="0"/>
              <a:t>The handle will be made in a V shape with helms on the inside and tabs bent outwards.</a:t>
            </a:r>
          </a:p>
          <a:p>
            <a:pPr lvl="1"/>
            <a:r>
              <a:rPr lang="en-US" dirty="0"/>
              <a:t>Bottom and sides will have helms and tabs.</a:t>
            </a:r>
          </a:p>
          <a:p>
            <a:pPr lvl="1"/>
            <a:r>
              <a:rPr lang="en-US" dirty="0"/>
              <a:t>Ends will be flat.</a:t>
            </a:r>
          </a:p>
          <a:p>
            <a:pPr lvl="1"/>
            <a:r>
              <a:rPr lang="en-US" dirty="0"/>
              <a:t>Pop rivets or spot welds will be used to connect all pieces together.</a:t>
            </a:r>
          </a:p>
          <a:p>
            <a:pPr lvl="1"/>
            <a:endParaRPr lang="en-US" dirty="0"/>
          </a:p>
        </p:txBody>
      </p:sp>
    </p:spTree>
    <p:extLst>
      <p:ext uri="{BB962C8B-B14F-4D97-AF65-F5344CB8AC3E}">
        <p14:creationId xmlns:p14="http://schemas.microsoft.com/office/powerpoint/2010/main" val="3266934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size will the pieces of sheet metal be to make the tool tray?</a:t>
            </a:r>
          </a:p>
          <a:p>
            <a:pPr lvl="1"/>
            <a:r>
              <a:rPr lang="en-US" dirty="0"/>
              <a:t>Bottom and sides  	=  11 in X 13 in</a:t>
            </a:r>
          </a:p>
          <a:p>
            <a:pPr lvl="1"/>
            <a:r>
              <a:rPr lang="en-US" dirty="0"/>
              <a:t>Ends			=    3 in X   8 in</a:t>
            </a:r>
          </a:p>
          <a:p>
            <a:pPr lvl="1"/>
            <a:r>
              <a:rPr lang="en-US" dirty="0"/>
              <a:t>Handle			=    3 in X 13 in</a:t>
            </a:r>
          </a:p>
          <a:p>
            <a:pPr lvl="1"/>
            <a:endParaRPr lang="en-US" dirty="0"/>
          </a:p>
        </p:txBody>
      </p:sp>
    </p:spTree>
    <p:extLst>
      <p:ext uri="{BB962C8B-B14F-4D97-AF65-F5344CB8AC3E}">
        <p14:creationId xmlns:p14="http://schemas.microsoft.com/office/powerpoint/2010/main" val="374287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Fold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The location for a bend in the metal -</a:t>
            </a:r>
          </a:p>
          <a:p>
            <a:pPr lvl="1"/>
            <a:endParaRPr lang="en-US" dirty="0"/>
          </a:p>
        </p:txBody>
      </p:sp>
      <p:pic>
        <p:nvPicPr>
          <p:cNvPr id="4" name="Picture 3">
            <a:extLst>
              <a:ext uri="{FF2B5EF4-FFF2-40B4-BE49-F238E27FC236}">
                <a16:creationId xmlns:a16="http://schemas.microsoft.com/office/drawing/2014/main" id="{1CD4B1A2-281D-45F5-9030-3E01C46111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75349" y="2555976"/>
            <a:ext cx="3310373" cy="1945170"/>
          </a:xfrm>
          <a:prstGeom prst="rect">
            <a:avLst/>
          </a:prstGeom>
        </p:spPr>
      </p:pic>
      <p:pic>
        <p:nvPicPr>
          <p:cNvPr id="5" name="Picture 4">
            <a:extLst>
              <a:ext uri="{FF2B5EF4-FFF2-40B4-BE49-F238E27FC236}">
                <a16:creationId xmlns:a16="http://schemas.microsoft.com/office/drawing/2014/main" id="{8203AD7A-FB1D-4C64-A5D2-0D1A5988849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0628290">
            <a:off x="6004008" y="2443707"/>
            <a:ext cx="4597377" cy="268774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2426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Hem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A fold along the edge of the metal to strengthen the edge and to give it smooth edges -</a:t>
            </a:r>
          </a:p>
          <a:p>
            <a:pPr lvl="1"/>
            <a:endParaRPr lang="en-US" dirty="0"/>
          </a:p>
        </p:txBody>
      </p:sp>
      <p:pic>
        <p:nvPicPr>
          <p:cNvPr id="6" name="Picture 5">
            <a:extLst>
              <a:ext uri="{FF2B5EF4-FFF2-40B4-BE49-F238E27FC236}">
                <a16:creationId xmlns:a16="http://schemas.microsoft.com/office/drawing/2014/main" id="{C1D4113A-A847-463D-A67E-A0378722E2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1603" y="2283985"/>
            <a:ext cx="3233734" cy="1841264"/>
          </a:xfrm>
          <a:prstGeom prst="rect">
            <a:avLst/>
          </a:prstGeom>
        </p:spPr>
      </p:pic>
      <p:pic>
        <p:nvPicPr>
          <p:cNvPr id="7" name="Picture 6">
            <a:extLst>
              <a:ext uri="{FF2B5EF4-FFF2-40B4-BE49-F238E27FC236}">
                <a16:creationId xmlns:a16="http://schemas.microsoft.com/office/drawing/2014/main" id="{E60AC3F2-40B8-416E-89F7-BCA74754EE8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60597" y="4627988"/>
            <a:ext cx="7942145" cy="14063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40720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Layout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Transferring the size and shape of the object to material to be cut and shaped-</a:t>
            </a:r>
          </a:p>
          <a:p>
            <a:pPr lvl="1"/>
            <a:endParaRPr lang="en-US" dirty="0"/>
          </a:p>
        </p:txBody>
      </p:sp>
      <p:pic>
        <p:nvPicPr>
          <p:cNvPr id="8" name="Picture 7">
            <a:extLst>
              <a:ext uri="{FF2B5EF4-FFF2-40B4-BE49-F238E27FC236}">
                <a16:creationId xmlns:a16="http://schemas.microsoft.com/office/drawing/2014/main" id="{9312DAB5-08DE-401E-A313-75AA5A73AC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6761" y="2616595"/>
            <a:ext cx="3233734" cy="1591876"/>
          </a:xfrm>
          <a:prstGeom prst="rect">
            <a:avLst/>
          </a:prstGeom>
        </p:spPr>
      </p:pic>
      <p:pic>
        <p:nvPicPr>
          <p:cNvPr id="9" name="Picture 8">
            <a:extLst>
              <a:ext uri="{FF2B5EF4-FFF2-40B4-BE49-F238E27FC236}">
                <a16:creationId xmlns:a16="http://schemas.microsoft.com/office/drawing/2014/main" id="{54901249-4382-4A7C-A2F5-17311748EDE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935512" y="2637615"/>
            <a:ext cx="4705885" cy="31417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208300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Reverse Engineering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Taking a product and looking at how it is produced and then remaking it -</a:t>
            </a:r>
          </a:p>
        </p:txBody>
      </p:sp>
      <p:pic>
        <p:nvPicPr>
          <p:cNvPr id="4" name="Picture 3">
            <a:extLst>
              <a:ext uri="{FF2B5EF4-FFF2-40B4-BE49-F238E27FC236}">
                <a16:creationId xmlns:a16="http://schemas.microsoft.com/office/drawing/2014/main" id="{223C344E-3FCB-49AC-8D87-70073C264C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61918" y="2553519"/>
            <a:ext cx="2278259" cy="2173770"/>
          </a:xfrm>
          <a:prstGeom prst="rect">
            <a:avLst/>
          </a:prstGeom>
        </p:spPr>
      </p:pic>
      <p:pic>
        <p:nvPicPr>
          <p:cNvPr id="5" name="Picture 4">
            <a:extLst>
              <a:ext uri="{FF2B5EF4-FFF2-40B4-BE49-F238E27FC236}">
                <a16:creationId xmlns:a16="http://schemas.microsoft.com/office/drawing/2014/main" id="{3F58207C-1F58-4F8F-AB82-3FE3667628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105832" y="2877746"/>
            <a:ext cx="4705885" cy="232748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229770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Sheet Metal Development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Shows a sheet metal project or product in a flat view - </a:t>
            </a:r>
          </a:p>
        </p:txBody>
      </p:sp>
      <p:pic>
        <p:nvPicPr>
          <p:cNvPr id="4" name="Picture 3">
            <a:extLst>
              <a:ext uri="{FF2B5EF4-FFF2-40B4-BE49-F238E27FC236}">
                <a16:creationId xmlns:a16="http://schemas.microsoft.com/office/drawing/2014/main" id="{83F48E94-E7E6-46AB-B399-325647F47E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7164" y="2369071"/>
            <a:ext cx="3233734" cy="1841264"/>
          </a:xfrm>
          <a:prstGeom prst="rect">
            <a:avLst/>
          </a:prstGeom>
        </p:spPr>
      </p:pic>
      <p:pic>
        <p:nvPicPr>
          <p:cNvPr id="5" name="Picture 4">
            <a:extLst>
              <a:ext uri="{FF2B5EF4-FFF2-40B4-BE49-F238E27FC236}">
                <a16:creationId xmlns:a16="http://schemas.microsoft.com/office/drawing/2014/main" id="{53DAF601-EA8A-4EEC-AD27-391B4579D3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3290" y="2229135"/>
            <a:ext cx="4705885" cy="3505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7081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Tab</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A small flat strip used for fastening</a:t>
            </a:r>
          </a:p>
        </p:txBody>
      </p:sp>
      <p:pic>
        <p:nvPicPr>
          <p:cNvPr id="5" name="Picture 4">
            <a:extLst>
              <a:ext uri="{FF2B5EF4-FFF2-40B4-BE49-F238E27FC236}">
                <a16:creationId xmlns:a16="http://schemas.microsoft.com/office/drawing/2014/main" id="{84FEB028-5C47-4B2E-A2F6-1E36AAB758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19718" y="2303103"/>
            <a:ext cx="3081333" cy="2873255"/>
          </a:xfrm>
          <a:prstGeom prst="rect">
            <a:avLst/>
          </a:prstGeom>
        </p:spPr>
      </p:pic>
      <p:pic>
        <p:nvPicPr>
          <p:cNvPr id="6" name="Picture 5">
            <a:extLst>
              <a:ext uri="{FF2B5EF4-FFF2-40B4-BE49-F238E27FC236}">
                <a16:creationId xmlns:a16="http://schemas.microsoft.com/office/drawing/2014/main" id="{077A0F28-2453-4BF4-9FFB-CB4524479B7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26200" y="2929115"/>
            <a:ext cx="2908349" cy="299055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88740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795ED7-FB2B-4282-9AD4-9650AC00CDBB}"/>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3078449" y="-740082"/>
            <a:ext cx="5979943" cy="8219934"/>
          </a:xfrm>
          <a:prstGeom prst="rect">
            <a:avLst/>
          </a:prstGeom>
          <a:noFill/>
        </p:spPr>
      </p:pic>
    </p:spTree>
    <p:extLst>
      <p:ext uri="{BB962C8B-B14F-4D97-AF65-F5344CB8AC3E}">
        <p14:creationId xmlns:p14="http://schemas.microsoft.com/office/powerpoint/2010/main" val="209983124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2006/metadata/properties"/>
    <ds:schemaRef ds:uri="05d88611-e516-4d1a-b12e-39107e78b3d0"/>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56ea17bb-c96d-4826-b465-01eec0dd23d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64</TotalTime>
  <Words>415</Words>
  <Application>Microsoft Office PowerPoint</Application>
  <PresentationFormat>Widescreen</PresentationFormat>
  <Paragraphs>66</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Fold</vt:lpstr>
      <vt:lpstr>Hem</vt:lpstr>
      <vt:lpstr>Layout</vt:lpstr>
      <vt:lpstr>Reverse Engineering</vt:lpstr>
      <vt:lpstr>Sheet Metal Development</vt:lpstr>
      <vt:lpstr>Tab</vt:lpstr>
      <vt:lpstr>PowerPoint Presentation</vt:lpstr>
      <vt:lpstr>Reverse Engineering of a Box</vt:lpstr>
      <vt:lpstr>Box Being Unfolded</vt:lpstr>
      <vt:lpstr>Unfolding the Box</vt:lpstr>
      <vt:lpstr>Unfolding the Box</vt:lpstr>
      <vt:lpstr>Development</vt:lpstr>
      <vt:lpstr>Development Drawing of the Box</vt:lpstr>
      <vt:lpstr>Problem</vt:lpstr>
      <vt:lpstr>Design Questions</vt:lpstr>
      <vt:lpstr>Making a Three View Drawing</vt:lpstr>
      <vt:lpstr>Pictorial of the Elbow</vt:lpstr>
      <vt:lpstr>Unfolding of Elbow</vt:lpstr>
      <vt:lpstr>Unfolding of Elbow</vt:lpstr>
      <vt:lpstr>Unfolding of Elbow</vt:lpstr>
      <vt:lpstr>Elbow Layout / Development Plan</vt:lpstr>
      <vt:lpstr>Elbow Ready for Development</vt:lpstr>
      <vt:lpstr>Elbow Assembled</vt:lpstr>
      <vt:lpstr>Tool Tray</vt:lpstr>
      <vt:lpstr>Assignment</vt:lpstr>
      <vt:lpstr>Assignment</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11</cp:revision>
  <cp:lastPrinted>2017-07-07T16:17:37Z</cp:lastPrinted>
  <dcterms:created xsi:type="dcterms:W3CDTF">2017-07-11T23:58:30Z</dcterms:created>
  <dcterms:modified xsi:type="dcterms:W3CDTF">2017-07-17T20:23:59Z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