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56"/>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4" r:id="rId18"/>
    <p:sldId id="335" r:id="rId19"/>
    <p:sldId id="336" r:id="rId20"/>
    <p:sldId id="337" r:id="rId21"/>
    <p:sldId id="338" r:id="rId22"/>
    <p:sldId id="339" r:id="rId23"/>
    <p:sldId id="340" r:id="rId24"/>
    <p:sldId id="341" r:id="rId25"/>
    <p:sldId id="386" r:id="rId26"/>
    <p:sldId id="387" r:id="rId27"/>
    <p:sldId id="342" r:id="rId28"/>
    <p:sldId id="343" r:id="rId29"/>
    <p:sldId id="344" r:id="rId30"/>
    <p:sldId id="345" r:id="rId31"/>
    <p:sldId id="346" r:id="rId32"/>
    <p:sldId id="347" r:id="rId33"/>
    <p:sldId id="388" r:id="rId34"/>
    <p:sldId id="348" r:id="rId35"/>
    <p:sldId id="349" r:id="rId36"/>
    <p:sldId id="38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Skeletal System</a:t>
            </a:r>
          </a:p>
          <a:p>
            <a:pPr lvl="1"/>
            <a:r>
              <a:rPr lang="en-US" dirty="0"/>
              <a:t>Structure and Function</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Long Bones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Extremities</a:t>
            </a:r>
          </a:p>
          <a:p>
            <a:pPr lvl="1"/>
            <a:r>
              <a:rPr lang="en-US" dirty="0"/>
              <a:t>Femur, tibia, fibula, </a:t>
            </a:r>
            <a:r>
              <a:rPr lang="en-US" dirty="0" err="1"/>
              <a:t>humerus</a:t>
            </a:r>
            <a:r>
              <a:rPr lang="en-US" dirty="0"/>
              <a:t>, ulna, radius, clavicle</a:t>
            </a:r>
          </a:p>
          <a:p>
            <a:pPr lvl="1"/>
            <a:r>
              <a:rPr lang="en-US" dirty="0"/>
              <a:t>Levers</a:t>
            </a:r>
          </a:p>
          <a:p>
            <a:pPr lvl="1"/>
            <a:r>
              <a:rPr lang="en-US" dirty="0"/>
              <a:t>Epiphysis: at the ends; covered with hyaline cartilage for articulating bones; cancellous bone</a:t>
            </a:r>
          </a:p>
          <a:p>
            <a:pPr lvl="1"/>
            <a:r>
              <a:rPr lang="en-US" dirty="0"/>
              <a:t>Diaphysis: shaft, covered with periosteum for bone growth, repair, nutrition; medullary canal with yellow and red marrow; endosteum lining; compact bone </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Short Bones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6237185" cy="4734318"/>
          </a:xfrm>
        </p:spPr>
        <p:txBody>
          <a:bodyPr/>
          <a:lstStyle/>
          <a:p>
            <a:pPr lvl="1"/>
            <a:r>
              <a:rPr lang="en-US" dirty="0"/>
              <a:t>Cube-shaped</a:t>
            </a:r>
          </a:p>
          <a:p>
            <a:pPr lvl="1"/>
            <a:r>
              <a:rPr lang="en-US" dirty="0"/>
              <a:t>Allows flexible movement</a:t>
            </a:r>
          </a:p>
          <a:p>
            <a:pPr lvl="1"/>
            <a:r>
              <a:rPr lang="en-US" dirty="0"/>
              <a:t>Cancellous bone covered by compact bone</a:t>
            </a:r>
          </a:p>
          <a:p>
            <a:pPr lvl="1"/>
            <a:r>
              <a:rPr lang="en-US" dirty="0"/>
              <a:t>Carpals, tarsals, metacarpals, metatarsals, phalanges</a:t>
            </a:r>
          </a:p>
          <a:p>
            <a:pPr lvl="1"/>
            <a:endParaRPr lang="en-US" dirty="0"/>
          </a:p>
        </p:txBody>
      </p:sp>
      <p:pic>
        <p:nvPicPr>
          <p:cNvPr id="4" name="Picture 6" descr="D:\LIBRARY\CA202006.TIF">
            <a:extLst>
              <a:ext uri="{FF2B5EF4-FFF2-40B4-BE49-F238E27FC236}">
                <a16:creationId xmlns:a16="http://schemas.microsoft.com/office/drawing/2014/main" id="{4702651B-11E9-4F0A-B6A8-C75C666F2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269767" y="2672918"/>
            <a:ext cx="1700213" cy="297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descr="D:\LIBRARY\CA202012.TIF">
            <a:extLst>
              <a:ext uri="{FF2B5EF4-FFF2-40B4-BE49-F238E27FC236}">
                <a16:creationId xmlns:a16="http://schemas.microsoft.com/office/drawing/2014/main" id="{8883BCC1-A2F2-4178-912A-6DF13D8F1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167" y="1606118"/>
            <a:ext cx="1905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14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Flat Bones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899833" cy="4734318"/>
          </a:xfrm>
        </p:spPr>
        <p:txBody>
          <a:bodyPr/>
          <a:lstStyle/>
          <a:p>
            <a:pPr lvl="1"/>
            <a:r>
              <a:rPr lang="en-US" dirty="0"/>
              <a:t>Flat Plates</a:t>
            </a:r>
          </a:p>
          <a:p>
            <a:pPr lvl="1"/>
            <a:r>
              <a:rPr lang="en-US" dirty="0"/>
              <a:t>Protect Vital Organs</a:t>
            </a:r>
          </a:p>
          <a:p>
            <a:pPr lvl="1"/>
            <a:r>
              <a:rPr lang="en-US" dirty="0"/>
              <a:t>Provide Broad Surface Area for Attachment of Muscles</a:t>
            </a:r>
          </a:p>
          <a:p>
            <a:pPr lvl="1"/>
            <a:r>
              <a:rPr lang="en-US" dirty="0"/>
              <a:t>Cranial Bones, Facial Bones, Scapula, Sternum</a:t>
            </a:r>
          </a:p>
          <a:p>
            <a:pPr lvl="1"/>
            <a:endParaRPr lang="en-US" dirty="0"/>
          </a:p>
        </p:txBody>
      </p:sp>
      <p:pic>
        <p:nvPicPr>
          <p:cNvPr id="4" name="Picture 6" descr="D:\LIBRARY\CA202021.TIF">
            <a:extLst>
              <a:ext uri="{FF2B5EF4-FFF2-40B4-BE49-F238E27FC236}">
                <a16:creationId xmlns:a16="http://schemas.microsoft.com/office/drawing/2014/main" id="{AA198DE6-AFCD-42CD-8F5D-8B0E24F7E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71129" y="1623647"/>
            <a:ext cx="3328987"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6722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Irregular Bones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Peculiarly Shaped to Provide Support and Protection with Flexibility</a:t>
            </a:r>
          </a:p>
          <a:p>
            <a:pPr lvl="1"/>
            <a:r>
              <a:rPr lang="en-US" dirty="0"/>
              <a:t>Vertebrae, Ribs, Ear, Hip, Hyoid</a:t>
            </a:r>
          </a:p>
          <a:p>
            <a:pPr lvl="1"/>
            <a:endParaRPr lang="en-US" dirty="0"/>
          </a:p>
        </p:txBody>
      </p:sp>
      <p:pic>
        <p:nvPicPr>
          <p:cNvPr id="4" name="Picture 6" descr="D:\LIBRARY\CA202022.TIF">
            <a:extLst>
              <a:ext uri="{FF2B5EF4-FFF2-40B4-BE49-F238E27FC236}">
                <a16:creationId xmlns:a16="http://schemas.microsoft.com/office/drawing/2014/main" id="{D8E8FFC0-063C-4019-A4E7-92EE12F68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70390" y="3934211"/>
            <a:ext cx="2590800" cy="23574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descr="D:\LIBRARY\CA202046.TIF">
            <a:extLst>
              <a:ext uri="{FF2B5EF4-FFF2-40B4-BE49-F238E27FC236}">
                <a16:creationId xmlns:a16="http://schemas.microsoft.com/office/drawing/2014/main" id="{0AAFCA0D-355F-4AA9-AF20-C3CB252CA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146" y="2676911"/>
            <a:ext cx="15462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22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Sesamoid Bones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Extra Bones Found in Certain Tendons (i.e., patella)</a:t>
            </a:r>
          </a:p>
          <a:p>
            <a:pPr lvl="1"/>
            <a:endParaRPr lang="en-US" dirty="0"/>
          </a:p>
        </p:txBody>
      </p:sp>
      <p:pic>
        <p:nvPicPr>
          <p:cNvPr id="4" name="Picture 4" descr="D:\LIBRARY\CA202018.TIF">
            <a:extLst>
              <a:ext uri="{FF2B5EF4-FFF2-40B4-BE49-F238E27FC236}">
                <a16:creationId xmlns:a16="http://schemas.microsoft.com/office/drawing/2014/main" id="{E68F7137-01B4-4EDF-AD06-990824D53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790" y="2159000"/>
            <a:ext cx="2743200" cy="39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22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Bone Formation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Initially collagen fibers secreted by fibroblasts</a:t>
            </a:r>
          </a:p>
          <a:p>
            <a:pPr lvl="1"/>
            <a:r>
              <a:rPr lang="en-US" dirty="0"/>
              <a:t>Cartilage deposited between the fibers</a:t>
            </a:r>
          </a:p>
          <a:p>
            <a:pPr lvl="1"/>
            <a:r>
              <a:rPr lang="en-US" dirty="0"/>
              <a:t>Skeleton fully formed by 2nd month of fetal development (all cartilage)</a:t>
            </a:r>
          </a:p>
          <a:p>
            <a:pPr lvl="1"/>
            <a:r>
              <a:rPr lang="en-US" dirty="0"/>
              <a:t>Ossification begins after 8th week of fetal development</a:t>
            </a:r>
          </a:p>
          <a:p>
            <a:pPr lvl="1"/>
            <a:r>
              <a:rPr lang="en-US" dirty="0"/>
              <a:t>Childhood and adolescence: ossification exceeds bone loss</a:t>
            </a:r>
          </a:p>
          <a:p>
            <a:pPr lvl="1"/>
            <a:r>
              <a:rPr lang="en-US" dirty="0"/>
              <a:t>Early adulthood through middle age: ossification equals bone loss</a:t>
            </a:r>
          </a:p>
          <a:p>
            <a:pPr lvl="1"/>
            <a:r>
              <a:rPr lang="en-US" dirty="0"/>
              <a:t>After age 35: bone loss exceeds ossification</a:t>
            </a:r>
          </a:p>
          <a:p>
            <a:pPr lvl="1"/>
            <a:endParaRPr lang="en-US" dirty="0"/>
          </a:p>
        </p:txBody>
      </p:sp>
    </p:spTree>
    <p:extLst>
      <p:ext uri="{BB962C8B-B14F-4D97-AF65-F5344CB8AC3E}">
        <p14:creationId xmlns:p14="http://schemas.microsoft.com/office/powerpoint/2010/main" val="1903340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Skull Bone Formation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Begins as fibrous membrane</a:t>
            </a:r>
          </a:p>
          <a:p>
            <a:pPr lvl="1"/>
            <a:r>
              <a:rPr lang="en-US" dirty="0"/>
              <a:t>Ossification center in the middle of the membrane</a:t>
            </a:r>
          </a:p>
          <a:p>
            <a:pPr lvl="1"/>
            <a:r>
              <a:rPr lang="en-US" dirty="0"/>
              <a:t>Ossification begins in the middle and radiates out</a:t>
            </a:r>
          </a:p>
          <a:p>
            <a:pPr lvl="1"/>
            <a:r>
              <a:rPr lang="en-US" dirty="0"/>
              <a:t>Ossification not complete at birth</a:t>
            </a:r>
          </a:p>
          <a:p>
            <a:pPr lvl="1"/>
            <a:r>
              <a:rPr lang="en-US" dirty="0"/>
              <a:t>Fontanels (soft spots): molding of head during birth and allow for brain growth</a:t>
            </a:r>
          </a:p>
          <a:p>
            <a:pPr lvl="1"/>
            <a:endParaRPr lang="en-US" dirty="0"/>
          </a:p>
        </p:txBody>
      </p:sp>
    </p:spTree>
    <p:extLst>
      <p:ext uri="{BB962C8B-B14F-4D97-AF65-F5344CB8AC3E}">
        <p14:creationId xmlns:p14="http://schemas.microsoft.com/office/powerpoint/2010/main" val="909802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Formation of Other Bones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Begin as hyaline cartilage</a:t>
            </a:r>
          </a:p>
          <a:p>
            <a:pPr lvl="1"/>
            <a:r>
              <a:rPr lang="en-US" dirty="0"/>
              <a:t>Short bones: one ossification center in middle and proceeds to periphery</a:t>
            </a:r>
          </a:p>
          <a:p>
            <a:pPr lvl="1"/>
            <a:r>
              <a:rPr lang="en-US" dirty="0"/>
              <a:t>Long bones: three ossification centers (at each end and in the middle); ossification from each end toward the center and from the center towards each end</a:t>
            </a:r>
          </a:p>
          <a:p>
            <a:pPr lvl="1"/>
            <a:endParaRPr lang="en-US" dirty="0"/>
          </a:p>
        </p:txBody>
      </p:sp>
    </p:spTree>
    <p:extLst>
      <p:ext uri="{BB962C8B-B14F-4D97-AF65-F5344CB8AC3E}">
        <p14:creationId xmlns:p14="http://schemas.microsoft.com/office/powerpoint/2010/main" val="412928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Bone Growth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Grow in length at the epiphyseal line</a:t>
            </a:r>
          </a:p>
          <a:p>
            <a:pPr lvl="1"/>
            <a:r>
              <a:rPr lang="en-US" dirty="0"/>
              <a:t>Grow in width by addition of bone to the surface</a:t>
            </a:r>
          </a:p>
          <a:p>
            <a:pPr lvl="1"/>
            <a:r>
              <a:rPr lang="en-US" dirty="0"/>
              <a:t>Controlled by anterior pituitary (GH)</a:t>
            </a:r>
          </a:p>
          <a:p>
            <a:pPr lvl="1"/>
            <a:endParaRPr lang="en-US" dirty="0"/>
          </a:p>
        </p:txBody>
      </p:sp>
    </p:spTree>
    <p:extLst>
      <p:ext uri="{BB962C8B-B14F-4D97-AF65-F5344CB8AC3E}">
        <p14:creationId xmlns:p14="http://schemas.microsoft.com/office/powerpoint/2010/main" val="81519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Bone Markings - Purpose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Join one bone to another</a:t>
            </a:r>
          </a:p>
          <a:p>
            <a:pPr lvl="1"/>
            <a:r>
              <a:rPr lang="en-US" dirty="0"/>
              <a:t>Provide a surface for attachment of muscles</a:t>
            </a:r>
          </a:p>
          <a:p>
            <a:pPr lvl="1"/>
            <a:r>
              <a:rPr lang="en-US" dirty="0"/>
              <a:t>Create an opening for passage of blood vessels and nerves</a:t>
            </a:r>
          </a:p>
          <a:p>
            <a:pPr lvl="1"/>
            <a:r>
              <a:rPr lang="en-US" dirty="0"/>
              <a:t>Use as landmarks</a:t>
            </a:r>
          </a:p>
          <a:p>
            <a:pPr lvl="1"/>
            <a:endParaRPr lang="en-US" dirty="0"/>
          </a:p>
        </p:txBody>
      </p:sp>
    </p:spTree>
    <p:extLst>
      <p:ext uri="{BB962C8B-B14F-4D97-AF65-F5344CB8AC3E}">
        <p14:creationId xmlns:p14="http://schemas.microsoft.com/office/powerpoint/2010/main" val="94454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Bone Markings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Process: bony prominence or projection</a:t>
            </a:r>
          </a:p>
          <a:p>
            <a:pPr lvl="1"/>
            <a:r>
              <a:rPr lang="en-US" dirty="0"/>
              <a:t>Condyle: a rounded knuckle-like prominence usually at a point of articulation</a:t>
            </a:r>
          </a:p>
          <a:p>
            <a:pPr lvl="1"/>
            <a:r>
              <a:rPr lang="en-US" dirty="0"/>
              <a:t>Epicondyle: small projection</a:t>
            </a:r>
          </a:p>
          <a:p>
            <a:pPr lvl="1"/>
            <a:r>
              <a:rPr lang="en-US" dirty="0"/>
              <a:t>Head: rounded articulating process at the end of a bone</a:t>
            </a:r>
          </a:p>
          <a:p>
            <a:pPr lvl="1"/>
            <a:r>
              <a:rPr lang="en-US" dirty="0"/>
              <a:t>Spine: a sharp, slender projection</a:t>
            </a:r>
          </a:p>
          <a:p>
            <a:pPr lvl="1"/>
            <a:r>
              <a:rPr lang="en-US" dirty="0"/>
              <a:t>Tubercle: a small rounded process</a:t>
            </a:r>
          </a:p>
          <a:p>
            <a:pPr lvl="1"/>
            <a:r>
              <a:rPr lang="en-US" dirty="0"/>
              <a:t>Tuberosity: a large rounded process</a:t>
            </a:r>
          </a:p>
          <a:p>
            <a:pPr lvl="1"/>
            <a:endParaRPr lang="en-US" dirty="0"/>
          </a:p>
        </p:txBody>
      </p:sp>
    </p:spTree>
    <p:extLst>
      <p:ext uri="{BB962C8B-B14F-4D97-AF65-F5344CB8AC3E}">
        <p14:creationId xmlns:p14="http://schemas.microsoft.com/office/powerpoint/2010/main" val="423400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Bone Markings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Trochanter: a large process for muscle attachment</a:t>
            </a:r>
          </a:p>
          <a:p>
            <a:pPr lvl="1"/>
            <a:r>
              <a:rPr lang="en-US" dirty="0"/>
              <a:t>Fossa: a depression or a hollow</a:t>
            </a:r>
          </a:p>
          <a:p>
            <a:pPr lvl="1"/>
            <a:r>
              <a:rPr lang="en-US" dirty="0"/>
              <a:t>Foramen: a hole</a:t>
            </a:r>
          </a:p>
          <a:p>
            <a:pPr lvl="1"/>
            <a:r>
              <a:rPr lang="en-US" dirty="0"/>
              <a:t>Crest: a sharp ridge</a:t>
            </a:r>
          </a:p>
          <a:p>
            <a:pPr lvl="1"/>
            <a:r>
              <a:rPr lang="en-US" dirty="0"/>
              <a:t>Line: a less prominent ridge of a bone than a crest</a:t>
            </a:r>
          </a:p>
          <a:p>
            <a:pPr lvl="1"/>
            <a:r>
              <a:rPr lang="en-US" dirty="0"/>
              <a:t>Meatus: a tube-like passage</a:t>
            </a:r>
          </a:p>
          <a:p>
            <a:pPr lvl="1"/>
            <a:r>
              <a:rPr lang="en-US" dirty="0"/>
              <a:t>Sinus/antrum: a cavity within a bone</a:t>
            </a:r>
          </a:p>
          <a:p>
            <a:pPr lvl="1"/>
            <a:endParaRPr lang="en-US" dirty="0"/>
          </a:p>
        </p:txBody>
      </p:sp>
    </p:spTree>
    <p:extLst>
      <p:ext uri="{BB962C8B-B14F-4D97-AF65-F5344CB8AC3E}">
        <p14:creationId xmlns:p14="http://schemas.microsoft.com/office/powerpoint/2010/main" val="3492776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Bone Markings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Depression: a hollow-region or opening</a:t>
            </a:r>
          </a:p>
          <a:p>
            <a:pPr lvl="1"/>
            <a:r>
              <a:rPr lang="en-US" dirty="0"/>
              <a:t>Fissure: narrow, slit-like opening</a:t>
            </a:r>
          </a:p>
          <a:p>
            <a:pPr lvl="1"/>
            <a:r>
              <a:rPr lang="en-US" dirty="0"/>
              <a:t>Sulcus: a groove</a:t>
            </a:r>
          </a:p>
          <a:p>
            <a:pPr lvl="1"/>
            <a:r>
              <a:rPr lang="en-US" dirty="0"/>
              <a:t>Facet: a small area on a bone</a:t>
            </a:r>
          </a:p>
          <a:p>
            <a:pPr lvl="1"/>
            <a:endParaRPr lang="en-US" dirty="0"/>
          </a:p>
        </p:txBody>
      </p:sp>
    </p:spTree>
    <p:extLst>
      <p:ext uri="{BB962C8B-B14F-4D97-AF65-F5344CB8AC3E}">
        <p14:creationId xmlns:p14="http://schemas.microsoft.com/office/powerpoint/2010/main" val="206146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Bone Marrow - Yellow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Medullary Cavity of Long Bones</a:t>
            </a:r>
          </a:p>
          <a:p>
            <a:pPr lvl="1"/>
            <a:r>
              <a:rPr lang="en-US" dirty="0"/>
              <a:t>Fat Storage</a:t>
            </a:r>
          </a:p>
          <a:p>
            <a:pPr lvl="1"/>
            <a:endParaRPr lang="en-US" dirty="0"/>
          </a:p>
        </p:txBody>
      </p:sp>
    </p:spTree>
    <p:extLst>
      <p:ext uri="{BB962C8B-B14F-4D97-AF65-F5344CB8AC3E}">
        <p14:creationId xmlns:p14="http://schemas.microsoft.com/office/powerpoint/2010/main" val="441287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Bone Marrow - Red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Hematopoietic Tissue</a:t>
            </a:r>
          </a:p>
          <a:p>
            <a:pPr lvl="1"/>
            <a:r>
              <a:rPr lang="en-US" dirty="0"/>
              <a:t>In cancellous bone in children</a:t>
            </a:r>
          </a:p>
          <a:p>
            <a:pPr lvl="1"/>
            <a:r>
              <a:rPr lang="en-US" dirty="0"/>
              <a:t>In adults: cancellous bone of vertebrae, hips, sternum, ribs, cranial bones, proximal ends of femur and </a:t>
            </a:r>
            <a:r>
              <a:rPr lang="en-US" dirty="0" err="1"/>
              <a:t>humerus</a:t>
            </a:r>
            <a:endParaRPr lang="en-US" dirty="0"/>
          </a:p>
          <a:p>
            <a:pPr lvl="1"/>
            <a:r>
              <a:rPr lang="en-US" dirty="0"/>
              <a:t>Forms RBCs, platelets, some WBCs and destroys old RBCs and some foreign materials</a:t>
            </a:r>
          </a:p>
          <a:p>
            <a:pPr lvl="1"/>
            <a:endParaRPr lang="en-US" dirty="0"/>
          </a:p>
        </p:txBody>
      </p:sp>
    </p:spTree>
    <p:extLst>
      <p:ext uri="{BB962C8B-B14F-4D97-AF65-F5344CB8AC3E}">
        <p14:creationId xmlns:p14="http://schemas.microsoft.com/office/powerpoint/2010/main" val="296375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Axial Skeleton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Skull (22 Bones)</a:t>
            </a:r>
          </a:p>
          <a:p>
            <a:pPr lvl="1"/>
            <a:r>
              <a:rPr lang="en-US" dirty="0"/>
              <a:t>Ear (12 Bones) &amp; Hyoid</a:t>
            </a:r>
          </a:p>
          <a:p>
            <a:pPr lvl="1"/>
            <a:r>
              <a:rPr lang="en-US" dirty="0"/>
              <a:t>Vertebral Column (26 Bones)</a:t>
            </a:r>
          </a:p>
        </p:txBody>
      </p:sp>
    </p:spTree>
    <p:extLst>
      <p:ext uri="{BB962C8B-B14F-4D97-AF65-F5344CB8AC3E}">
        <p14:creationId xmlns:p14="http://schemas.microsoft.com/office/powerpoint/2010/main" val="226613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Skull - Cranium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Houses and protects the brain </a:t>
            </a:r>
          </a:p>
          <a:p>
            <a:pPr lvl="1"/>
            <a:r>
              <a:rPr lang="en-US" dirty="0"/>
              <a:t>Frontal: forms forehead and orbits of eyes</a:t>
            </a:r>
          </a:p>
          <a:p>
            <a:pPr lvl="1"/>
            <a:r>
              <a:rPr lang="en-US" dirty="0"/>
              <a:t>Ethmoid: forms roof of nasal cavity</a:t>
            </a:r>
          </a:p>
          <a:p>
            <a:pPr lvl="1"/>
            <a:r>
              <a:rPr lang="en-US" dirty="0"/>
              <a:t>Parietal: right &amp; left; form sides and roof of skull</a:t>
            </a:r>
          </a:p>
          <a:p>
            <a:pPr lvl="1"/>
            <a:r>
              <a:rPr lang="en-US" dirty="0"/>
              <a:t>Temporal: right &amp; left; forms temple, cheek, ear openings</a:t>
            </a:r>
          </a:p>
          <a:p>
            <a:pPr marL="0" lvl="1" indent="0">
              <a:buNone/>
            </a:pPr>
            <a:endParaRPr lang="en-US" dirty="0"/>
          </a:p>
        </p:txBody>
      </p:sp>
    </p:spTree>
    <p:extLst>
      <p:ext uri="{BB962C8B-B14F-4D97-AF65-F5344CB8AC3E}">
        <p14:creationId xmlns:p14="http://schemas.microsoft.com/office/powerpoint/2010/main" val="30960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Skull - Cranium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6128143" cy="4734318"/>
          </a:xfrm>
        </p:spPr>
        <p:txBody>
          <a:bodyPr/>
          <a:lstStyle/>
          <a:p>
            <a:pPr lvl="1"/>
            <a:r>
              <a:rPr lang="en-US" dirty="0"/>
              <a:t>Occipital: back of skull; inferior portion has foramen magnum (opening for spinal cord) and 2 condyles to articulate with atlas</a:t>
            </a:r>
          </a:p>
          <a:p>
            <a:pPr lvl="1"/>
            <a:r>
              <a:rPr lang="en-US" dirty="0"/>
              <a:t>Sphenoid: fills space between orbital plates; depression called </a:t>
            </a:r>
            <a:r>
              <a:rPr lang="en-US" dirty="0" err="1"/>
              <a:t>sella</a:t>
            </a:r>
            <a:r>
              <a:rPr lang="en-US" dirty="0"/>
              <a:t> turcica holds the pituitary gland; bat shaped</a:t>
            </a:r>
          </a:p>
          <a:p>
            <a:pPr lvl="1"/>
            <a:endParaRPr lang="en-US" dirty="0"/>
          </a:p>
        </p:txBody>
      </p:sp>
      <p:pic>
        <p:nvPicPr>
          <p:cNvPr id="4" name="Picture 2" descr="D:\LIBRARY\CA202035.TIF">
            <a:extLst>
              <a:ext uri="{FF2B5EF4-FFF2-40B4-BE49-F238E27FC236}">
                <a16:creationId xmlns:a16="http://schemas.microsoft.com/office/drawing/2014/main" id="{270AAE23-4728-4D0E-88FF-77DB0EF20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8807" y="1283509"/>
            <a:ext cx="2193718" cy="29274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LIBRARY\CA202037.TIF">
            <a:extLst>
              <a:ext uri="{FF2B5EF4-FFF2-40B4-BE49-F238E27FC236}">
                <a16:creationId xmlns:a16="http://schemas.microsoft.com/office/drawing/2014/main" id="{2E81E30B-D533-4C40-BEC3-07BC2FF92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332" y="3393167"/>
            <a:ext cx="2546543" cy="253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172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Cranial Sutures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Unite the bones of the cranium</a:t>
            </a:r>
          </a:p>
          <a:p>
            <a:pPr lvl="1"/>
            <a:r>
              <a:rPr lang="en-US" dirty="0"/>
              <a:t>As the child grow, irregular bands of connective tissue ossifies and turns into hard bone</a:t>
            </a:r>
          </a:p>
          <a:p>
            <a:pPr lvl="1"/>
            <a:r>
              <a:rPr lang="en-US" dirty="0"/>
              <a:t>Abnormalities: microcephalus (premature fusion), hydrocephalus (delayed fusion </a:t>
            </a:r>
            <a:r>
              <a:rPr lang="en-US" dirty="0">
                <a:sym typeface="Wingdings" panose="05000000000000000000" pitchFamily="2" charset="2"/>
              </a:rPr>
              <a:t></a:t>
            </a:r>
            <a:r>
              <a:rPr lang="en-US" dirty="0"/>
              <a:t> increases intracranial pressure)</a:t>
            </a:r>
          </a:p>
          <a:p>
            <a:pPr lvl="1"/>
            <a:endParaRPr lang="en-US" dirty="0"/>
          </a:p>
        </p:txBody>
      </p:sp>
    </p:spTree>
    <p:extLst>
      <p:ext uri="{BB962C8B-B14F-4D97-AF65-F5344CB8AC3E}">
        <p14:creationId xmlns:p14="http://schemas.microsoft.com/office/powerpoint/2010/main" val="2197877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Cranial Sutures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Coronal Suture: between the frontal and parietal bones</a:t>
            </a:r>
          </a:p>
          <a:p>
            <a:pPr lvl="1"/>
            <a:r>
              <a:rPr lang="en-US" dirty="0"/>
              <a:t>Sagittal Suture: between right and left parietal bones</a:t>
            </a:r>
          </a:p>
          <a:p>
            <a:pPr lvl="1"/>
            <a:r>
              <a:rPr lang="en-US" dirty="0"/>
              <a:t>Lambdoidal Suture: between the parietal and occipital bones</a:t>
            </a:r>
          </a:p>
          <a:p>
            <a:pPr lvl="1"/>
            <a:r>
              <a:rPr lang="en-US" dirty="0"/>
              <a:t>Squamous Suture: between temporal and parietal bones</a:t>
            </a:r>
          </a:p>
          <a:p>
            <a:pPr lvl="1"/>
            <a:endParaRPr lang="en-US" dirty="0"/>
          </a:p>
        </p:txBody>
      </p:sp>
      <p:pic>
        <p:nvPicPr>
          <p:cNvPr id="4" name="Picture 6" descr="D:\LIBRARY\CA202038.TIF">
            <a:extLst>
              <a:ext uri="{FF2B5EF4-FFF2-40B4-BE49-F238E27FC236}">
                <a16:creationId xmlns:a16="http://schemas.microsoft.com/office/drawing/2014/main" id="{E6C17B8A-9885-461E-A9D3-7E25E1B51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186561" y="3538306"/>
            <a:ext cx="3810000" cy="2857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7944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Functions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Support: body structure and shape</a:t>
            </a:r>
          </a:p>
          <a:p>
            <a:pPr lvl="1"/>
            <a:r>
              <a:rPr lang="en-US" dirty="0"/>
              <a:t>Protection: vital organs surrounded</a:t>
            </a:r>
          </a:p>
          <a:p>
            <a:pPr lvl="1"/>
            <a:r>
              <a:rPr lang="en-US" dirty="0"/>
              <a:t>Movement/Anchorage of Muscles</a:t>
            </a:r>
          </a:p>
          <a:p>
            <a:pPr lvl="1"/>
            <a:r>
              <a:rPr lang="en-US" dirty="0"/>
              <a:t>Mineral Storage: calcium &amp; phosphorus</a:t>
            </a:r>
          </a:p>
          <a:p>
            <a:pPr lvl="1"/>
            <a:r>
              <a:rPr lang="en-US" dirty="0"/>
              <a:t>Blood Formation</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Fontanels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Fusion of the cranial bones is not complete at birth</a:t>
            </a:r>
          </a:p>
          <a:p>
            <a:pPr lvl="1"/>
            <a:r>
              <a:rPr lang="en-US" dirty="0"/>
              <a:t>Space between the bones remains</a:t>
            </a:r>
          </a:p>
          <a:p>
            <a:pPr lvl="1"/>
            <a:r>
              <a:rPr lang="en-US" dirty="0"/>
              <a:t>Anterior (Bregmatic): “soft spot”, closes at 18 months</a:t>
            </a:r>
          </a:p>
          <a:p>
            <a:pPr lvl="1"/>
            <a:r>
              <a:rPr lang="en-US" dirty="0"/>
              <a:t>Posterior (Occipital): triangular, closes at 2 – 3 months</a:t>
            </a:r>
          </a:p>
          <a:p>
            <a:pPr lvl="1"/>
            <a:r>
              <a:rPr lang="en-US" dirty="0" err="1"/>
              <a:t>Anteriolateral</a:t>
            </a:r>
            <a:r>
              <a:rPr lang="en-US" dirty="0"/>
              <a:t> (Sphenoidal): at 2 temples, closes at 2 – 3 months</a:t>
            </a:r>
          </a:p>
          <a:p>
            <a:pPr lvl="1"/>
            <a:r>
              <a:rPr lang="en-US" dirty="0"/>
              <a:t>Posterolateral (</a:t>
            </a:r>
            <a:r>
              <a:rPr lang="en-US" dirty="0" err="1"/>
              <a:t>Mastoidal</a:t>
            </a:r>
            <a:r>
              <a:rPr lang="en-US" dirty="0"/>
              <a:t>): 2 behind ears, closes at 1 year</a:t>
            </a:r>
          </a:p>
          <a:p>
            <a:pPr lvl="1"/>
            <a:endParaRPr lang="en-US" dirty="0"/>
          </a:p>
        </p:txBody>
      </p:sp>
      <p:pic>
        <p:nvPicPr>
          <p:cNvPr id="4" name="Picture 2" descr="D:\LIBRARY\CA202041.TIF">
            <a:extLst>
              <a:ext uri="{FF2B5EF4-FFF2-40B4-BE49-F238E27FC236}">
                <a16:creationId xmlns:a16="http://schemas.microsoft.com/office/drawing/2014/main" id="{B4048786-FAC6-41E5-B1EE-3746843A0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967" y="4682631"/>
            <a:ext cx="1859871" cy="2105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LIBRARY\CA202042.TIF">
            <a:extLst>
              <a:ext uri="{FF2B5EF4-FFF2-40B4-BE49-F238E27FC236}">
                <a16:creationId xmlns:a16="http://schemas.microsoft.com/office/drawing/2014/main" id="{9E687617-4CC1-4960-992D-3E0491512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00" y="4709508"/>
            <a:ext cx="2330015" cy="194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3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Facial Bones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Guard and support eyes, ears, nose, mouth</a:t>
            </a:r>
          </a:p>
          <a:p>
            <a:pPr lvl="1"/>
            <a:r>
              <a:rPr lang="en-US" dirty="0"/>
              <a:t>Nasal bones (2): form bridge of nose </a:t>
            </a:r>
          </a:p>
          <a:p>
            <a:pPr lvl="1"/>
            <a:r>
              <a:rPr lang="en-US" dirty="0"/>
              <a:t>Vomer: forms central nasal septum</a:t>
            </a:r>
          </a:p>
          <a:p>
            <a:pPr lvl="1"/>
            <a:r>
              <a:rPr lang="en-US" dirty="0"/>
              <a:t>Maxillary (2): upper jaw bone; fusion before birth; forms roof of mouth, walls of nose, floor of orbitals</a:t>
            </a:r>
          </a:p>
          <a:p>
            <a:pPr lvl="1"/>
            <a:r>
              <a:rPr lang="en-US" dirty="0"/>
              <a:t>Mandible: lower jaw bone; largest bone of face</a:t>
            </a:r>
          </a:p>
          <a:p>
            <a:pPr lvl="1"/>
            <a:endParaRPr lang="en-US" dirty="0"/>
          </a:p>
        </p:txBody>
      </p:sp>
    </p:spTree>
    <p:extLst>
      <p:ext uri="{BB962C8B-B14F-4D97-AF65-F5344CB8AC3E}">
        <p14:creationId xmlns:p14="http://schemas.microsoft.com/office/powerpoint/2010/main" val="857728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Facial Bones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Zygoma (2): cheek bones</a:t>
            </a:r>
          </a:p>
          <a:p>
            <a:pPr lvl="1"/>
            <a:r>
              <a:rPr lang="en-US" dirty="0"/>
              <a:t>Lacrimal (2): small bones form medial wall of each eye socket</a:t>
            </a:r>
          </a:p>
          <a:p>
            <a:pPr lvl="1"/>
            <a:r>
              <a:rPr lang="en-US" dirty="0"/>
              <a:t>Palatine (2): forms back roof of mouth and floor of nose</a:t>
            </a:r>
          </a:p>
          <a:p>
            <a:pPr lvl="1"/>
            <a:r>
              <a:rPr lang="en-US" dirty="0"/>
              <a:t>Inferior turbinate (2): forms curved ledge inside side wall of nose</a:t>
            </a:r>
          </a:p>
          <a:p>
            <a:pPr lvl="1"/>
            <a:endParaRPr lang="en-US" dirty="0"/>
          </a:p>
        </p:txBody>
      </p:sp>
    </p:spTree>
    <p:extLst>
      <p:ext uri="{BB962C8B-B14F-4D97-AF65-F5344CB8AC3E}">
        <p14:creationId xmlns:p14="http://schemas.microsoft.com/office/powerpoint/2010/main" val="1125379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Ear Bones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Malleus (2): the hammer</a:t>
            </a:r>
          </a:p>
          <a:p>
            <a:pPr lvl="1"/>
            <a:r>
              <a:rPr lang="en-US" dirty="0"/>
              <a:t>Incus (2): the anvil</a:t>
            </a:r>
          </a:p>
          <a:p>
            <a:pPr lvl="1"/>
            <a:r>
              <a:rPr lang="en-US" dirty="0"/>
              <a:t>Stapes (2): the stirrup</a:t>
            </a:r>
          </a:p>
          <a:p>
            <a:pPr lvl="1"/>
            <a:endParaRPr lang="en-US" dirty="0"/>
          </a:p>
        </p:txBody>
      </p:sp>
      <p:pic>
        <p:nvPicPr>
          <p:cNvPr id="4" name="Picture 4" descr="D:\LIBRARY\CA209001.TIF">
            <a:extLst>
              <a:ext uri="{FF2B5EF4-FFF2-40B4-BE49-F238E27FC236}">
                <a16:creationId xmlns:a16="http://schemas.microsoft.com/office/drawing/2014/main" id="{19BEF6A7-BB05-4B54-88D8-D2957820B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892" y="2329460"/>
            <a:ext cx="3292475" cy="291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019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Hyoid Bone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U-shaped bone</a:t>
            </a:r>
          </a:p>
          <a:p>
            <a:pPr lvl="1"/>
            <a:r>
              <a:rPr lang="en-US" dirty="0"/>
              <a:t>In neck</a:t>
            </a:r>
          </a:p>
          <a:p>
            <a:pPr lvl="1"/>
            <a:r>
              <a:rPr lang="en-US" dirty="0"/>
              <a:t>At base of tongue</a:t>
            </a:r>
          </a:p>
          <a:p>
            <a:pPr lvl="1"/>
            <a:r>
              <a:rPr lang="en-US" dirty="0"/>
              <a:t>Only bone in body that does NOT articulate with another bone</a:t>
            </a:r>
          </a:p>
          <a:p>
            <a:pPr lvl="1"/>
            <a:endParaRPr lang="en-US" dirty="0"/>
          </a:p>
        </p:txBody>
      </p:sp>
    </p:spTree>
    <p:extLst>
      <p:ext uri="{BB962C8B-B14F-4D97-AF65-F5344CB8AC3E}">
        <p14:creationId xmlns:p14="http://schemas.microsoft.com/office/powerpoint/2010/main" val="695148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Cranial Sinuses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Cavities within the cranium</a:t>
            </a:r>
          </a:p>
          <a:p>
            <a:pPr lvl="1"/>
            <a:r>
              <a:rPr lang="en-US" dirty="0"/>
              <a:t>Resonance chambers for voice</a:t>
            </a:r>
          </a:p>
          <a:p>
            <a:pPr lvl="1"/>
            <a:r>
              <a:rPr lang="en-US" dirty="0"/>
              <a:t>Decrease weight of skull</a:t>
            </a:r>
          </a:p>
          <a:p>
            <a:pPr lvl="1"/>
            <a:r>
              <a:rPr lang="en-US" dirty="0"/>
              <a:t>Lined with mucous membrane</a:t>
            </a:r>
          </a:p>
          <a:p>
            <a:pPr lvl="1"/>
            <a:r>
              <a:rPr lang="en-US" dirty="0"/>
              <a:t>Frontal sinuses (2): above eyebrows, open into nasal cavity</a:t>
            </a:r>
          </a:p>
          <a:p>
            <a:pPr lvl="1"/>
            <a:r>
              <a:rPr lang="en-US" dirty="0"/>
              <a:t>Ethmoid sinuses (2): between the eyes</a:t>
            </a:r>
          </a:p>
          <a:p>
            <a:pPr lvl="1"/>
            <a:r>
              <a:rPr lang="en-US" dirty="0" err="1"/>
              <a:t>Spenoidal</a:t>
            </a:r>
            <a:r>
              <a:rPr lang="en-US" dirty="0"/>
              <a:t> sinus (1): posterior to ethmoidal sinus, opens into nasopharynx</a:t>
            </a:r>
          </a:p>
          <a:p>
            <a:pPr lvl="1"/>
            <a:r>
              <a:rPr lang="en-US" dirty="0"/>
              <a:t>Maxillary sinus (2): on either side of the nose, opens into the lateral wall of the nasal cavity</a:t>
            </a:r>
          </a:p>
          <a:p>
            <a:pPr lvl="1"/>
            <a:endParaRPr lang="en-US" dirty="0"/>
          </a:p>
        </p:txBody>
      </p:sp>
    </p:spTree>
    <p:extLst>
      <p:ext uri="{BB962C8B-B14F-4D97-AF65-F5344CB8AC3E}">
        <p14:creationId xmlns:p14="http://schemas.microsoft.com/office/powerpoint/2010/main" val="2359455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Vertebral Column - Functions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Supports trunk and neck</a:t>
            </a:r>
          </a:p>
          <a:p>
            <a:pPr lvl="1"/>
            <a:r>
              <a:rPr lang="en-US" dirty="0"/>
              <a:t>Protects spinal cord</a:t>
            </a:r>
          </a:p>
          <a:p>
            <a:pPr lvl="1"/>
            <a:r>
              <a:rPr lang="en-US" dirty="0"/>
              <a:t>Multiple joint spaces allow for bending and twisting</a:t>
            </a:r>
          </a:p>
          <a:p>
            <a:pPr lvl="1"/>
            <a:endParaRPr lang="en-US" dirty="0"/>
          </a:p>
        </p:txBody>
      </p:sp>
    </p:spTree>
    <p:extLst>
      <p:ext uri="{BB962C8B-B14F-4D97-AF65-F5344CB8AC3E}">
        <p14:creationId xmlns:p14="http://schemas.microsoft.com/office/powerpoint/2010/main" val="2110090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Curves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Allow for resilience and spring for walking</a:t>
            </a:r>
          </a:p>
          <a:p>
            <a:pPr lvl="1"/>
            <a:r>
              <a:rPr lang="en-US" dirty="0"/>
              <a:t>Thoracic: present at birth</a:t>
            </a:r>
          </a:p>
          <a:p>
            <a:pPr lvl="1"/>
            <a:r>
              <a:rPr lang="en-US" dirty="0"/>
              <a:t>Sacral: bow back</a:t>
            </a:r>
          </a:p>
          <a:p>
            <a:pPr lvl="1"/>
            <a:r>
              <a:rPr lang="en-US" dirty="0"/>
              <a:t>Cervical: begins at 3 months when infant first begins to lift head</a:t>
            </a:r>
          </a:p>
          <a:p>
            <a:pPr lvl="1"/>
            <a:r>
              <a:rPr lang="en-US" dirty="0"/>
              <a:t>Lumbar: begins when child first walks</a:t>
            </a:r>
          </a:p>
          <a:p>
            <a:pPr lvl="1"/>
            <a:endParaRPr lang="en-US" dirty="0"/>
          </a:p>
        </p:txBody>
      </p:sp>
    </p:spTree>
    <p:extLst>
      <p:ext uri="{BB962C8B-B14F-4D97-AF65-F5344CB8AC3E}">
        <p14:creationId xmlns:p14="http://schemas.microsoft.com/office/powerpoint/2010/main" val="2975300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Vertebrae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26</a:t>
            </a:r>
          </a:p>
          <a:p>
            <a:pPr lvl="1"/>
            <a:r>
              <a:rPr lang="en-US" dirty="0"/>
              <a:t>Separated by intervertebral disk to cushion joints for movement</a:t>
            </a:r>
          </a:p>
          <a:p>
            <a:pPr lvl="1"/>
            <a:r>
              <a:rPr lang="en-US" dirty="0"/>
              <a:t>Body: thick, disk-shaped anterior portion</a:t>
            </a:r>
          </a:p>
          <a:p>
            <a:pPr lvl="1"/>
            <a:r>
              <a:rPr lang="en-US" dirty="0"/>
              <a:t>Arch: encloses space for spinal cord; 3 processes for muscle attachment (spinous process – dorsally directed, 2 transverse processes)</a:t>
            </a:r>
          </a:p>
          <a:p>
            <a:pPr lvl="1"/>
            <a:r>
              <a:rPr lang="en-US" dirty="0"/>
              <a:t>Articular processes: provide for articulation with other vertebrae (2 superior and 2 inferior)</a:t>
            </a:r>
          </a:p>
          <a:p>
            <a:pPr lvl="1"/>
            <a:r>
              <a:rPr lang="en-US" dirty="0"/>
              <a:t>Pedicles (2): originate from body of vertebrae notched to allow spinal cord nerves to pass</a:t>
            </a:r>
          </a:p>
          <a:p>
            <a:pPr lvl="1"/>
            <a:r>
              <a:rPr lang="en-US" dirty="0"/>
              <a:t>Lamina: posterior wall of vertebrae, weakest point</a:t>
            </a:r>
          </a:p>
          <a:p>
            <a:pPr lvl="1"/>
            <a:endParaRPr lang="en-US" dirty="0"/>
          </a:p>
        </p:txBody>
      </p:sp>
    </p:spTree>
    <p:extLst>
      <p:ext uri="{BB962C8B-B14F-4D97-AF65-F5344CB8AC3E}">
        <p14:creationId xmlns:p14="http://schemas.microsoft.com/office/powerpoint/2010/main" val="771971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Vertebral Sections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Cervical  - 7 bones</a:t>
            </a:r>
          </a:p>
          <a:p>
            <a:pPr lvl="1"/>
            <a:r>
              <a:rPr lang="en-US" dirty="0"/>
              <a:t>Thoracic – 12 bones</a:t>
            </a:r>
          </a:p>
          <a:p>
            <a:pPr lvl="1"/>
            <a:r>
              <a:rPr lang="en-US" dirty="0"/>
              <a:t>Lumbar – 5 bones</a:t>
            </a:r>
          </a:p>
          <a:p>
            <a:pPr lvl="1"/>
            <a:r>
              <a:rPr lang="en-US" dirty="0"/>
              <a:t>Sacral – 5 fused bones</a:t>
            </a:r>
          </a:p>
          <a:p>
            <a:pPr lvl="1"/>
            <a:r>
              <a:rPr lang="en-US" dirty="0"/>
              <a:t>Coccyx – 3 – 4 fused bones</a:t>
            </a:r>
          </a:p>
          <a:p>
            <a:pPr lvl="1"/>
            <a:endParaRPr lang="en-US" dirty="0"/>
          </a:p>
        </p:txBody>
      </p:sp>
      <p:pic>
        <p:nvPicPr>
          <p:cNvPr id="4" name="Picture 2" descr="D:\LIBRARY\CA202050.TIF">
            <a:extLst>
              <a:ext uri="{FF2B5EF4-FFF2-40B4-BE49-F238E27FC236}">
                <a16:creationId xmlns:a16="http://schemas.microsoft.com/office/drawing/2014/main" id="{A8285E8C-9705-4007-8D69-F3FFAEB7C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303" y="1420420"/>
            <a:ext cx="1302205" cy="4120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LIBRARY\CA202049.TIF">
            <a:extLst>
              <a:ext uri="{FF2B5EF4-FFF2-40B4-BE49-F238E27FC236}">
                <a16:creationId xmlns:a16="http://schemas.microsoft.com/office/drawing/2014/main" id="{FEEEFDA0-E1DC-4318-AE31-6E707AABC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7905" y="1383807"/>
            <a:ext cx="1198009" cy="401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54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Bone Composition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Collagen: chief organic constituent (protein)</a:t>
            </a:r>
          </a:p>
          <a:p>
            <a:pPr lvl="1"/>
            <a:r>
              <a:rPr lang="en-US" dirty="0"/>
              <a:t>Inorganic Calcium Salts: Vitamin D essential for absorption </a:t>
            </a:r>
          </a:p>
        </p:txBody>
      </p:sp>
    </p:spTree>
    <p:extLst>
      <p:ext uri="{BB962C8B-B14F-4D97-AF65-F5344CB8AC3E}">
        <p14:creationId xmlns:p14="http://schemas.microsoft.com/office/powerpoint/2010/main" val="3219747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Thorax</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25 bones and cartilage</a:t>
            </a:r>
          </a:p>
          <a:p>
            <a:pPr lvl="1"/>
            <a:r>
              <a:rPr lang="en-US" dirty="0"/>
              <a:t>Sternum, costal cartilage, ribs</a:t>
            </a:r>
          </a:p>
          <a:p>
            <a:pPr lvl="1"/>
            <a:r>
              <a:rPr lang="en-US" dirty="0"/>
              <a:t>Walls covered by skin and muscles</a:t>
            </a:r>
          </a:p>
          <a:p>
            <a:pPr lvl="1"/>
            <a:r>
              <a:rPr lang="en-US" dirty="0"/>
              <a:t>Floor formed by the diaphragm</a:t>
            </a:r>
          </a:p>
          <a:p>
            <a:pPr lvl="1"/>
            <a:endParaRPr lang="en-US" dirty="0"/>
          </a:p>
        </p:txBody>
      </p:sp>
    </p:spTree>
    <p:extLst>
      <p:ext uri="{BB962C8B-B14F-4D97-AF65-F5344CB8AC3E}">
        <p14:creationId xmlns:p14="http://schemas.microsoft.com/office/powerpoint/2010/main" val="196557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Functions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Protect and support heart and lungs</a:t>
            </a:r>
          </a:p>
          <a:p>
            <a:pPr lvl="1"/>
            <a:r>
              <a:rPr lang="en-US" dirty="0"/>
              <a:t>Supports bones of pectoral girdle</a:t>
            </a:r>
          </a:p>
          <a:p>
            <a:pPr lvl="1"/>
            <a:r>
              <a:rPr lang="en-US" dirty="0"/>
              <a:t>Plays leading role in respiration</a:t>
            </a:r>
          </a:p>
          <a:p>
            <a:pPr lvl="1"/>
            <a:r>
              <a:rPr lang="en-US" dirty="0"/>
              <a:t>Ribs and sternum aid in RBC formation</a:t>
            </a:r>
          </a:p>
          <a:p>
            <a:pPr lvl="1"/>
            <a:endParaRPr lang="en-US" dirty="0"/>
          </a:p>
        </p:txBody>
      </p:sp>
    </p:spTree>
    <p:extLst>
      <p:ext uri="{BB962C8B-B14F-4D97-AF65-F5344CB8AC3E}">
        <p14:creationId xmlns:p14="http://schemas.microsoft.com/office/powerpoint/2010/main" val="1971025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Sternum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Breast bone</a:t>
            </a:r>
          </a:p>
          <a:p>
            <a:pPr lvl="1"/>
            <a:r>
              <a:rPr lang="en-US" dirty="0"/>
              <a:t>Sword and handle shaped</a:t>
            </a:r>
          </a:p>
          <a:p>
            <a:pPr lvl="1"/>
            <a:r>
              <a:rPr lang="en-US" dirty="0"/>
              <a:t>Manubrium: handle, notched for 1st 7 costal cartilages, articulates with </a:t>
            </a:r>
            <a:r>
              <a:rPr lang="en-US" dirty="0" err="1"/>
              <a:t>acromium</a:t>
            </a:r>
            <a:r>
              <a:rPr lang="en-US" dirty="0"/>
              <a:t> end of clavicle and 1st rib</a:t>
            </a:r>
          </a:p>
          <a:p>
            <a:pPr lvl="1"/>
            <a:r>
              <a:rPr lang="en-US" dirty="0"/>
              <a:t>Body: blade, notched for 1st 7 costal cartilages</a:t>
            </a:r>
          </a:p>
          <a:p>
            <a:pPr lvl="1"/>
            <a:r>
              <a:rPr lang="en-US" dirty="0"/>
              <a:t>Xiphoid process: tip, attachment site for diaphragm</a:t>
            </a:r>
          </a:p>
          <a:p>
            <a:pPr lvl="1"/>
            <a:endParaRPr lang="en-US" dirty="0"/>
          </a:p>
        </p:txBody>
      </p:sp>
    </p:spTree>
    <p:extLst>
      <p:ext uri="{BB962C8B-B14F-4D97-AF65-F5344CB8AC3E}">
        <p14:creationId xmlns:p14="http://schemas.microsoft.com/office/powerpoint/2010/main" val="1932773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Costal Cartilage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Hyaline cartilage</a:t>
            </a:r>
          </a:p>
          <a:p>
            <a:pPr lvl="1"/>
            <a:r>
              <a:rPr lang="en-US" dirty="0"/>
              <a:t>Connect ribs to sternum in 1 – 7  and to anterior ribs in 8 - 10</a:t>
            </a:r>
          </a:p>
          <a:p>
            <a:pPr lvl="1"/>
            <a:endParaRPr lang="en-US" dirty="0"/>
          </a:p>
        </p:txBody>
      </p:sp>
    </p:spTree>
    <p:extLst>
      <p:ext uri="{BB962C8B-B14F-4D97-AF65-F5344CB8AC3E}">
        <p14:creationId xmlns:p14="http://schemas.microsoft.com/office/powerpoint/2010/main" val="4202979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Ribs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6032998" cy="4734318"/>
          </a:xfrm>
        </p:spPr>
        <p:txBody>
          <a:bodyPr/>
          <a:lstStyle/>
          <a:p>
            <a:pPr lvl="1"/>
            <a:r>
              <a:rPr lang="en-US" dirty="0"/>
              <a:t>12 pairs</a:t>
            </a:r>
          </a:p>
          <a:p>
            <a:pPr lvl="1"/>
            <a:r>
              <a:rPr lang="en-US" dirty="0"/>
              <a:t>Attached posteriorly with vertebrae and anteriorly with costal cartilage</a:t>
            </a:r>
          </a:p>
          <a:p>
            <a:pPr lvl="1"/>
            <a:r>
              <a:rPr lang="en-US" dirty="0"/>
              <a:t>True ribs: 1st seven pairs of ribs</a:t>
            </a:r>
          </a:p>
          <a:p>
            <a:pPr lvl="1"/>
            <a:r>
              <a:rPr lang="en-US" dirty="0"/>
              <a:t>False ribs: 8 – 12 (11 and 12 are floating) </a:t>
            </a:r>
          </a:p>
          <a:p>
            <a:pPr lvl="1"/>
            <a:endParaRPr lang="en-US" dirty="0"/>
          </a:p>
        </p:txBody>
      </p:sp>
      <p:pic>
        <p:nvPicPr>
          <p:cNvPr id="4" name="Picture 2" descr="D:\LIBRARY\CA202021.TIF">
            <a:extLst>
              <a:ext uri="{FF2B5EF4-FFF2-40B4-BE49-F238E27FC236}">
                <a16:creationId xmlns:a16="http://schemas.microsoft.com/office/drawing/2014/main" id="{E3F9035C-14A0-4856-AD4F-85A589B36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241" y="1582738"/>
            <a:ext cx="36988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59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Appendicular Skeleton – 126 Bones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Shoulder Girdle</a:t>
            </a:r>
          </a:p>
          <a:p>
            <a:pPr lvl="2"/>
            <a:r>
              <a:rPr lang="en-US" dirty="0"/>
              <a:t>Clavicles (2): collar bones</a:t>
            </a:r>
          </a:p>
          <a:p>
            <a:pPr lvl="2"/>
            <a:r>
              <a:rPr lang="en-US" dirty="0" err="1"/>
              <a:t>Scapulas</a:t>
            </a:r>
            <a:r>
              <a:rPr lang="en-US" dirty="0"/>
              <a:t> (2): shoulder blades </a:t>
            </a:r>
          </a:p>
          <a:p>
            <a:pPr lvl="2"/>
            <a:endParaRPr lang="en-US" dirty="0"/>
          </a:p>
        </p:txBody>
      </p:sp>
      <p:pic>
        <p:nvPicPr>
          <p:cNvPr id="4" name="Picture 2" descr="D:\LIBRARY\CA202027.TIF">
            <a:extLst>
              <a:ext uri="{FF2B5EF4-FFF2-40B4-BE49-F238E27FC236}">
                <a16:creationId xmlns:a16="http://schemas.microsoft.com/office/drawing/2014/main" id="{77C4893F-22BA-415C-A92A-8C91703CB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539" y="2998900"/>
            <a:ext cx="2371788" cy="30009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LIBRARY\CA202030.TIF">
            <a:extLst>
              <a:ext uri="{FF2B5EF4-FFF2-40B4-BE49-F238E27FC236}">
                <a16:creationId xmlns:a16="http://schemas.microsoft.com/office/drawing/2014/main" id="{C74A2097-652C-4D3D-9C22-FAD3A799D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69" y="2938508"/>
            <a:ext cx="2846145" cy="312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09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Upper Extremities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Humerus</a:t>
            </a:r>
            <a:r>
              <a:rPr lang="en-US" dirty="0"/>
              <a:t>: upper arm</a:t>
            </a:r>
          </a:p>
          <a:p>
            <a:pPr lvl="1"/>
            <a:r>
              <a:rPr lang="en-US" dirty="0"/>
              <a:t>Radius: thumb side of forearm</a:t>
            </a:r>
          </a:p>
          <a:p>
            <a:pPr lvl="1"/>
            <a:r>
              <a:rPr lang="en-US" dirty="0"/>
              <a:t>Ulna: little finger side of forearm</a:t>
            </a:r>
          </a:p>
          <a:p>
            <a:pPr lvl="1"/>
            <a:r>
              <a:rPr lang="en-US" dirty="0"/>
              <a:t>Carpals (8): wrist bones</a:t>
            </a:r>
          </a:p>
          <a:p>
            <a:pPr lvl="1"/>
            <a:r>
              <a:rPr lang="en-US" dirty="0"/>
              <a:t>Metacarpals (5): hand bones</a:t>
            </a:r>
          </a:p>
          <a:p>
            <a:pPr lvl="1"/>
            <a:r>
              <a:rPr lang="en-US" dirty="0"/>
              <a:t>Phalanges (14): finger bones</a:t>
            </a:r>
          </a:p>
          <a:p>
            <a:pPr lvl="1"/>
            <a:endParaRPr lang="en-US" dirty="0"/>
          </a:p>
        </p:txBody>
      </p:sp>
      <p:pic>
        <p:nvPicPr>
          <p:cNvPr id="4" name="Picture 2" descr="D:\LIBRARY\CA202010.TIF">
            <a:extLst>
              <a:ext uri="{FF2B5EF4-FFF2-40B4-BE49-F238E27FC236}">
                <a16:creationId xmlns:a16="http://schemas.microsoft.com/office/drawing/2014/main" id="{86A454C7-904E-4A5A-92E5-4948967F4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325" y="1926922"/>
            <a:ext cx="1413157" cy="37213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LIBRARY\CA202030.TIF">
            <a:extLst>
              <a:ext uri="{FF2B5EF4-FFF2-40B4-BE49-F238E27FC236}">
                <a16:creationId xmlns:a16="http://schemas.microsoft.com/office/drawing/2014/main" id="{557F3AFD-E24F-4A55-91A1-E3A6A1071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0677" y="2135902"/>
            <a:ext cx="2543682" cy="273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46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Pelvic Girdle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Os</a:t>
            </a:r>
            <a:r>
              <a:rPr lang="en-US" dirty="0"/>
              <a:t> Coxae (2): contains the acetabulum (hip socket)</a:t>
            </a:r>
          </a:p>
          <a:p>
            <a:pPr lvl="1"/>
            <a:r>
              <a:rPr lang="en-US" dirty="0"/>
              <a:t>3 components: ilium, ischium, pubis</a:t>
            </a:r>
          </a:p>
          <a:p>
            <a:pPr lvl="1"/>
            <a:r>
              <a:rPr lang="en-US" dirty="0"/>
              <a:t>Also, contains the </a:t>
            </a:r>
            <a:r>
              <a:rPr lang="en-US" dirty="0" err="1"/>
              <a:t>saccrum</a:t>
            </a:r>
            <a:endParaRPr lang="en-US" dirty="0"/>
          </a:p>
          <a:p>
            <a:pPr lvl="1"/>
            <a:endParaRPr lang="en-US" dirty="0"/>
          </a:p>
        </p:txBody>
      </p:sp>
      <p:pic>
        <p:nvPicPr>
          <p:cNvPr id="4" name="Picture 2" descr="D:\LIBRARY\CA202023.TIF">
            <a:extLst>
              <a:ext uri="{FF2B5EF4-FFF2-40B4-BE49-F238E27FC236}">
                <a16:creationId xmlns:a16="http://schemas.microsoft.com/office/drawing/2014/main" id="{14D4C6B8-D1B7-4B68-8864-F3966CADD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716" y="3266382"/>
            <a:ext cx="3606271" cy="288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172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Lower Extremities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988610" cy="4734318"/>
          </a:xfrm>
        </p:spPr>
        <p:txBody>
          <a:bodyPr/>
          <a:lstStyle/>
          <a:p>
            <a:pPr lvl="1"/>
            <a:r>
              <a:rPr lang="en-US" dirty="0"/>
              <a:t>Femur: thigh bone</a:t>
            </a:r>
          </a:p>
          <a:p>
            <a:pPr lvl="1"/>
            <a:r>
              <a:rPr lang="en-US" dirty="0"/>
              <a:t>Patella: kneecap</a:t>
            </a:r>
          </a:p>
          <a:p>
            <a:pPr lvl="1"/>
            <a:r>
              <a:rPr lang="en-US" dirty="0"/>
              <a:t>Tibia: shin bone</a:t>
            </a:r>
          </a:p>
          <a:p>
            <a:pPr lvl="1"/>
            <a:r>
              <a:rPr lang="en-US" dirty="0"/>
              <a:t>Fibula: lateral bone of lower leg</a:t>
            </a:r>
          </a:p>
          <a:p>
            <a:pPr lvl="1"/>
            <a:r>
              <a:rPr lang="en-US" dirty="0"/>
              <a:t>Tarsals (7): ankle bones; talus and calcaneus</a:t>
            </a:r>
          </a:p>
          <a:p>
            <a:pPr lvl="1"/>
            <a:r>
              <a:rPr lang="en-US" dirty="0"/>
              <a:t>Metatarsals (5): foot bones</a:t>
            </a:r>
          </a:p>
          <a:p>
            <a:pPr lvl="1"/>
            <a:r>
              <a:rPr lang="en-US" dirty="0"/>
              <a:t>Phalanges (14): toe bones; great toe = </a:t>
            </a:r>
            <a:r>
              <a:rPr lang="en-US" dirty="0" err="1"/>
              <a:t>halux</a:t>
            </a:r>
            <a:endParaRPr lang="en-US" dirty="0"/>
          </a:p>
          <a:p>
            <a:pPr lvl="1"/>
            <a:endParaRPr lang="en-US" dirty="0"/>
          </a:p>
        </p:txBody>
      </p:sp>
      <p:pic>
        <p:nvPicPr>
          <p:cNvPr id="4" name="Picture 2" descr="D:\LIBRARY\CA202001.TIF">
            <a:extLst>
              <a:ext uri="{FF2B5EF4-FFF2-40B4-BE49-F238E27FC236}">
                <a16:creationId xmlns:a16="http://schemas.microsoft.com/office/drawing/2014/main" id="{C1D2162D-73D9-4AE4-AFB4-DFFB43046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5595" y="3408834"/>
            <a:ext cx="2113330" cy="22665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LIBRARY\CA202019.TIF">
            <a:extLst>
              <a:ext uri="{FF2B5EF4-FFF2-40B4-BE49-F238E27FC236}">
                <a16:creationId xmlns:a16="http://schemas.microsoft.com/office/drawing/2014/main" id="{9EEC061A-99BE-4C8E-BE88-292F9B83F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147" y="1499267"/>
            <a:ext cx="2218813" cy="352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738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Articulations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Synarthrotic</a:t>
            </a:r>
            <a:r>
              <a:rPr lang="en-US" dirty="0"/>
              <a:t>: immovable</a:t>
            </a:r>
          </a:p>
          <a:p>
            <a:pPr lvl="1"/>
            <a:r>
              <a:rPr lang="en-US" dirty="0" err="1"/>
              <a:t>Amophiarthrotic</a:t>
            </a:r>
            <a:r>
              <a:rPr lang="en-US" dirty="0"/>
              <a:t>: limited movement </a:t>
            </a:r>
            <a:r>
              <a:rPr lang="en-US" dirty="0" err="1"/>
              <a:t>i.e.pubic</a:t>
            </a:r>
            <a:r>
              <a:rPr lang="en-US" dirty="0"/>
              <a:t> symphysis, vertebral joints, sacroiliac joint</a:t>
            </a:r>
          </a:p>
          <a:p>
            <a:pPr lvl="1"/>
            <a:r>
              <a:rPr lang="en-US" dirty="0" err="1"/>
              <a:t>Diarthrotic</a:t>
            </a:r>
            <a:r>
              <a:rPr lang="en-US" dirty="0"/>
              <a:t>: freely movable</a:t>
            </a:r>
          </a:p>
          <a:p>
            <a:pPr lvl="1"/>
            <a:endParaRPr lang="en-US" dirty="0"/>
          </a:p>
        </p:txBody>
      </p:sp>
    </p:spTree>
    <p:extLst>
      <p:ext uri="{BB962C8B-B14F-4D97-AF65-F5344CB8AC3E}">
        <p14:creationId xmlns:p14="http://schemas.microsoft.com/office/powerpoint/2010/main" val="9822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Cells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Osteoblasts: bone building, bone repairing cells in the periosteum</a:t>
            </a:r>
          </a:p>
          <a:p>
            <a:pPr lvl="1"/>
            <a:r>
              <a:rPr lang="en-US" dirty="0"/>
              <a:t>Osteocytes: osteoblast embedded within the bone matrix</a:t>
            </a:r>
          </a:p>
          <a:p>
            <a:pPr lvl="1"/>
            <a:r>
              <a:rPr lang="en-US" dirty="0"/>
              <a:t>Osteoclasts: cells that cause absorption of bone</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Framework</a:t>
            </a:r>
          </a:p>
        </p:txBody>
      </p:sp>
      <p:pic>
        <p:nvPicPr>
          <p:cNvPr id="4" name="Picture 3" descr="D:\LIBRARY\CA202031.TIF">
            <a:extLst>
              <a:ext uri="{FF2B5EF4-FFF2-40B4-BE49-F238E27FC236}">
                <a16:creationId xmlns:a16="http://schemas.microsoft.com/office/drawing/2014/main" id="{63887508-0C6B-4E86-AD16-1EC368855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786" y="1213255"/>
            <a:ext cx="2455863" cy="518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LIBRARY\CA202033.TIF">
            <a:extLst>
              <a:ext uri="{FF2B5EF4-FFF2-40B4-BE49-F238E27FC236}">
                <a16:creationId xmlns:a16="http://schemas.microsoft.com/office/drawing/2014/main" id="{985FA4BD-CE3C-42B4-94B8-AD5F1FFD1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427" y="1060855"/>
            <a:ext cx="244633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64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Periosteum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Dense, fibrous membrane covering bone</a:t>
            </a:r>
          </a:p>
          <a:p>
            <a:pPr lvl="1"/>
            <a:r>
              <a:rPr lang="en-US" dirty="0"/>
              <a:t>Contains blood vessels</a:t>
            </a:r>
          </a:p>
          <a:p>
            <a:pPr lvl="1"/>
            <a:r>
              <a:rPr lang="en-US" dirty="0"/>
              <a:t>Essential for bone cell survival and bone formation</a:t>
            </a:r>
          </a:p>
          <a:p>
            <a:pPr lvl="1"/>
            <a:endParaRPr lang="en-US" dirty="0"/>
          </a:p>
        </p:txBody>
      </p:sp>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Bones Based on Composition: Compact Bone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Very Dense, Stress Bearing</a:t>
            </a:r>
          </a:p>
          <a:p>
            <a:pPr lvl="1"/>
            <a:r>
              <a:rPr lang="en-US" dirty="0"/>
              <a:t>Haversian Systems</a:t>
            </a:r>
          </a:p>
          <a:p>
            <a:pPr lvl="1"/>
            <a:r>
              <a:rPr lang="en-US" dirty="0"/>
              <a:t>Lamellae: concentric cylinder shaped calcified structure</a:t>
            </a:r>
          </a:p>
          <a:p>
            <a:pPr lvl="1"/>
            <a:r>
              <a:rPr lang="en-US" dirty="0"/>
              <a:t>Lacunae: small lakes containing tissue fluid</a:t>
            </a:r>
          </a:p>
          <a:p>
            <a:pPr lvl="1"/>
            <a:r>
              <a:rPr lang="en-US" dirty="0"/>
              <a:t>Osteocytes: facilitate exchange of calcium between blood and bone</a:t>
            </a:r>
          </a:p>
          <a:p>
            <a:pPr lvl="1"/>
            <a:r>
              <a:rPr lang="en-US" dirty="0"/>
              <a:t>Canaliculi: canals connecting the lacunae together and to the </a:t>
            </a:r>
            <a:r>
              <a:rPr lang="en-US" dirty="0" err="1"/>
              <a:t>haversian</a:t>
            </a:r>
            <a:r>
              <a:rPr lang="en-US" dirty="0"/>
              <a:t> canal which carries nutrients/wastes</a:t>
            </a:r>
          </a:p>
          <a:p>
            <a:pPr lvl="1"/>
            <a:endParaRPr lang="en-US" dirty="0"/>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Cancellous Bone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Light, Spongy</a:t>
            </a:r>
          </a:p>
          <a:p>
            <a:pPr lvl="1"/>
            <a:r>
              <a:rPr lang="en-US" dirty="0"/>
              <a:t>Low Stress Areas Where Weight of Bone Would Be a Problem</a:t>
            </a:r>
          </a:p>
          <a:p>
            <a:pPr lvl="1"/>
            <a:r>
              <a:rPr lang="en-US" dirty="0"/>
              <a:t>Found at Ends of Long Bones, Ribs, Sternum, Hips, Vertebrae, Cranium</a:t>
            </a:r>
          </a:p>
          <a:p>
            <a:pPr lvl="1"/>
            <a:r>
              <a:rPr lang="en-US" dirty="0"/>
              <a:t>No Haversian Systems</a:t>
            </a:r>
          </a:p>
          <a:p>
            <a:pPr lvl="1"/>
            <a:r>
              <a:rPr lang="en-US" dirty="0"/>
              <a:t>Web-Like Arrangement</a:t>
            </a:r>
          </a:p>
          <a:p>
            <a:pPr lvl="1"/>
            <a:endParaRPr lang="en-US" dirty="0"/>
          </a:p>
        </p:txBody>
      </p:sp>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Classification of Bones According to Shape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Long Bones</a:t>
            </a:r>
          </a:p>
          <a:p>
            <a:pPr lvl="1"/>
            <a:r>
              <a:rPr lang="en-US" dirty="0"/>
              <a:t>Short Bones</a:t>
            </a:r>
          </a:p>
          <a:p>
            <a:pPr lvl="1"/>
            <a:r>
              <a:rPr lang="en-US" dirty="0"/>
              <a:t>Flat Bones</a:t>
            </a:r>
          </a:p>
          <a:p>
            <a:pPr lvl="1"/>
            <a:r>
              <a:rPr lang="en-US" dirty="0"/>
              <a:t>Irregular Bones</a:t>
            </a:r>
          </a:p>
          <a:p>
            <a:pPr lvl="1"/>
            <a:r>
              <a:rPr lang="en-US" dirty="0"/>
              <a:t>Sesamoid Bones</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www.w3.org/XML/1998/namespace"/>
    <ds:schemaRef ds:uri="56ea17bb-c96d-4826-b465-01eec0dd23dd"/>
    <ds:schemaRef ds:uri="05d88611-e516-4d1a-b12e-39107e78b3d0"/>
    <ds:schemaRef ds:uri="http://schemas.microsoft.com/office/2006/documentManagement/types"/>
    <ds:schemaRef ds:uri="http://purl.org/dc/term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41</TotalTime>
  <Words>1690</Words>
  <Application>Microsoft Office PowerPoint</Application>
  <PresentationFormat>Widescreen</PresentationFormat>
  <Paragraphs>249</Paragraphs>
  <Slides>50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.AppleSystemUIFont</vt:lpstr>
      <vt:lpstr>Arial</vt:lpstr>
      <vt:lpstr>Calibri</vt:lpstr>
      <vt:lpstr>Open Sans</vt:lpstr>
      <vt:lpstr>Open Sans SemiBold</vt:lpstr>
      <vt:lpstr>Wingdings</vt:lpstr>
      <vt:lpstr>2_Office Theme</vt:lpstr>
      <vt:lpstr>3_Office Theme</vt:lpstr>
      <vt:lpstr>PowerPoint Presentation</vt:lpstr>
      <vt:lpstr>PowerPoint Presentation</vt:lpstr>
      <vt:lpstr>Functions</vt:lpstr>
      <vt:lpstr>Bone Composition</vt:lpstr>
      <vt:lpstr>Cells</vt:lpstr>
      <vt:lpstr>Periosteum</vt:lpstr>
      <vt:lpstr>Types of Bones Based on Composition: Compact Bone</vt:lpstr>
      <vt:lpstr>Cancellous Bone</vt:lpstr>
      <vt:lpstr>Classification of Bones According to Shape</vt:lpstr>
      <vt:lpstr>Long Bones</vt:lpstr>
      <vt:lpstr>Short Bones</vt:lpstr>
      <vt:lpstr>Flat Bones</vt:lpstr>
      <vt:lpstr>Irregular Bones</vt:lpstr>
      <vt:lpstr>Sesamoid Bones</vt:lpstr>
      <vt:lpstr>Bone Formation</vt:lpstr>
      <vt:lpstr>Skull Bone Formation</vt:lpstr>
      <vt:lpstr>Formation of Other Bones</vt:lpstr>
      <vt:lpstr>Bone Growth</vt:lpstr>
      <vt:lpstr>Bone Markings - Purpose</vt:lpstr>
      <vt:lpstr>Bone Markings</vt:lpstr>
      <vt:lpstr>Bone Markings</vt:lpstr>
      <vt:lpstr>Bone Markings</vt:lpstr>
      <vt:lpstr>Bone Marrow - Yellow</vt:lpstr>
      <vt:lpstr>Bone Marrow - Red</vt:lpstr>
      <vt:lpstr>Axial Skeleton</vt:lpstr>
      <vt:lpstr>Skull - Cranium</vt:lpstr>
      <vt:lpstr>Skull - Cranium</vt:lpstr>
      <vt:lpstr>Cranial Sutures</vt:lpstr>
      <vt:lpstr>Cranial Sutures</vt:lpstr>
      <vt:lpstr>Fontanels</vt:lpstr>
      <vt:lpstr>Facial Bones</vt:lpstr>
      <vt:lpstr>Facial Bones</vt:lpstr>
      <vt:lpstr>Ear Bones</vt:lpstr>
      <vt:lpstr>Hyoid Bone</vt:lpstr>
      <vt:lpstr>Cranial Sinuses</vt:lpstr>
      <vt:lpstr>Vertebral Column - Functions</vt:lpstr>
      <vt:lpstr>Curves</vt:lpstr>
      <vt:lpstr>Vertebrae</vt:lpstr>
      <vt:lpstr>Vertebral Sections</vt:lpstr>
      <vt:lpstr>Thorax</vt:lpstr>
      <vt:lpstr>Functions</vt:lpstr>
      <vt:lpstr>Sternum</vt:lpstr>
      <vt:lpstr>Costal Cartilage</vt:lpstr>
      <vt:lpstr>Ribs</vt:lpstr>
      <vt:lpstr>Appendicular Skeleton – 126 Bones</vt:lpstr>
      <vt:lpstr>Upper Extremities</vt:lpstr>
      <vt:lpstr>Pelvic Girdle</vt:lpstr>
      <vt:lpstr>Lower Extremities</vt:lpstr>
      <vt:lpstr>Articulations</vt:lpstr>
      <vt:lpstr>The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Sarah Hamshari</cp:lastModifiedBy>
  <cp:revision>32</cp:revision>
  <cp:lastPrinted>2017-07-07T16:17:37Z</cp:lastPrinted>
  <dcterms:created xsi:type="dcterms:W3CDTF">2017-07-11T23:58:30Z</dcterms:created>
  <dcterms:modified xsi:type="dcterms:W3CDTF">2017-07-25T15:27:46Z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