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8"/>
  </p:notesMasterIdLst>
  <p:sldIdLst>
    <p:sldId id="321" r:id="rId6"/>
    <p:sldId id="319" r:id="rId7"/>
    <p:sldId id="323" r:id="rId8"/>
    <p:sldId id="324" r:id="rId9"/>
    <p:sldId id="325" r:id="rId10"/>
    <p:sldId id="326"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27" r:id="rId35"/>
    <p:sldId id="328" r:id="rId36"/>
    <p:sldId id="329"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Skin Diseases and Disorders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Warts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Painless except for plantar warts</a:t>
            </a:r>
          </a:p>
          <a:p>
            <a:pPr lvl="1"/>
            <a:r>
              <a:rPr lang="en-US" dirty="0"/>
              <a:t>Caused by a virus……not frogs</a:t>
            </a:r>
          </a:p>
          <a:p>
            <a:pPr lvl="1"/>
            <a:r>
              <a:rPr lang="en-US" dirty="0"/>
              <a:t>Treatment: nitric or sulfuric acid applications deep into root of wart or freezing with liquid nitrogen</a:t>
            </a:r>
          </a:p>
          <a:p>
            <a:pPr lvl="1"/>
            <a:endParaRPr lang="en-US" dirty="0"/>
          </a:p>
        </p:txBody>
      </p:sp>
    </p:spTree>
    <p:extLst>
      <p:ext uri="{BB962C8B-B14F-4D97-AF65-F5344CB8AC3E}">
        <p14:creationId xmlns:p14="http://schemas.microsoft.com/office/powerpoint/2010/main" val="1263299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Herpes Simplex I/Cold Sores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Caused by virus</a:t>
            </a:r>
          </a:p>
          <a:p>
            <a:pPr lvl="1"/>
            <a:r>
              <a:rPr lang="en-US" dirty="0"/>
              <a:t>Blisters, inflamed skin around mouth</a:t>
            </a:r>
          </a:p>
          <a:p>
            <a:pPr lvl="1"/>
            <a:r>
              <a:rPr lang="en-US" dirty="0"/>
              <a:t>Incurable</a:t>
            </a:r>
          </a:p>
          <a:p>
            <a:pPr lvl="1"/>
            <a:r>
              <a:rPr lang="en-US" dirty="0"/>
              <a:t>Treatment: tincture of benzoin, acyclovir</a:t>
            </a:r>
          </a:p>
          <a:p>
            <a:pPr marL="0" lvl="1" indent="0">
              <a:buNone/>
            </a:pPr>
            <a:endParaRPr lang="en-US" dirty="0"/>
          </a:p>
        </p:txBody>
      </p:sp>
    </p:spTree>
    <p:extLst>
      <p:ext uri="{BB962C8B-B14F-4D97-AF65-F5344CB8AC3E}">
        <p14:creationId xmlns:p14="http://schemas.microsoft.com/office/powerpoint/2010/main" val="3649514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Herpes Zoster/Shingles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Viral infection with fever and malaise</a:t>
            </a:r>
          </a:p>
          <a:p>
            <a:pPr lvl="1"/>
            <a:r>
              <a:rPr lang="en-US" dirty="0"/>
              <a:t>Erythema and vesicles along the course of a nerve</a:t>
            </a:r>
          </a:p>
          <a:p>
            <a:pPr lvl="1"/>
            <a:r>
              <a:rPr lang="en-US" dirty="0"/>
              <a:t>Possibly remnant of childhood chickenpox</a:t>
            </a:r>
          </a:p>
          <a:p>
            <a:pPr lvl="1"/>
            <a:r>
              <a:rPr lang="en-US" dirty="0"/>
              <a:t>Treatment: analgesics, calamine lotion, acyclovir (orally)</a:t>
            </a:r>
          </a:p>
          <a:p>
            <a:pPr lvl="1"/>
            <a:endParaRPr lang="en-US" dirty="0"/>
          </a:p>
        </p:txBody>
      </p:sp>
    </p:spTree>
    <p:extLst>
      <p:ext uri="{BB962C8B-B14F-4D97-AF65-F5344CB8AC3E}">
        <p14:creationId xmlns:p14="http://schemas.microsoft.com/office/powerpoint/2010/main" val="992555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Tinea (Dermatophytosis)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Fungal infections (i.e., athlete’s foot, ringworm, </a:t>
            </a:r>
            <a:r>
              <a:rPr lang="en-US"/>
              <a:t>jock itch)</a:t>
            </a:r>
            <a:endParaRPr lang="en-US" dirty="0"/>
          </a:p>
          <a:p>
            <a:pPr lvl="1"/>
            <a:r>
              <a:rPr lang="en-US" dirty="0"/>
              <a:t>Infectious, contagious</a:t>
            </a:r>
          </a:p>
          <a:p>
            <a:pPr lvl="1"/>
            <a:r>
              <a:rPr lang="en-US" dirty="0"/>
              <a:t>Treatment: antifungal agents, dry feet, change socks and shoes frequently</a:t>
            </a:r>
          </a:p>
          <a:p>
            <a:pPr lvl="1"/>
            <a:endParaRPr lang="en-US" dirty="0"/>
          </a:p>
        </p:txBody>
      </p:sp>
    </p:spTree>
    <p:extLst>
      <p:ext uri="{BB962C8B-B14F-4D97-AF65-F5344CB8AC3E}">
        <p14:creationId xmlns:p14="http://schemas.microsoft.com/office/powerpoint/2010/main" val="285149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Furuncles (Boils)/Carbuncles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Staphylococcus or streptococcus infection</a:t>
            </a:r>
          </a:p>
          <a:p>
            <a:pPr lvl="1"/>
            <a:r>
              <a:rPr lang="en-US" dirty="0"/>
              <a:t>Carbuncles: large, swollen erythematous lesions</a:t>
            </a:r>
          </a:p>
          <a:p>
            <a:pPr lvl="1"/>
            <a:r>
              <a:rPr lang="en-US" dirty="0"/>
              <a:t>Treatment: hot, moist compresses, incise and drain lesion, antibiotics</a:t>
            </a:r>
          </a:p>
          <a:p>
            <a:pPr lvl="1"/>
            <a:endParaRPr lang="en-US" dirty="0"/>
          </a:p>
        </p:txBody>
      </p:sp>
    </p:spTree>
    <p:extLst>
      <p:ext uri="{BB962C8B-B14F-4D97-AF65-F5344CB8AC3E}">
        <p14:creationId xmlns:p14="http://schemas.microsoft.com/office/powerpoint/2010/main" val="2536269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Decubitus Ulcer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Bedsores due to decreased circulation to a specific area of the body</a:t>
            </a:r>
          </a:p>
          <a:p>
            <a:pPr lvl="1"/>
            <a:endParaRPr lang="en-US" dirty="0"/>
          </a:p>
        </p:txBody>
      </p:sp>
    </p:spTree>
    <p:extLst>
      <p:ext uri="{BB962C8B-B14F-4D97-AF65-F5344CB8AC3E}">
        <p14:creationId xmlns:p14="http://schemas.microsoft.com/office/powerpoint/2010/main" val="2827947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Paronychia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Infected hangnail</a:t>
            </a:r>
          </a:p>
          <a:p>
            <a:pPr lvl="1"/>
            <a:r>
              <a:rPr lang="en-US" dirty="0"/>
              <a:t>Treatment: soak frequently in warm water, remove nail surgically</a:t>
            </a:r>
          </a:p>
          <a:p>
            <a:pPr lvl="1"/>
            <a:endParaRPr lang="en-US" dirty="0"/>
          </a:p>
        </p:txBody>
      </p:sp>
    </p:spTree>
    <p:extLst>
      <p:ext uri="{BB962C8B-B14F-4D97-AF65-F5344CB8AC3E}">
        <p14:creationId xmlns:p14="http://schemas.microsoft.com/office/powerpoint/2010/main" val="1145838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Sebaceous Cysts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Blockage of duct of sebaceous gland</a:t>
            </a:r>
          </a:p>
          <a:p>
            <a:pPr lvl="1"/>
            <a:r>
              <a:rPr lang="en-US" dirty="0"/>
              <a:t>Treatment: lance and drain</a:t>
            </a:r>
          </a:p>
          <a:p>
            <a:pPr lvl="1"/>
            <a:endParaRPr lang="en-US" dirty="0"/>
          </a:p>
        </p:txBody>
      </p:sp>
    </p:spTree>
    <p:extLst>
      <p:ext uri="{BB962C8B-B14F-4D97-AF65-F5344CB8AC3E}">
        <p14:creationId xmlns:p14="http://schemas.microsoft.com/office/powerpoint/2010/main" val="1262623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Diaper Rash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Treatment: antibacterial cream, mineral oil cleansing, exposure to air to dry the rash</a:t>
            </a:r>
          </a:p>
          <a:p>
            <a:pPr lvl="1"/>
            <a:endParaRPr lang="en-US" dirty="0"/>
          </a:p>
        </p:txBody>
      </p:sp>
    </p:spTree>
    <p:extLst>
      <p:ext uri="{BB962C8B-B14F-4D97-AF65-F5344CB8AC3E}">
        <p14:creationId xmlns:p14="http://schemas.microsoft.com/office/powerpoint/2010/main" val="1713765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Corns and Callouses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Corns: hard, raised, painful areas</a:t>
            </a:r>
          </a:p>
          <a:p>
            <a:pPr lvl="1"/>
            <a:r>
              <a:rPr lang="en-US" dirty="0"/>
              <a:t>Callouses: flat, thickened patches</a:t>
            </a:r>
          </a:p>
          <a:p>
            <a:pPr lvl="1"/>
            <a:r>
              <a:rPr lang="en-US" dirty="0"/>
              <a:t>Caused by friction of poorly fitting shoes</a:t>
            </a:r>
          </a:p>
          <a:p>
            <a:pPr lvl="1"/>
            <a:r>
              <a:rPr lang="en-US" dirty="0"/>
              <a:t>Treatment: relieve friction, use keratolytic agents (i.e., salicylic acid)</a:t>
            </a:r>
          </a:p>
          <a:p>
            <a:pPr lvl="1"/>
            <a:endParaRPr lang="en-US" dirty="0"/>
          </a:p>
        </p:txBody>
      </p:sp>
    </p:spTree>
    <p:extLst>
      <p:ext uri="{BB962C8B-B14F-4D97-AF65-F5344CB8AC3E}">
        <p14:creationId xmlns:p14="http://schemas.microsoft.com/office/powerpoint/2010/main" val="44287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Infestations and Bites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Pediculosis (lice): scalp hair, body hair, pubic hair</a:t>
            </a:r>
          </a:p>
          <a:p>
            <a:pPr lvl="1"/>
            <a:r>
              <a:rPr lang="en-US" dirty="0"/>
              <a:t>Treatment: ointments, powders, lotions with </a:t>
            </a:r>
            <a:r>
              <a:rPr lang="en-US" dirty="0" err="1"/>
              <a:t>benzylbenzoate</a:t>
            </a:r>
            <a:r>
              <a:rPr lang="en-US" dirty="0"/>
              <a:t> or benzine hexachloride</a:t>
            </a:r>
          </a:p>
          <a:p>
            <a:pPr lvl="1"/>
            <a:r>
              <a:rPr lang="en-US" dirty="0"/>
              <a:t>Scabies (mites)</a:t>
            </a:r>
          </a:p>
          <a:p>
            <a:pPr lvl="1"/>
            <a:r>
              <a:rPr lang="en-US" dirty="0"/>
              <a:t>Treatment: thorough bathing then </a:t>
            </a:r>
            <a:r>
              <a:rPr lang="en-US" dirty="0" err="1"/>
              <a:t>benzylbenzoate</a:t>
            </a:r>
            <a:r>
              <a:rPr lang="en-US" dirty="0"/>
              <a:t> or benzine hexachloride</a:t>
            </a:r>
          </a:p>
          <a:p>
            <a:pPr lvl="1"/>
            <a:endParaRPr lang="en-US" dirty="0"/>
          </a:p>
        </p:txBody>
      </p:sp>
    </p:spTree>
    <p:extLst>
      <p:ext uri="{BB962C8B-B14F-4D97-AF65-F5344CB8AC3E}">
        <p14:creationId xmlns:p14="http://schemas.microsoft.com/office/powerpoint/2010/main" val="4192385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Lupus Erythematosus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Usually fatal</a:t>
            </a:r>
          </a:p>
          <a:p>
            <a:pPr lvl="1"/>
            <a:r>
              <a:rPr lang="en-US" dirty="0"/>
              <a:t>Erythematous macular lesions in butterfly pattern on face</a:t>
            </a:r>
          </a:p>
          <a:p>
            <a:pPr lvl="1"/>
            <a:r>
              <a:rPr lang="en-US" dirty="0"/>
              <a:t>Dysfunction of kidneys, joints, lungs, and heart</a:t>
            </a:r>
          </a:p>
          <a:p>
            <a:pPr lvl="1"/>
            <a:r>
              <a:rPr lang="en-US" dirty="0"/>
              <a:t>Treatment: aspirin, steroids</a:t>
            </a:r>
          </a:p>
          <a:p>
            <a:pPr lvl="1"/>
            <a:endParaRPr lang="en-US" dirty="0"/>
          </a:p>
        </p:txBody>
      </p:sp>
    </p:spTree>
    <p:extLst>
      <p:ext uri="{BB962C8B-B14F-4D97-AF65-F5344CB8AC3E}">
        <p14:creationId xmlns:p14="http://schemas.microsoft.com/office/powerpoint/2010/main" val="3695000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Scleroderma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Systemic autoimmune disease of skin, muscles, bones, heart, lungs</a:t>
            </a:r>
          </a:p>
          <a:p>
            <a:pPr lvl="1"/>
            <a:r>
              <a:rPr lang="en-US" dirty="0"/>
              <a:t>Skin: smooth, hard, tight</a:t>
            </a:r>
          </a:p>
          <a:p>
            <a:pPr lvl="1"/>
            <a:r>
              <a:rPr lang="en-US" dirty="0"/>
              <a:t>Progressive</a:t>
            </a:r>
          </a:p>
          <a:p>
            <a:pPr lvl="1"/>
            <a:r>
              <a:rPr lang="en-US" dirty="0"/>
              <a:t>Treatment: ointments, massage, heat, steroids</a:t>
            </a:r>
          </a:p>
          <a:p>
            <a:pPr lvl="1"/>
            <a:endParaRPr lang="en-US" dirty="0"/>
          </a:p>
        </p:txBody>
      </p:sp>
    </p:spTree>
    <p:extLst>
      <p:ext uri="{BB962C8B-B14F-4D97-AF65-F5344CB8AC3E}">
        <p14:creationId xmlns:p14="http://schemas.microsoft.com/office/powerpoint/2010/main" val="3187432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Pilonidal Cyst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Sac containing a hair that becomes infected and develops a draining sinus</a:t>
            </a:r>
          </a:p>
          <a:p>
            <a:pPr lvl="1"/>
            <a:r>
              <a:rPr lang="en-US" dirty="0"/>
              <a:t>Treatment: warm water compresses, </a:t>
            </a:r>
            <a:r>
              <a:rPr lang="en-US" dirty="0" err="1"/>
              <a:t>sitz</a:t>
            </a:r>
            <a:r>
              <a:rPr lang="en-US" dirty="0"/>
              <a:t> baths, deep wide V-shaped incision packed with gauze</a:t>
            </a:r>
          </a:p>
          <a:p>
            <a:pPr lvl="1"/>
            <a:endParaRPr lang="en-US" dirty="0"/>
          </a:p>
        </p:txBody>
      </p:sp>
    </p:spTree>
    <p:extLst>
      <p:ext uri="{BB962C8B-B14F-4D97-AF65-F5344CB8AC3E}">
        <p14:creationId xmlns:p14="http://schemas.microsoft.com/office/powerpoint/2010/main" val="3834947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Carcinoma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Cancerous Tumor</a:t>
            </a:r>
          </a:p>
          <a:p>
            <a:pPr lvl="1"/>
            <a:endParaRPr lang="en-US" dirty="0"/>
          </a:p>
        </p:txBody>
      </p:sp>
    </p:spTree>
    <p:extLst>
      <p:ext uri="{BB962C8B-B14F-4D97-AF65-F5344CB8AC3E}">
        <p14:creationId xmlns:p14="http://schemas.microsoft.com/office/powerpoint/2010/main" val="413318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Basal Cell Carcinoma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Most common</a:t>
            </a:r>
          </a:p>
          <a:p>
            <a:pPr lvl="1"/>
            <a:r>
              <a:rPr lang="en-US" dirty="0"/>
              <a:t>Least malignant</a:t>
            </a:r>
          </a:p>
          <a:p>
            <a:pPr lvl="1"/>
            <a:r>
              <a:rPr lang="en-US" dirty="0"/>
              <a:t>Slow growing</a:t>
            </a:r>
          </a:p>
          <a:p>
            <a:pPr lvl="1"/>
            <a:r>
              <a:rPr lang="en-US" dirty="0"/>
              <a:t>Papules that erode in the center</a:t>
            </a:r>
          </a:p>
          <a:p>
            <a:pPr lvl="1"/>
            <a:r>
              <a:rPr lang="en-US" dirty="0"/>
              <a:t>Pearly edge</a:t>
            </a:r>
          </a:p>
          <a:p>
            <a:pPr lvl="1"/>
            <a:r>
              <a:rPr lang="en-US" dirty="0"/>
              <a:t>99% cure rate with early excision</a:t>
            </a:r>
          </a:p>
          <a:p>
            <a:pPr lvl="1"/>
            <a:endParaRPr lang="en-US" dirty="0"/>
          </a:p>
        </p:txBody>
      </p:sp>
    </p:spTree>
    <p:extLst>
      <p:ext uri="{BB962C8B-B14F-4D97-AF65-F5344CB8AC3E}">
        <p14:creationId xmlns:p14="http://schemas.microsoft.com/office/powerpoint/2010/main" val="3129391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Squamous Cell Carcinoma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keratinocytes of stratum spinosum</a:t>
            </a:r>
          </a:p>
          <a:p>
            <a:pPr lvl="1"/>
            <a:r>
              <a:rPr lang="en-US" dirty="0"/>
              <a:t>Scaly red papule (rounded elevation)</a:t>
            </a:r>
          </a:p>
          <a:p>
            <a:pPr lvl="1"/>
            <a:r>
              <a:rPr lang="en-US" dirty="0"/>
              <a:t>Rapid growth</a:t>
            </a:r>
          </a:p>
          <a:p>
            <a:pPr lvl="1"/>
            <a:r>
              <a:rPr lang="en-US" dirty="0"/>
              <a:t>Meets lymph</a:t>
            </a:r>
          </a:p>
          <a:p>
            <a:pPr lvl="1"/>
            <a:r>
              <a:rPr lang="en-US" dirty="0"/>
              <a:t>Good cure rate if caught early followed by radiation treatment</a:t>
            </a:r>
          </a:p>
          <a:p>
            <a:pPr lvl="1"/>
            <a:endParaRPr lang="en-US" dirty="0"/>
          </a:p>
        </p:txBody>
      </p:sp>
    </p:spTree>
    <p:extLst>
      <p:ext uri="{BB962C8B-B14F-4D97-AF65-F5344CB8AC3E}">
        <p14:creationId xmlns:p14="http://schemas.microsoft.com/office/powerpoint/2010/main" val="1884136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Malignant Melanoma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Cancer of melanocytes</a:t>
            </a:r>
          </a:p>
          <a:p>
            <a:pPr lvl="1"/>
            <a:r>
              <a:rPr lang="en-US" dirty="0"/>
              <a:t>Most dangerous, death 1:4 cases</a:t>
            </a:r>
          </a:p>
          <a:p>
            <a:pPr lvl="1"/>
            <a:r>
              <a:rPr lang="en-US" dirty="0"/>
              <a:t>Accounts for 5% of skin cancers</a:t>
            </a:r>
          </a:p>
          <a:p>
            <a:pPr lvl="1"/>
            <a:r>
              <a:rPr lang="en-US" dirty="0"/>
              <a:t>Nevus mole becomes dark, spreads unevenly, bleeds some</a:t>
            </a:r>
          </a:p>
          <a:p>
            <a:pPr lvl="1"/>
            <a:r>
              <a:rPr lang="en-US" dirty="0"/>
              <a:t>Metastatic</a:t>
            </a:r>
          </a:p>
          <a:p>
            <a:pPr lvl="1"/>
            <a:r>
              <a:rPr lang="en-US" dirty="0"/>
              <a:t>Cause: overexposure to UV radiation (sun or tanning bed)</a:t>
            </a:r>
          </a:p>
          <a:p>
            <a:pPr lvl="1"/>
            <a:r>
              <a:rPr lang="en-US" altLang="en-US" dirty="0"/>
              <a:t>Little chance of survival (better if caught early)</a:t>
            </a:r>
          </a:p>
          <a:p>
            <a:pPr lvl="1"/>
            <a:r>
              <a:rPr lang="en-US" altLang="en-US" dirty="0"/>
              <a:t>Treatment: surgical excision with chemotherapy</a:t>
            </a:r>
          </a:p>
          <a:p>
            <a:pPr lvl="1"/>
            <a:endParaRPr lang="en-US" dirty="0"/>
          </a:p>
          <a:p>
            <a:pPr lvl="1"/>
            <a:endParaRPr lang="en-US" dirty="0"/>
          </a:p>
        </p:txBody>
      </p:sp>
    </p:spTree>
    <p:extLst>
      <p:ext uri="{BB962C8B-B14F-4D97-AF65-F5344CB8AC3E}">
        <p14:creationId xmlns:p14="http://schemas.microsoft.com/office/powerpoint/2010/main" val="853265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American Cancer Society ABCD Rule for Skin Cancer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 Asymmetry</a:t>
            </a:r>
          </a:p>
          <a:p>
            <a:pPr lvl="1"/>
            <a:r>
              <a:rPr lang="en-US" dirty="0"/>
              <a:t>B – Border Irregularity</a:t>
            </a:r>
          </a:p>
          <a:p>
            <a:pPr lvl="1"/>
            <a:r>
              <a:rPr lang="en-US" dirty="0"/>
              <a:t>C – Colors Different</a:t>
            </a:r>
          </a:p>
          <a:p>
            <a:pPr lvl="1"/>
            <a:r>
              <a:rPr lang="en-US" dirty="0"/>
              <a:t>D – Diameter (larger than 6 mm – pencil eraser)</a:t>
            </a:r>
          </a:p>
          <a:p>
            <a:pPr lvl="1"/>
            <a:endParaRPr lang="en-US" dirty="0"/>
          </a:p>
        </p:txBody>
      </p:sp>
    </p:spTree>
    <p:extLst>
      <p:ext uri="{BB962C8B-B14F-4D97-AF65-F5344CB8AC3E}">
        <p14:creationId xmlns:p14="http://schemas.microsoft.com/office/powerpoint/2010/main" val="3676229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Kaposi’s Sarcoma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Purple papules spread to lymph nodes and other organs</a:t>
            </a:r>
          </a:p>
          <a:p>
            <a:pPr lvl="1"/>
            <a:r>
              <a:rPr lang="en-US" dirty="0"/>
              <a:t>Opportunistic disease of AIDS</a:t>
            </a:r>
          </a:p>
          <a:p>
            <a:pPr lvl="1"/>
            <a:endParaRPr lang="en-US" dirty="0"/>
          </a:p>
        </p:txBody>
      </p:sp>
    </p:spTree>
    <p:extLst>
      <p:ext uri="{BB962C8B-B14F-4D97-AF65-F5344CB8AC3E}">
        <p14:creationId xmlns:p14="http://schemas.microsoft.com/office/powerpoint/2010/main" val="189604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Acne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Comedo = inflamed plug</a:t>
            </a:r>
          </a:p>
          <a:p>
            <a:pPr lvl="1"/>
            <a:r>
              <a:rPr lang="en-US" dirty="0"/>
              <a:t>Pimples and blackheads</a:t>
            </a:r>
          </a:p>
          <a:p>
            <a:pPr lvl="1"/>
            <a:r>
              <a:rPr lang="en-US" dirty="0"/>
              <a:t>Teens to early twenties</a:t>
            </a:r>
          </a:p>
          <a:p>
            <a:pPr lvl="1"/>
            <a:r>
              <a:rPr lang="en-US" dirty="0"/>
              <a:t>Treatment: thorough washing</a:t>
            </a:r>
          </a:p>
          <a:p>
            <a:pPr lvl="1"/>
            <a:r>
              <a:rPr lang="en-US" dirty="0"/>
              <a:t>Steroid creams, UV light, </a:t>
            </a:r>
            <a:r>
              <a:rPr lang="en-US" dirty="0" err="1"/>
              <a:t>Isoretinoin</a:t>
            </a:r>
            <a:r>
              <a:rPr lang="en-US" dirty="0"/>
              <a:t>, avoidance of certain foods, chemical face peel, dermabrasion (to treat scarring)</a:t>
            </a:r>
          </a:p>
          <a:p>
            <a:pPr lvl="1"/>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Diagnostic Procedures for Skin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Direct Examination</a:t>
            </a:r>
          </a:p>
          <a:p>
            <a:pPr lvl="2"/>
            <a:r>
              <a:rPr lang="en-US" dirty="0"/>
              <a:t>Good lighting required</a:t>
            </a:r>
          </a:p>
          <a:p>
            <a:pPr lvl="2"/>
            <a:r>
              <a:rPr lang="en-US" dirty="0"/>
              <a:t>Distribution of lesions (local or general)</a:t>
            </a:r>
          </a:p>
          <a:p>
            <a:pPr lvl="2"/>
            <a:r>
              <a:rPr lang="en-US" dirty="0"/>
              <a:t>When lesions are most bothersome</a:t>
            </a:r>
          </a:p>
          <a:p>
            <a:pPr lvl="2"/>
            <a:r>
              <a:rPr lang="en-US" dirty="0"/>
              <a:t>Changes in patient’s way of living</a:t>
            </a:r>
          </a:p>
          <a:p>
            <a:pPr lvl="2"/>
            <a:r>
              <a:rPr lang="en-US" dirty="0"/>
              <a:t>Wood’s light (for ringworm)</a:t>
            </a:r>
          </a:p>
          <a:p>
            <a:pPr lvl="2"/>
            <a:r>
              <a:rPr lang="en-US" dirty="0"/>
              <a:t>Microscopic exam for scales or fungi</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Sensitivity Tests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Patch test</a:t>
            </a:r>
          </a:p>
          <a:p>
            <a:pPr lvl="1"/>
            <a:r>
              <a:rPr lang="en-US" dirty="0"/>
              <a:t>Percutaneous test (scratch test)</a:t>
            </a:r>
          </a:p>
          <a:p>
            <a:pPr lvl="1"/>
            <a:r>
              <a:rPr lang="en-US" dirty="0"/>
              <a:t>Intradermal test</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Biopsy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Dermal punch</a:t>
            </a:r>
          </a:p>
          <a:p>
            <a:pPr lvl="1"/>
            <a:r>
              <a:rPr lang="en-US" dirty="0"/>
              <a:t>Examined by histologist or pathologist</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Seborrheic Dermatitis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Dandruff: oily scalp, itching, irritation, greasy scales</a:t>
            </a:r>
          </a:p>
          <a:p>
            <a:pPr lvl="1"/>
            <a:r>
              <a:rPr lang="en-US" dirty="0"/>
              <a:t>Treatment: frequent shampooing (tincture of green soap), brushing hair, massaging scalp</a:t>
            </a:r>
          </a:p>
          <a:p>
            <a:pPr marL="0" lvl="1" indent="0">
              <a:buNone/>
            </a:pPr>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Eczema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Vesicles on reddened skin which burst and weep </a:t>
            </a:r>
            <a:r>
              <a:rPr lang="en-US" dirty="0">
                <a:sym typeface="Wingdings" panose="05000000000000000000" pitchFamily="2" charset="2"/>
              </a:rPr>
              <a:t>to </a:t>
            </a:r>
            <a:r>
              <a:rPr lang="en-US" dirty="0"/>
              <a:t>crusts</a:t>
            </a:r>
          </a:p>
          <a:p>
            <a:pPr lvl="1"/>
            <a:r>
              <a:rPr lang="en-US" dirty="0"/>
              <a:t>Treatment: tranquilizers (stress aggravates the condition), antihistamines, steroids, wet dressings, starch baths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Urticaria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Hives: allergy or emotional stress</a:t>
            </a:r>
          </a:p>
          <a:p>
            <a:pPr lvl="1"/>
            <a:r>
              <a:rPr lang="en-US" dirty="0"/>
              <a:t>Treatment: steroids, antihistamines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Contact Dermatitis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Redness, itching, blisters, edema</a:t>
            </a:r>
          </a:p>
          <a:p>
            <a:pPr lvl="1"/>
            <a:r>
              <a:rPr lang="en-US" dirty="0"/>
              <a:t>Causes: poison ivy, poison oak, poison sumac, cleansing agents, cosmetics, metals</a:t>
            </a:r>
          </a:p>
          <a:p>
            <a:pPr lvl="1"/>
            <a:r>
              <a:rPr lang="en-US" dirty="0"/>
              <a:t>Treatment: clean with soap &amp; water then apply alcohol, antipruritic lotions, cold &amp; wet dressings, desensitization</a:t>
            </a:r>
          </a:p>
          <a:p>
            <a:pPr lvl="1"/>
            <a:endParaRPr lang="en-US" dirty="0"/>
          </a:p>
        </p:txBody>
      </p:sp>
    </p:spTree>
    <p:extLst>
      <p:ext uri="{BB962C8B-B14F-4D97-AF65-F5344CB8AC3E}">
        <p14:creationId xmlns:p14="http://schemas.microsoft.com/office/powerpoint/2010/main" val="821557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Psoriasis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Patchy erythema and scales</a:t>
            </a:r>
          </a:p>
          <a:p>
            <a:pPr lvl="1"/>
            <a:r>
              <a:rPr lang="en-US" dirty="0"/>
              <a:t>Chronic inflammatory disease, genetic</a:t>
            </a:r>
          </a:p>
          <a:p>
            <a:pPr lvl="1"/>
            <a:r>
              <a:rPr lang="en-US" dirty="0"/>
              <a:t>Treatment: ointments, UV light, low fat diets, steroids, antihistamines, tranquilizers</a:t>
            </a:r>
          </a:p>
          <a:p>
            <a:pPr lvl="1"/>
            <a:endParaRPr lang="en-US" dirty="0"/>
          </a:p>
        </p:txBody>
      </p:sp>
    </p:spTree>
    <p:extLst>
      <p:ext uri="{BB962C8B-B14F-4D97-AF65-F5344CB8AC3E}">
        <p14:creationId xmlns:p14="http://schemas.microsoft.com/office/powerpoint/2010/main" val="190678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Impetigo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Very contagious</a:t>
            </a:r>
          </a:p>
          <a:p>
            <a:pPr lvl="1"/>
            <a:r>
              <a:rPr lang="en-US" dirty="0"/>
              <a:t>Erythema, vesicles with sticky yellow crusts</a:t>
            </a:r>
          </a:p>
          <a:p>
            <a:pPr lvl="1"/>
            <a:r>
              <a:rPr lang="en-US" dirty="0"/>
              <a:t>Infection with staphylococcus or streptococcus</a:t>
            </a:r>
          </a:p>
          <a:p>
            <a:pPr lvl="1"/>
            <a:r>
              <a:rPr lang="en-US" dirty="0"/>
              <a:t>Treatment: remove crusts then apply antibiotic ointment</a:t>
            </a:r>
          </a:p>
          <a:p>
            <a:pPr lvl="1"/>
            <a:endParaRPr lang="en-US" dirty="0"/>
          </a:p>
        </p:txBody>
      </p:sp>
    </p:spTree>
    <p:extLst>
      <p:ext uri="{BB962C8B-B14F-4D97-AF65-F5344CB8AC3E}">
        <p14:creationId xmlns:p14="http://schemas.microsoft.com/office/powerpoint/2010/main" val="243916520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37</TotalTime>
  <Words>805</Words>
  <Application>Microsoft Office PowerPoint</Application>
  <PresentationFormat>Widescreen</PresentationFormat>
  <Paragraphs>131</Paragraphs>
  <Slides>32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.AppleSystemUIFont</vt:lpstr>
      <vt:lpstr>Arial</vt:lpstr>
      <vt:lpstr>Calibri</vt:lpstr>
      <vt:lpstr>Open Sans</vt:lpstr>
      <vt:lpstr>Open Sans SemiBold</vt:lpstr>
      <vt:lpstr>Wingdings</vt:lpstr>
      <vt:lpstr>2_Office Theme</vt:lpstr>
      <vt:lpstr>3_Office Theme</vt:lpstr>
      <vt:lpstr>PowerPoint Presentation</vt:lpstr>
      <vt:lpstr>PowerPoint Presentation</vt:lpstr>
      <vt:lpstr>Acne</vt:lpstr>
      <vt:lpstr>Seborrheic Dermatitis</vt:lpstr>
      <vt:lpstr>Eczema</vt:lpstr>
      <vt:lpstr>Urticaria</vt:lpstr>
      <vt:lpstr>Contact Dermatitis</vt:lpstr>
      <vt:lpstr>Psoriasis</vt:lpstr>
      <vt:lpstr>Impetigo</vt:lpstr>
      <vt:lpstr>Warts</vt:lpstr>
      <vt:lpstr>Herpes Simplex I/Cold Sores</vt:lpstr>
      <vt:lpstr>Herpes Zoster/Shingles</vt:lpstr>
      <vt:lpstr>Tinea (Dermatophytosis)</vt:lpstr>
      <vt:lpstr>Furuncles (Boils)/Carbuncles</vt:lpstr>
      <vt:lpstr>Decubitus Ulcer</vt:lpstr>
      <vt:lpstr>Paronychia</vt:lpstr>
      <vt:lpstr>Sebaceous Cysts</vt:lpstr>
      <vt:lpstr>Diaper Rash</vt:lpstr>
      <vt:lpstr>Corns and Callouses</vt:lpstr>
      <vt:lpstr>Infestations and Bites</vt:lpstr>
      <vt:lpstr>Lupus Erythematosus</vt:lpstr>
      <vt:lpstr>Scleroderma</vt:lpstr>
      <vt:lpstr>Pilonidal Cyst</vt:lpstr>
      <vt:lpstr>Carcinoma</vt:lpstr>
      <vt:lpstr>Basal Cell Carcinoma</vt:lpstr>
      <vt:lpstr>Squamous Cell Carcinoma</vt:lpstr>
      <vt:lpstr>Malignant Melanoma</vt:lpstr>
      <vt:lpstr>American Cancer Society ABCD Rule for Skin Cancer</vt:lpstr>
      <vt:lpstr>Kaposi’s Sarcoma</vt:lpstr>
      <vt:lpstr>Diagnostic Procedures for Skin</vt:lpstr>
      <vt:lpstr>Sensitivity Tests</vt:lpstr>
      <vt:lpstr>Biopsy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39</cp:revision>
  <cp:lastPrinted>2017-07-07T16:17:37Z</cp:lastPrinted>
  <dcterms:created xsi:type="dcterms:W3CDTF">2017-07-11T23:58:30Z</dcterms:created>
  <dcterms:modified xsi:type="dcterms:W3CDTF">2017-07-19T17:01:44Z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