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6" r:id="rId6"/>
  </p:sldMasterIdLst>
  <p:notesMasterIdLst>
    <p:notesMasterId r:id="rId13"/>
  </p:notesMasterIdLst>
  <p:sldIdLst>
    <p:sldId id="321" r:id="rId7"/>
    <p:sldId id="331" r:id="rId8"/>
    <p:sldId id="325" r:id="rId9"/>
    <p:sldId id="326" r:id="rId10"/>
    <p:sldId id="328" r:id="rId11"/>
    <p:sldId id="330" r:id="rId12"/>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190" autoAdjust="0"/>
  </p:normalViewPr>
  <p:slideViewPr>
    <p:cSldViewPr snapToGrid="0">
      <p:cViewPr varScale="1">
        <p:scale>
          <a:sx n="83" d="100"/>
          <a:sy n="83" d="100"/>
        </p:scale>
        <p:origin x="566"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EB6C759-0209-4ADD-92AF-EAC368774B56}"/>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2E65E4FE-6310-4D6F-95ED-AB90E3D66C0E}"/>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097E11C4-25D8-4DDA-9AD3-8BE0229E8F12}" type="datetimeFigureOut">
              <a:rPr lang="en-US"/>
              <a:pPr>
                <a:defRPr/>
              </a:pPr>
              <a:t>7/25/2017</a:t>
            </a:fld>
            <a:endParaRPr lang="en-US"/>
          </a:p>
        </p:txBody>
      </p:sp>
      <p:sp>
        <p:nvSpPr>
          <p:cNvPr id="4" name="Slide Image Placeholder 3">
            <a:extLst>
              <a:ext uri="{FF2B5EF4-FFF2-40B4-BE49-F238E27FC236}">
                <a16:creationId xmlns:a16="http://schemas.microsoft.com/office/drawing/2014/main" id="{A05F6A59-2DA3-45F5-94B9-F70229EC96F6}"/>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818D5900-D850-477C-A1F1-EC8C97350A29}"/>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20578BEE-8696-4629-BE51-1D86102BB73A}"/>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4AB21023-169B-4FC4-A853-F6C0121DBA7A}"/>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31F27C82-67EA-4D84-ADDC-B00E3FE4581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EF3A66A-F0BB-4451-8760-AFA45184789E}"/>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FE95849C-645F-4C15-B71E-A79A0BE8E87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00D8C2D7-9F70-4D15-82F5-8025E40D29C2}"/>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DDAAF3BE-8E24-4FBF-85A6-3B583111744A}"/>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4028456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4272D76A-A3EE-4CC0-B1B9-2BD5D8D5DE3A}"/>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D3D23E71-0B3B-4A6D-8702-5320186354A2}"/>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5AB00043-7AA5-4B42-87DE-FD28063A31BE}"/>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1770101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90515-BFCF-41D3-8938-0B3DED1C22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750490-6703-425C-AF1D-7B82A575EDB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3C4038-AAD7-42CE-ACFB-F2BBD88E8450}"/>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5" name="Footer Placeholder 4">
            <a:extLst>
              <a:ext uri="{FF2B5EF4-FFF2-40B4-BE49-F238E27FC236}">
                <a16:creationId xmlns:a16="http://schemas.microsoft.com/office/drawing/2014/main" id="{1AC10C83-108C-4099-8FEA-AD1A5A4458DC}"/>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6" name="Slide Number Placeholder 5">
            <a:extLst>
              <a:ext uri="{FF2B5EF4-FFF2-40B4-BE49-F238E27FC236}">
                <a16:creationId xmlns:a16="http://schemas.microsoft.com/office/drawing/2014/main" id="{479CE723-7954-4D8E-8761-1FCC03CF6152}"/>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4637D845-6F71-4F15-89B1-3D24B7AEFEEC}" type="slidenum">
              <a:rPr lang="en-US" altLang="en-US"/>
              <a:pPr>
                <a:defRPr/>
              </a:pPr>
              <a:t>‹#›</a:t>
            </a:fld>
            <a:endParaRPr lang="en-US" altLang="en-US"/>
          </a:p>
        </p:txBody>
      </p:sp>
    </p:spTree>
    <p:extLst>
      <p:ext uri="{BB962C8B-B14F-4D97-AF65-F5344CB8AC3E}">
        <p14:creationId xmlns:p14="http://schemas.microsoft.com/office/powerpoint/2010/main" val="36059979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20550484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12020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339433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83462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20967515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804001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11608231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208444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E5DBF3F-AD96-43A8-A8C1-15500E0E85FE}"/>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06989BC6-B303-4CF1-8991-BCCCBFC8FBCF}"/>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3AD28C2B-F27C-4985-A0F8-F5C44C6157DA}"/>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281360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3922603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05437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48196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96624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2121441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89606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6D3810D4-0E10-497C-A976-DED81C3134F1}"/>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3026751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87FE209A-7114-4E13-85D2-1A8C9425FC80}"/>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3A643A96-63C6-494B-81F6-3A557602C6FF}"/>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B7A4B941-924F-443A-BEEF-820D4D142915}"/>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134385587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7AD0F8D5-18B4-4BBB-A367-AD6629A57DDC}"/>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71ED80E6-DA20-41BD-9C6E-72AFF3453094}"/>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DF1AE57-11D8-4E5F-A87E-3C3482662E00}"/>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D7CF42D7-7BB8-4AA1-B1DF-FD90253A455F}"/>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DF36765B-E993-4344-A2AA-E6FDA1459C8A}"/>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A53A086F-4AE8-4DC8-B337-30C41C010AEC}"/>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7D5C0C40-8ED5-41B9-8B7A-0B98BB4E4EC2}"/>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182DC0C7-F05A-41A3-8E09-CBBA71E15804}"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4" r:id="rId3"/>
    <p:sldLayoutId id="2147483805" r:id="rId4"/>
    <p:sldLayoutId id="2147483806" r:id="rId5"/>
    <p:sldLayoutId id="2147483807" r:id="rId6"/>
    <p:sldLayoutId id="2147483811" r:id="rId7"/>
    <p:sldLayoutId id="2147483812" r:id="rId8"/>
    <p:sldLayoutId id="2147483813" r:id="rId9"/>
    <p:sldLayoutId id="2147483815"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3634425176"/>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472C255-13F9-4876-B0F8-9C3906CE61A4}"/>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Spirometry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8489281C-729C-40FE-BB6C-8ECE62E05CA2}"/>
              </a:ext>
            </a:extLst>
          </p:cNvPr>
          <p:cNvSpPr>
            <a:spLocks noGrp="1" noChangeArrowheads="1"/>
          </p:cNvSpPr>
          <p:nvPr>
            <p:ph type="title"/>
          </p:nvPr>
        </p:nvSpPr>
        <p:spPr/>
        <p:txBody>
          <a:bodyPr/>
          <a:lstStyle/>
          <a:p>
            <a:pPr fontAlgn="auto">
              <a:spcAft>
                <a:spcPts val="0"/>
              </a:spcAft>
              <a:defRPr/>
            </a:pPr>
            <a:r>
              <a:rPr lang="en-US" altLang="en-US"/>
              <a:t>Respiration</a:t>
            </a:r>
          </a:p>
        </p:txBody>
      </p:sp>
      <p:sp>
        <p:nvSpPr>
          <p:cNvPr id="15363" name="Rectangle 3">
            <a:extLst>
              <a:ext uri="{FF2B5EF4-FFF2-40B4-BE49-F238E27FC236}">
                <a16:creationId xmlns:a16="http://schemas.microsoft.com/office/drawing/2014/main" id="{8735D3EA-8531-4A6B-922D-C2DA4188BDC6}"/>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External respiration – Gas exchange between blood and alveoli</a:t>
            </a:r>
          </a:p>
          <a:p>
            <a:pPr lvl="1"/>
            <a:r>
              <a:rPr lang="en-US" altLang="en-US" dirty="0"/>
              <a:t>Internal respiration – Gas exchange between blood and tissue cells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4">
            <a:extLst>
              <a:ext uri="{FF2B5EF4-FFF2-40B4-BE49-F238E27FC236}">
                <a16:creationId xmlns:a16="http://schemas.microsoft.com/office/drawing/2014/main" id="{139B195A-695F-4A5D-846B-F5E6706741AB}"/>
              </a:ext>
            </a:extLst>
          </p:cNvPr>
          <p:cNvSpPr>
            <a:spLocks noGrp="1" noChangeArrowheads="1"/>
          </p:cNvSpPr>
          <p:nvPr>
            <p:ph type="title"/>
          </p:nvPr>
        </p:nvSpPr>
        <p:spPr/>
        <p:txBody>
          <a:bodyPr/>
          <a:lstStyle/>
          <a:p>
            <a:pPr fontAlgn="auto">
              <a:spcAft>
                <a:spcPts val="0"/>
              </a:spcAft>
              <a:defRPr/>
            </a:pPr>
            <a:r>
              <a:rPr lang="en-US" altLang="en-US"/>
              <a:t>Pulmonary Ventilation</a:t>
            </a:r>
          </a:p>
        </p:txBody>
      </p:sp>
      <p:sp>
        <p:nvSpPr>
          <p:cNvPr id="16387" name="Rectangle 5">
            <a:extLst>
              <a:ext uri="{FF2B5EF4-FFF2-40B4-BE49-F238E27FC236}">
                <a16:creationId xmlns:a16="http://schemas.microsoft.com/office/drawing/2014/main" id="{E72ADDDC-B7E8-442F-8EDD-69BAD6C9534E}"/>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Inspiration – Diaphragm and intercostals muscles contract resulting in increased volume and decreased pressure in the thoracic cavity; air rushes in</a:t>
            </a:r>
          </a:p>
          <a:p>
            <a:pPr lvl="1"/>
            <a:r>
              <a:rPr lang="en-US" altLang="en-US" dirty="0"/>
              <a:t>Expiration – Diaphragm and intercostals muscles relax resulting in decreased volume and increased pressure in the thoracic cavity; air pushed out</a:t>
            </a:r>
          </a:p>
          <a:p>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CE037369-0F97-4A0B-94A7-E0B3D1E295FF}"/>
              </a:ext>
            </a:extLst>
          </p:cNvPr>
          <p:cNvSpPr>
            <a:spLocks noGrp="1" noChangeArrowheads="1"/>
          </p:cNvSpPr>
          <p:nvPr>
            <p:ph type="title"/>
          </p:nvPr>
        </p:nvSpPr>
        <p:spPr/>
        <p:txBody>
          <a:bodyPr/>
          <a:lstStyle/>
          <a:p>
            <a:pPr fontAlgn="auto">
              <a:spcAft>
                <a:spcPts val="0"/>
              </a:spcAft>
              <a:defRPr/>
            </a:pPr>
            <a:r>
              <a:rPr lang="en-US" altLang="en-US" sz="3900"/>
              <a:t>Respiratory Volumes</a:t>
            </a:r>
          </a:p>
        </p:txBody>
      </p:sp>
      <p:sp>
        <p:nvSpPr>
          <p:cNvPr id="18435" name="Rectangle 3">
            <a:extLst>
              <a:ext uri="{FF2B5EF4-FFF2-40B4-BE49-F238E27FC236}">
                <a16:creationId xmlns:a16="http://schemas.microsoft.com/office/drawing/2014/main" id="{3C230342-C6CE-4AB0-B0B6-A4F1B9235BDB}"/>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Tidal volume - normal amount of air inhales or exhaled</a:t>
            </a:r>
          </a:p>
          <a:p>
            <a:pPr lvl="1"/>
            <a:r>
              <a:rPr lang="en-US" altLang="en-US" dirty="0"/>
              <a:t>Inspiratory reserve volume  amount of air that can be forcefully inhaled after normal inhalation</a:t>
            </a:r>
          </a:p>
          <a:p>
            <a:pPr lvl="1"/>
            <a:r>
              <a:rPr lang="en-US" altLang="en-US" dirty="0"/>
              <a:t>Expiratory reserve volume – amount of air that can be forcefully exhaled after normal exhalation</a:t>
            </a:r>
          </a:p>
          <a:p>
            <a:pPr lvl="1"/>
            <a:r>
              <a:rPr lang="en-US" altLang="en-US" dirty="0"/>
              <a:t>Vital capacity – maximum amount of air that can be exhaled after maximum inhalation</a:t>
            </a:r>
          </a:p>
          <a:p>
            <a:pPr lvl="1"/>
            <a:r>
              <a:rPr lang="en-US" altLang="en-US" dirty="0"/>
              <a:t>Residual volume – amount of air that can be exhaled after maximum inhalation</a:t>
            </a:r>
          </a:p>
          <a:p>
            <a:pPr lvl="1"/>
            <a:endParaRPr lang="en-US"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B3F45BF8-D072-47C2-9C36-53330C44ED84}"/>
              </a:ext>
            </a:extLst>
          </p:cNvPr>
          <p:cNvSpPr>
            <a:spLocks noGrp="1" noChangeArrowheads="1"/>
          </p:cNvSpPr>
          <p:nvPr>
            <p:ph type="title"/>
          </p:nvPr>
        </p:nvSpPr>
        <p:spPr/>
        <p:txBody>
          <a:bodyPr/>
          <a:lstStyle/>
          <a:p>
            <a:pPr fontAlgn="auto">
              <a:spcAft>
                <a:spcPts val="0"/>
              </a:spcAft>
              <a:defRPr/>
            </a:pPr>
            <a:r>
              <a:rPr lang="en-US" altLang="en-US"/>
              <a:t>Factors altering normal function</a:t>
            </a:r>
          </a:p>
        </p:txBody>
      </p:sp>
      <p:sp>
        <p:nvSpPr>
          <p:cNvPr id="20483" name="Rectangle 3">
            <a:extLst>
              <a:ext uri="{FF2B5EF4-FFF2-40B4-BE49-F238E27FC236}">
                <a16:creationId xmlns:a16="http://schemas.microsoft.com/office/drawing/2014/main" id="{648A77F8-7470-4178-B9BA-5329D60B21DD}"/>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Diseases</a:t>
            </a:r>
          </a:p>
          <a:p>
            <a:pPr lvl="1"/>
            <a:r>
              <a:rPr lang="en-US" altLang="en-US" dirty="0"/>
              <a:t>Disorders</a:t>
            </a:r>
          </a:p>
          <a:p>
            <a:pPr lvl="1"/>
            <a:r>
              <a:rPr lang="en-US" altLang="en-US" dirty="0"/>
              <a:t>Pollutants in the environment</a:t>
            </a:r>
          </a:p>
          <a:p>
            <a:pPr lvl="1"/>
            <a:r>
              <a:rPr lang="en-US" altLang="en-US" dirty="0"/>
              <a:t>Trauma</a:t>
            </a:r>
          </a:p>
        </p:txBody>
      </p:sp>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www.w3.org/XML/1998/namespace"/>
    <ds:schemaRef ds:uri="http://purl.org/dc/dcmitype/"/>
    <ds:schemaRef ds:uri="http://purl.org/dc/elements/1.1/"/>
    <ds:schemaRef ds:uri="http://schemas.openxmlformats.org/package/2006/metadata/core-properties"/>
    <ds:schemaRef ds:uri="http://schemas.microsoft.com/office/2006/metadata/properties"/>
    <ds:schemaRef ds:uri="http://schemas.microsoft.com/sharepoint/v3"/>
    <ds:schemaRef ds:uri="http://purl.org/dc/terms/"/>
    <ds:schemaRef ds:uri="http://schemas.microsoft.com/office/2006/documentManagement/types"/>
    <ds:schemaRef ds:uri="56ea17bb-c96d-4826-b465-01eec0dd23dd"/>
    <ds:schemaRef ds:uri="05d88611-e516-4d1a-b12e-39107e78b3d0"/>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30</TotalTime>
  <Words>146</Words>
  <Application>Microsoft Office PowerPoint</Application>
  <PresentationFormat>Widescreen</PresentationFormat>
  <Paragraphs>18</Paragraphs>
  <Slides>6</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6</vt:i4>
      </vt:variant>
    </vt:vector>
  </HeadingPairs>
  <TitlesOfParts>
    <vt:vector size="14" baseType="lpstr">
      <vt:lpstr>.AppleSystemUIFont</vt:lpstr>
      <vt:lpstr>Arial</vt:lpstr>
      <vt:lpstr>Calibri</vt:lpstr>
      <vt:lpstr>Open Sans</vt:lpstr>
      <vt:lpstr>Open Sans SemiBold</vt:lpstr>
      <vt:lpstr>2_Office Theme</vt:lpstr>
      <vt:lpstr>3_Office Theme</vt:lpstr>
      <vt:lpstr>4_Office Theme</vt:lpstr>
      <vt:lpstr>PowerPoint Presentation</vt:lpstr>
      <vt:lpstr>PowerPoint Presentation</vt:lpstr>
      <vt:lpstr>Respiration</vt:lpstr>
      <vt:lpstr>Pulmonary Ventilation</vt:lpstr>
      <vt:lpstr>Respiratory Volumes</vt:lpstr>
      <vt:lpstr>Factors altering normal function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8</cp:revision>
  <cp:lastPrinted>2017-07-07T16:17:37Z</cp:lastPrinted>
  <dcterms:created xsi:type="dcterms:W3CDTF">2017-07-11T23:58:30Z</dcterms:created>
  <dcterms:modified xsi:type="dcterms:W3CDTF">2017-07-25T15:47:05Z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