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2"/>
  </p:notesMasterIdLst>
  <p:sldIdLst>
    <p:sldId id="321" r:id="rId7"/>
    <p:sldId id="339"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50A6B2-646F-7A42-A08D-1ACBEE32EDBA}"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7C9E1E1C-88AB-6E45-BBCA-1730BA5EBAF0}">
      <dgm:prSet/>
      <dgm:spPr/>
      <dgm:t>
        <a:bodyPr/>
        <a:lstStyle/>
        <a:p>
          <a:pPr rtl="0"/>
          <a:r>
            <a:rPr lang="en-US" dirty="0"/>
            <a:t>Electronic and print media</a:t>
          </a:r>
        </a:p>
      </dgm:t>
    </dgm:pt>
    <dgm:pt modelId="{92406651-7D2D-8A4B-A56D-EE2D1FC6AF15}" type="parTrans" cxnId="{049DFBF4-77CA-B14D-A570-B9C2D025D790}">
      <dgm:prSet/>
      <dgm:spPr/>
      <dgm:t>
        <a:bodyPr/>
        <a:lstStyle/>
        <a:p>
          <a:endParaRPr lang="en-US"/>
        </a:p>
      </dgm:t>
    </dgm:pt>
    <dgm:pt modelId="{1F5A0C31-6A74-B940-8D2F-F0727FDE9313}" type="sibTrans" cxnId="{049DFBF4-77CA-B14D-A570-B9C2D025D790}">
      <dgm:prSet/>
      <dgm:spPr/>
      <dgm:t>
        <a:bodyPr/>
        <a:lstStyle/>
        <a:p>
          <a:endParaRPr lang="en-US"/>
        </a:p>
      </dgm:t>
    </dgm:pt>
    <dgm:pt modelId="{2D8D7D15-57CA-7243-B950-6DA9D5A25078}">
      <dgm:prSet/>
      <dgm:spPr/>
      <dgm:t>
        <a:bodyPr/>
        <a:lstStyle/>
        <a:p>
          <a:pPr rtl="0"/>
          <a:r>
            <a:rPr lang="en-US" dirty="0"/>
            <a:t>Publicity</a:t>
          </a:r>
        </a:p>
      </dgm:t>
    </dgm:pt>
    <dgm:pt modelId="{9EC4CE86-AB36-8E4B-B960-D6AC8C7C47AD}" type="parTrans" cxnId="{55636D82-1FEF-FD46-9233-3EEFB1771A40}">
      <dgm:prSet/>
      <dgm:spPr/>
      <dgm:t>
        <a:bodyPr/>
        <a:lstStyle/>
        <a:p>
          <a:endParaRPr lang="en-US"/>
        </a:p>
      </dgm:t>
    </dgm:pt>
    <dgm:pt modelId="{6D4B5AB0-59BE-854B-A7B7-4C324036D3D6}" type="sibTrans" cxnId="{55636D82-1FEF-FD46-9233-3EEFB1771A40}">
      <dgm:prSet/>
      <dgm:spPr/>
      <dgm:t>
        <a:bodyPr/>
        <a:lstStyle/>
        <a:p>
          <a:endParaRPr lang="en-US"/>
        </a:p>
      </dgm:t>
    </dgm:pt>
    <dgm:pt modelId="{5CC0E823-CE06-514A-9AAC-C4A508016927}">
      <dgm:prSet/>
      <dgm:spPr/>
      <dgm:t>
        <a:bodyPr/>
        <a:lstStyle/>
        <a:p>
          <a:pPr rtl="0"/>
          <a:r>
            <a:rPr lang="en-US" dirty="0"/>
            <a:t>Articles, signage, human interest ties</a:t>
          </a:r>
        </a:p>
      </dgm:t>
    </dgm:pt>
    <dgm:pt modelId="{36B35577-9E64-EC42-8784-07D887B404CC}" type="parTrans" cxnId="{F2DC54B7-EB02-E745-A282-A61B9C941968}">
      <dgm:prSet/>
      <dgm:spPr/>
      <dgm:t>
        <a:bodyPr/>
        <a:lstStyle/>
        <a:p>
          <a:endParaRPr lang="en-US"/>
        </a:p>
      </dgm:t>
    </dgm:pt>
    <dgm:pt modelId="{A4FDB521-6604-C94C-AC42-183FA4AE4FCF}" type="sibTrans" cxnId="{F2DC54B7-EB02-E745-A282-A61B9C941968}">
      <dgm:prSet/>
      <dgm:spPr/>
      <dgm:t>
        <a:bodyPr/>
        <a:lstStyle/>
        <a:p>
          <a:endParaRPr lang="en-US"/>
        </a:p>
      </dgm:t>
    </dgm:pt>
    <dgm:pt modelId="{5CE66C9D-1191-DC49-A922-AE34D16B92C3}">
      <dgm:prSet/>
      <dgm:spPr/>
      <dgm:t>
        <a:bodyPr/>
        <a:lstStyle/>
        <a:p>
          <a:pPr rtl="0"/>
          <a:r>
            <a:rPr lang="en-US" dirty="0"/>
            <a:t>Naming rights/ deals</a:t>
          </a:r>
        </a:p>
      </dgm:t>
    </dgm:pt>
    <dgm:pt modelId="{41217AA7-75BA-D54B-897B-322381C87BA9}" type="parTrans" cxnId="{2789BF61-8BEE-A446-B663-F460FB045091}">
      <dgm:prSet/>
      <dgm:spPr/>
      <dgm:t>
        <a:bodyPr/>
        <a:lstStyle/>
        <a:p>
          <a:endParaRPr lang="en-US"/>
        </a:p>
      </dgm:t>
    </dgm:pt>
    <dgm:pt modelId="{0E5EDDB2-F3AC-364B-B225-29EB51F1B820}" type="sibTrans" cxnId="{2789BF61-8BEE-A446-B663-F460FB045091}">
      <dgm:prSet/>
      <dgm:spPr/>
      <dgm:t>
        <a:bodyPr/>
        <a:lstStyle/>
        <a:p>
          <a:endParaRPr lang="en-US"/>
        </a:p>
      </dgm:t>
    </dgm:pt>
    <dgm:pt modelId="{82AED974-5443-2846-B1B9-4D6B6EF95815}" type="pres">
      <dgm:prSet presAssocID="{8350A6B2-646F-7A42-A08D-1ACBEE32EDBA}" presName="linear" presStyleCnt="0">
        <dgm:presLayoutVars>
          <dgm:dir/>
          <dgm:animLvl val="lvl"/>
          <dgm:resizeHandles val="exact"/>
        </dgm:presLayoutVars>
      </dgm:prSet>
      <dgm:spPr/>
    </dgm:pt>
    <dgm:pt modelId="{9C532840-E3EF-4A49-8F81-24ED23CC5A5B}" type="pres">
      <dgm:prSet presAssocID="{7C9E1E1C-88AB-6E45-BBCA-1730BA5EBAF0}" presName="parentLin" presStyleCnt="0"/>
      <dgm:spPr/>
    </dgm:pt>
    <dgm:pt modelId="{BDC34DBE-D3B4-3E4F-BD62-338909DA17F3}" type="pres">
      <dgm:prSet presAssocID="{7C9E1E1C-88AB-6E45-BBCA-1730BA5EBAF0}" presName="parentLeftMargin" presStyleLbl="node1" presStyleIdx="0" presStyleCnt="4"/>
      <dgm:spPr/>
    </dgm:pt>
    <dgm:pt modelId="{BF0EBD92-2AD4-6E4F-B7AC-941A5F11B27D}" type="pres">
      <dgm:prSet presAssocID="{7C9E1E1C-88AB-6E45-BBCA-1730BA5EBAF0}" presName="parentText" presStyleLbl="node1" presStyleIdx="0" presStyleCnt="4">
        <dgm:presLayoutVars>
          <dgm:chMax val="0"/>
          <dgm:bulletEnabled val="1"/>
        </dgm:presLayoutVars>
      </dgm:prSet>
      <dgm:spPr/>
    </dgm:pt>
    <dgm:pt modelId="{F621F1EC-7A6B-EF46-AE72-5676A6F6F7AD}" type="pres">
      <dgm:prSet presAssocID="{7C9E1E1C-88AB-6E45-BBCA-1730BA5EBAF0}" presName="negativeSpace" presStyleCnt="0"/>
      <dgm:spPr/>
    </dgm:pt>
    <dgm:pt modelId="{32DE7A8F-3268-AC42-A22E-06133E14DFDF}" type="pres">
      <dgm:prSet presAssocID="{7C9E1E1C-88AB-6E45-BBCA-1730BA5EBAF0}" presName="childText" presStyleLbl="conFgAcc1" presStyleIdx="0" presStyleCnt="4">
        <dgm:presLayoutVars>
          <dgm:bulletEnabled val="1"/>
        </dgm:presLayoutVars>
      </dgm:prSet>
      <dgm:spPr/>
    </dgm:pt>
    <dgm:pt modelId="{3DD53C54-060F-6440-B7C8-65428A5B5035}" type="pres">
      <dgm:prSet presAssocID="{1F5A0C31-6A74-B940-8D2F-F0727FDE9313}" presName="spaceBetweenRectangles" presStyleCnt="0"/>
      <dgm:spPr/>
    </dgm:pt>
    <dgm:pt modelId="{F53B012E-4EE1-0B4C-B7B0-2F2EAEA8E71B}" type="pres">
      <dgm:prSet presAssocID="{2D8D7D15-57CA-7243-B950-6DA9D5A25078}" presName="parentLin" presStyleCnt="0"/>
      <dgm:spPr/>
    </dgm:pt>
    <dgm:pt modelId="{F7A5DAD1-1B98-444C-97E4-B65A8AC8F31E}" type="pres">
      <dgm:prSet presAssocID="{2D8D7D15-57CA-7243-B950-6DA9D5A25078}" presName="parentLeftMargin" presStyleLbl="node1" presStyleIdx="0" presStyleCnt="4"/>
      <dgm:spPr/>
    </dgm:pt>
    <dgm:pt modelId="{BA6169A7-54CD-C340-B298-EDCD8FE8069D}" type="pres">
      <dgm:prSet presAssocID="{2D8D7D15-57CA-7243-B950-6DA9D5A25078}" presName="parentText" presStyleLbl="node1" presStyleIdx="1" presStyleCnt="4">
        <dgm:presLayoutVars>
          <dgm:chMax val="0"/>
          <dgm:bulletEnabled val="1"/>
        </dgm:presLayoutVars>
      </dgm:prSet>
      <dgm:spPr/>
    </dgm:pt>
    <dgm:pt modelId="{DC53C253-0C62-8B44-921B-F73517679ABB}" type="pres">
      <dgm:prSet presAssocID="{2D8D7D15-57CA-7243-B950-6DA9D5A25078}" presName="negativeSpace" presStyleCnt="0"/>
      <dgm:spPr/>
    </dgm:pt>
    <dgm:pt modelId="{59A7F2BB-4D56-7346-852F-E4A87C27EEDD}" type="pres">
      <dgm:prSet presAssocID="{2D8D7D15-57CA-7243-B950-6DA9D5A25078}" presName="childText" presStyleLbl="conFgAcc1" presStyleIdx="1" presStyleCnt="4">
        <dgm:presLayoutVars>
          <dgm:bulletEnabled val="1"/>
        </dgm:presLayoutVars>
      </dgm:prSet>
      <dgm:spPr/>
    </dgm:pt>
    <dgm:pt modelId="{C66EC9A1-F3FB-BF4E-8818-01BEA780BAC9}" type="pres">
      <dgm:prSet presAssocID="{6D4B5AB0-59BE-854B-A7B7-4C324036D3D6}" presName="spaceBetweenRectangles" presStyleCnt="0"/>
      <dgm:spPr/>
    </dgm:pt>
    <dgm:pt modelId="{BB84EEF0-46E7-234D-8D80-9B9EB846142B}" type="pres">
      <dgm:prSet presAssocID="{5CC0E823-CE06-514A-9AAC-C4A508016927}" presName="parentLin" presStyleCnt="0"/>
      <dgm:spPr/>
    </dgm:pt>
    <dgm:pt modelId="{8FFF1FB8-1282-AD49-900B-2EB5F09B52BB}" type="pres">
      <dgm:prSet presAssocID="{5CC0E823-CE06-514A-9AAC-C4A508016927}" presName="parentLeftMargin" presStyleLbl="node1" presStyleIdx="1" presStyleCnt="4"/>
      <dgm:spPr/>
    </dgm:pt>
    <dgm:pt modelId="{EDD36D5A-A4C8-C04A-8811-DE18ADDA6685}" type="pres">
      <dgm:prSet presAssocID="{5CC0E823-CE06-514A-9AAC-C4A508016927}" presName="parentText" presStyleLbl="node1" presStyleIdx="2" presStyleCnt="4">
        <dgm:presLayoutVars>
          <dgm:chMax val="0"/>
          <dgm:bulletEnabled val="1"/>
        </dgm:presLayoutVars>
      </dgm:prSet>
      <dgm:spPr/>
    </dgm:pt>
    <dgm:pt modelId="{1F8DEBCB-B2FD-1E48-ABE3-0A62CA63A54C}" type="pres">
      <dgm:prSet presAssocID="{5CC0E823-CE06-514A-9AAC-C4A508016927}" presName="negativeSpace" presStyleCnt="0"/>
      <dgm:spPr/>
    </dgm:pt>
    <dgm:pt modelId="{D586535E-0479-2D4D-AB17-92F0C9527794}" type="pres">
      <dgm:prSet presAssocID="{5CC0E823-CE06-514A-9AAC-C4A508016927}" presName="childText" presStyleLbl="conFgAcc1" presStyleIdx="2" presStyleCnt="4">
        <dgm:presLayoutVars>
          <dgm:bulletEnabled val="1"/>
        </dgm:presLayoutVars>
      </dgm:prSet>
      <dgm:spPr/>
    </dgm:pt>
    <dgm:pt modelId="{2E031EFF-9925-5243-9A1E-946B92A1A243}" type="pres">
      <dgm:prSet presAssocID="{A4FDB521-6604-C94C-AC42-183FA4AE4FCF}" presName="spaceBetweenRectangles" presStyleCnt="0"/>
      <dgm:spPr/>
    </dgm:pt>
    <dgm:pt modelId="{E939765C-856A-1444-ADC0-E8DBC73F5909}" type="pres">
      <dgm:prSet presAssocID="{5CE66C9D-1191-DC49-A922-AE34D16B92C3}" presName="parentLin" presStyleCnt="0"/>
      <dgm:spPr/>
    </dgm:pt>
    <dgm:pt modelId="{4E05E3F9-D25D-0F45-83A3-0274BB79900A}" type="pres">
      <dgm:prSet presAssocID="{5CE66C9D-1191-DC49-A922-AE34D16B92C3}" presName="parentLeftMargin" presStyleLbl="node1" presStyleIdx="2" presStyleCnt="4"/>
      <dgm:spPr/>
    </dgm:pt>
    <dgm:pt modelId="{13C74122-ADAA-F042-AD4F-14EBA1C98ACC}" type="pres">
      <dgm:prSet presAssocID="{5CE66C9D-1191-DC49-A922-AE34D16B92C3}" presName="parentText" presStyleLbl="node1" presStyleIdx="3" presStyleCnt="4">
        <dgm:presLayoutVars>
          <dgm:chMax val="0"/>
          <dgm:bulletEnabled val="1"/>
        </dgm:presLayoutVars>
      </dgm:prSet>
      <dgm:spPr/>
    </dgm:pt>
    <dgm:pt modelId="{51AC9546-69FA-D944-BCEC-39A874DB57B4}" type="pres">
      <dgm:prSet presAssocID="{5CE66C9D-1191-DC49-A922-AE34D16B92C3}" presName="negativeSpace" presStyleCnt="0"/>
      <dgm:spPr/>
    </dgm:pt>
    <dgm:pt modelId="{11ECFD97-BE73-2D42-8789-2AFBAC03C228}" type="pres">
      <dgm:prSet presAssocID="{5CE66C9D-1191-DC49-A922-AE34D16B92C3}" presName="childText" presStyleLbl="conFgAcc1" presStyleIdx="3" presStyleCnt="4">
        <dgm:presLayoutVars>
          <dgm:bulletEnabled val="1"/>
        </dgm:presLayoutVars>
      </dgm:prSet>
      <dgm:spPr/>
    </dgm:pt>
  </dgm:ptLst>
  <dgm:cxnLst>
    <dgm:cxn modelId="{9CA7F81A-F3B6-4022-905C-ED0D3BF81700}" type="presOf" srcId="{7C9E1E1C-88AB-6E45-BBCA-1730BA5EBAF0}" destId="{BDC34DBE-D3B4-3E4F-BD62-338909DA17F3}" srcOrd="0" destOrd="0" presId="urn:microsoft.com/office/officeart/2005/8/layout/list1"/>
    <dgm:cxn modelId="{9112792A-6C1A-424F-BE38-0A19FB27EB87}" type="presOf" srcId="{5CE66C9D-1191-DC49-A922-AE34D16B92C3}" destId="{4E05E3F9-D25D-0F45-83A3-0274BB79900A}" srcOrd="0" destOrd="0" presId="urn:microsoft.com/office/officeart/2005/8/layout/list1"/>
    <dgm:cxn modelId="{52A43936-1090-423C-B935-AFB31FB14E17}" type="presOf" srcId="{5CE66C9D-1191-DC49-A922-AE34D16B92C3}" destId="{13C74122-ADAA-F042-AD4F-14EBA1C98ACC}" srcOrd="1" destOrd="0" presId="urn:microsoft.com/office/officeart/2005/8/layout/list1"/>
    <dgm:cxn modelId="{DE66A561-D37A-438A-8DAE-9A0E4BFE76C5}" type="presOf" srcId="{5CC0E823-CE06-514A-9AAC-C4A508016927}" destId="{8FFF1FB8-1282-AD49-900B-2EB5F09B52BB}" srcOrd="0" destOrd="0" presId="urn:microsoft.com/office/officeart/2005/8/layout/list1"/>
    <dgm:cxn modelId="{2789BF61-8BEE-A446-B663-F460FB045091}" srcId="{8350A6B2-646F-7A42-A08D-1ACBEE32EDBA}" destId="{5CE66C9D-1191-DC49-A922-AE34D16B92C3}" srcOrd="3" destOrd="0" parTransId="{41217AA7-75BA-D54B-897B-322381C87BA9}" sibTransId="{0E5EDDB2-F3AC-364B-B225-29EB51F1B820}"/>
    <dgm:cxn modelId="{FDD5BF48-EB63-48A9-BC55-A04137D142FF}" type="presOf" srcId="{5CC0E823-CE06-514A-9AAC-C4A508016927}" destId="{EDD36D5A-A4C8-C04A-8811-DE18ADDA6685}" srcOrd="1" destOrd="0" presId="urn:microsoft.com/office/officeart/2005/8/layout/list1"/>
    <dgm:cxn modelId="{1494BE57-F34D-45A5-95B0-87EECA3E6B95}" type="presOf" srcId="{2D8D7D15-57CA-7243-B950-6DA9D5A25078}" destId="{F7A5DAD1-1B98-444C-97E4-B65A8AC8F31E}" srcOrd="0" destOrd="0" presId="urn:microsoft.com/office/officeart/2005/8/layout/list1"/>
    <dgm:cxn modelId="{55636D82-1FEF-FD46-9233-3EEFB1771A40}" srcId="{8350A6B2-646F-7A42-A08D-1ACBEE32EDBA}" destId="{2D8D7D15-57CA-7243-B950-6DA9D5A25078}" srcOrd="1" destOrd="0" parTransId="{9EC4CE86-AB36-8E4B-B960-D6AC8C7C47AD}" sibTransId="{6D4B5AB0-59BE-854B-A7B7-4C324036D3D6}"/>
    <dgm:cxn modelId="{F2DC54B7-EB02-E745-A282-A61B9C941968}" srcId="{8350A6B2-646F-7A42-A08D-1ACBEE32EDBA}" destId="{5CC0E823-CE06-514A-9AAC-C4A508016927}" srcOrd="2" destOrd="0" parTransId="{36B35577-9E64-EC42-8784-07D887B404CC}" sibTransId="{A4FDB521-6604-C94C-AC42-183FA4AE4FCF}"/>
    <dgm:cxn modelId="{69ED18C2-559A-465D-B04E-DC93A8C0EE75}" type="presOf" srcId="{8350A6B2-646F-7A42-A08D-1ACBEE32EDBA}" destId="{82AED974-5443-2846-B1B9-4D6B6EF95815}" srcOrd="0" destOrd="0" presId="urn:microsoft.com/office/officeart/2005/8/layout/list1"/>
    <dgm:cxn modelId="{0B37A7CA-BB1B-4BC2-9A70-AEB38BEA7BF2}" type="presOf" srcId="{2D8D7D15-57CA-7243-B950-6DA9D5A25078}" destId="{BA6169A7-54CD-C340-B298-EDCD8FE8069D}" srcOrd="1" destOrd="0" presId="urn:microsoft.com/office/officeart/2005/8/layout/list1"/>
    <dgm:cxn modelId="{AD352ADC-3922-4CD0-892B-2CC4BA096BF7}" type="presOf" srcId="{7C9E1E1C-88AB-6E45-BBCA-1730BA5EBAF0}" destId="{BF0EBD92-2AD4-6E4F-B7AC-941A5F11B27D}" srcOrd="1" destOrd="0" presId="urn:microsoft.com/office/officeart/2005/8/layout/list1"/>
    <dgm:cxn modelId="{049DFBF4-77CA-B14D-A570-B9C2D025D790}" srcId="{8350A6B2-646F-7A42-A08D-1ACBEE32EDBA}" destId="{7C9E1E1C-88AB-6E45-BBCA-1730BA5EBAF0}" srcOrd="0" destOrd="0" parTransId="{92406651-7D2D-8A4B-A56D-EE2D1FC6AF15}" sibTransId="{1F5A0C31-6A74-B940-8D2F-F0727FDE9313}"/>
    <dgm:cxn modelId="{8E65410C-F32C-4ACC-A36C-B5DC1836FD55}" type="presParOf" srcId="{82AED974-5443-2846-B1B9-4D6B6EF95815}" destId="{9C532840-E3EF-4A49-8F81-24ED23CC5A5B}" srcOrd="0" destOrd="0" presId="urn:microsoft.com/office/officeart/2005/8/layout/list1"/>
    <dgm:cxn modelId="{99A5E988-5B0F-44D9-BA11-D8863D07829A}" type="presParOf" srcId="{9C532840-E3EF-4A49-8F81-24ED23CC5A5B}" destId="{BDC34DBE-D3B4-3E4F-BD62-338909DA17F3}" srcOrd="0" destOrd="0" presId="urn:microsoft.com/office/officeart/2005/8/layout/list1"/>
    <dgm:cxn modelId="{433AE1F4-AC8F-4E23-B5C9-BCDC8CB8748A}" type="presParOf" srcId="{9C532840-E3EF-4A49-8F81-24ED23CC5A5B}" destId="{BF0EBD92-2AD4-6E4F-B7AC-941A5F11B27D}" srcOrd="1" destOrd="0" presId="urn:microsoft.com/office/officeart/2005/8/layout/list1"/>
    <dgm:cxn modelId="{445579A9-CAA0-49D0-AF5F-218FBC16D51F}" type="presParOf" srcId="{82AED974-5443-2846-B1B9-4D6B6EF95815}" destId="{F621F1EC-7A6B-EF46-AE72-5676A6F6F7AD}" srcOrd="1" destOrd="0" presId="urn:microsoft.com/office/officeart/2005/8/layout/list1"/>
    <dgm:cxn modelId="{A5048DDC-324F-4B16-BD97-FCDDD6D864A2}" type="presParOf" srcId="{82AED974-5443-2846-B1B9-4D6B6EF95815}" destId="{32DE7A8F-3268-AC42-A22E-06133E14DFDF}" srcOrd="2" destOrd="0" presId="urn:microsoft.com/office/officeart/2005/8/layout/list1"/>
    <dgm:cxn modelId="{62D38FE0-E7F7-4ED3-A013-106B98F4740B}" type="presParOf" srcId="{82AED974-5443-2846-B1B9-4D6B6EF95815}" destId="{3DD53C54-060F-6440-B7C8-65428A5B5035}" srcOrd="3" destOrd="0" presId="urn:microsoft.com/office/officeart/2005/8/layout/list1"/>
    <dgm:cxn modelId="{0D2373A5-4D43-4744-91D1-3DCA3799DC3A}" type="presParOf" srcId="{82AED974-5443-2846-B1B9-4D6B6EF95815}" destId="{F53B012E-4EE1-0B4C-B7B0-2F2EAEA8E71B}" srcOrd="4" destOrd="0" presId="urn:microsoft.com/office/officeart/2005/8/layout/list1"/>
    <dgm:cxn modelId="{1DC30B0C-8122-4882-A80F-3E5F4CA133EA}" type="presParOf" srcId="{F53B012E-4EE1-0B4C-B7B0-2F2EAEA8E71B}" destId="{F7A5DAD1-1B98-444C-97E4-B65A8AC8F31E}" srcOrd="0" destOrd="0" presId="urn:microsoft.com/office/officeart/2005/8/layout/list1"/>
    <dgm:cxn modelId="{9DC0E2AD-17F9-4E12-8FF6-D144569865BE}" type="presParOf" srcId="{F53B012E-4EE1-0B4C-B7B0-2F2EAEA8E71B}" destId="{BA6169A7-54CD-C340-B298-EDCD8FE8069D}" srcOrd="1" destOrd="0" presId="urn:microsoft.com/office/officeart/2005/8/layout/list1"/>
    <dgm:cxn modelId="{7A70CFA9-3196-42F8-AC91-BE81552BA107}" type="presParOf" srcId="{82AED974-5443-2846-B1B9-4D6B6EF95815}" destId="{DC53C253-0C62-8B44-921B-F73517679ABB}" srcOrd="5" destOrd="0" presId="urn:microsoft.com/office/officeart/2005/8/layout/list1"/>
    <dgm:cxn modelId="{258886FE-0DF1-4F81-99C5-D750A4B94AAD}" type="presParOf" srcId="{82AED974-5443-2846-B1B9-4D6B6EF95815}" destId="{59A7F2BB-4D56-7346-852F-E4A87C27EEDD}" srcOrd="6" destOrd="0" presId="urn:microsoft.com/office/officeart/2005/8/layout/list1"/>
    <dgm:cxn modelId="{7ECAF97E-4387-475C-A490-C63731BDBB60}" type="presParOf" srcId="{82AED974-5443-2846-B1B9-4D6B6EF95815}" destId="{C66EC9A1-F3FB-BF4E-8818-01BEA780BAC9}" srcOrd="7" destOrd="0" presId="urn:microsoft.com/office/officeart/2005/8/layout/list1"/>
    <dgm:cxn modelId="{23A4AC0B-915A-4ADF-A81D-BB41504ECC5E}" type="presParOf" srcId="{82AED974-5443-2846-B1B9-4D6B6EF95815}" destId="{BB84EEF0-46E7-234D-8D80-9B9EB846142B}" srcOrd="8" destOrd="0" presId="urn:microsoft.com/office/officeart/2005/8/layout/list1"/>
    <dgm:cxn modelId="{B322AA1E-7B9D-43CB-848A-95853F4CC03D}" type="presParOf" srcId="{BB84EEF0-46E7-234D-8D80-9B9EB846142B}" destId="{8FFF1FB8-1282-AD49-900B-2EB5F09B52BB}" srcOrd="0" destOrd="0" presId="urn:microsoft.com/office/officeart/2005/8/layout/list1"/>
    <dgm:cxn modelId="{4147B6F2-BFFD-44A5-95AF-EB7E904B757B}" type="presParOf" srcId="{BB84EEF0-46E7-234D-8D80-9B9EB846142B}" destId="{EDD36D5A-A4C8-C04A-8811-DE18ADDA6685}" srcOrd="1" destOrd="0" presId="urn:microsoft.com/office/officeart/2005/8/layout/list1"/>
    <dgm:cxn modelId="{884351AB-B665-4F05-BEBD-C3A329F6A241}" type="presParOf" srcId="{82AED974-5443-2846-B1B9-4D6B6EF95815}" destId="{1F8DEBCB-B2FD-1E48-ABE3-0A62CA63A54C}" srcOrd="9" destOrd="0" presId="urn:microsoft.com/office/officeart/2005/8/layout/list1"/>
    <dgm:cxn modelId="{BECE1144-CFAC-4856-A574-7F2535851106}" type="presParOf" srcId="{82AED974-5443-2846-B1B9-4D6B6EF95815}" destId="{D586535E-0479-2D4D-AB17-92F0C9527794}" srcOrd="10" destOrd="0" presId="urn:microsoft.com/office/officeart/2005/8/layout/list1"/>
    <dgm:cxn modelId="{8BCC1A07-2A99-43AD-A51C-4F180EA9F743}" type="presParOf" srcId="{82AED974-5443-2846-B1B9-4D6B6EF95815}" destId="{2E031EFF-9925-5243-9A1E-946B92A1A243}" srcOrd="11" destOrd="0" presId="urn:microsoft.com/office/officeart/2005/8/layout/list1"/>
    <dgm:cxn modelId="{37D84796-A37B-468C-B8C1-87832E037EF7}" type="presParOf" srcId="{82AED974-5443-2846-B1B9-4D6B6EF95815}" destId="{E939765C-856A-1444-ADC0-E8DBC73F5909}" srcOrd="12" destOrd="0" presId="urn:microsoft.com/office/officeart/2005/8/layout/list1"/>
    <dgm:cxn modelId="{AB615DD9-CAAB-4DAA-AFCB-5A5C743B6E00}" type="presParOf" srcId="{E939765C-856A-1444-ADC0-E8DBC73F5909}" destId="{4E05E3F9-D25D-0F45-83A3-0274BB79900A}" srcOrd="0" destOrd="0" presId="urn:microsoft.com/office/officeart/2005/8/layout/list1"/>
    <dgm:cxn modelId="{B0BF960A-B01D-44E1-B7A8-8B4411E4E29C}" type="presParOf" srcId="{E939765C-856A-1444-ADC0-E8DBC73F5909}" destId="{13C74122-ADAA-F042-AD4F-14EBA1C98ACC}" srcOrd="1" destOrd="0" presId="urn:microsoft.com/office/officeart/2005/8/layout/list1"/>
    <dgm:cxn modelId="{0DF6931B-25D3-4D3B-9C73-2932E6ED96C8}" type="presParOf" srcId="{82AED974-5443-2846-B1B9-4D6B6EF95815}" destId="{51AC9546-69FA-D944-BCEC-39A874DB57B4}" srcOrd="13" destOrd="0" presId="urn:microsoft.com/office/officeart/2005/8/layout/list1"/>
    <dgm:cxn modelId="{B1EE182D-89A2-4A4E-8B55-D6FA80A408FF}" type="presParOf" srcId="{82AED974-5443-2846-B1B9-4D6B6EF95815}" destId="{11ECFD97-BE73-2D42-8789-2AFBAC03C228}"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E7A8F-3268-AC42-A22E-06133E14DFDF}">
      <dsp:nvSpPr>
        <dsp:cNvPr id="0" name=""/>
        <dsp:cNvSpPr/>
      </dsp:nvSpPr>
      <dsp:spPr>
        <a:xfrm>
          <a:off x="0" y="433862"/>
          <a:ext cx="8229600" cy="630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BF0EBD92-2AD4-6E4F-B7AC-941A5F11B27D}">
      <dsp:nvSpPr>
        <dsp:cNvPr id="0" name=""/>
        <dsp:cNvSpPr/>
      </dsp:nvSpPr>
      <dsp:spPr>
        <a:xfrm>
          <a:off x="411480" y="64862"/>
          <a:ext cx="5760720" cy="7380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111250" rtl="0">
            <a:lnSpc>
              <a:spcPct val="90000"/>
            </a:lnSpc>
            <a:spcBef>
              <a:spcPct val="0"/>
            </a:spcBef>
            <a:spcAft>
              <a:spcPct val="35000"/>
            </a:spcAft>
            <a:buNone/>
          </a:pPr>
          <a:r>
            <a:rPr lang="en-US" sz="2500" kern="1200" dirty="0"/>
            <a:t>Electronic and print media</a:t>
          </a:r>
        </a:p>
      </dsp:txBody>
      <dsp:txXfrm>
        <a:off x="447506" y="100888"/>
        <a:ext cx="5688668" cy="665948"/>
      </dsp:txXfrm>
    </dsp:sp>
    <dsp:sp modelId="{59A7F2BB-4D56-7346-852F-E4A87C27EEDD}">
      <dsp:nvSpPr>
        <dsp:cNvPr id="0" name=""/>
        <dsp:cNvSpPr/>
      </dsp:nvSpPr>
      <dsp:spPr>
        <a:xfrm>
          <a:off x="0" y="1567862"/>
          <a:ext cx="8229600" cy="630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BA6169A7-54CD-C340-B298-EDCD8FE8069D}">
      <dsp:nvSpPr>
        <dsp:cNvPr id="0" name=""/>
        <dsp:cNvSpPr/>
      </dsp:nvSpPr>
      <dsp:spPr>
        <a:xfrm>
          <a:off x="411480" y="1198862"/>
          <a:ext cx="5760720" cy="7380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111250" rtl="0">
            <a:lnSpc>
              <a:spcPct val="90000"/>
            </a:lnSpc>
            <a:spcBef>
              <a:spcPct val="0"/>
            </a:spcBef>
            <a:spcAft>
              <a:spcPct val="35000"/>
            </a:spcAft>
            <a:buNone/>
          </a:pPr>
          <a:r>
            <a:rPr lang="en-US" sz="2500" kern="1200" dirty="0"/>
            <a:t>Publicity</a:t>
          </a:r>
        </a:p>
      </dsp:txBody>
      <dsp:txXfrm>
        <a:off x="447506" y="1234888"/>
        <a:ext cx="5688668" cy="665948"/>
      </dsp:txXfrm>
    </dsp:sp>
    <dsp:sp modelId="{D586535E-0479-2D4D-AB17-92F0C9527794}">
      <dsp:nvSpPr>
        <dsp:cNvPr id="0" name=""/>
        <dsp:cNvSpPr/>
      </dsp:nvSpPr>
      <dsp:spPr>
        <a:xfrm>
          <a:off x="0" y="2701862"/>
          <a:ext cx="8229600" cy="630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DD36D5A-A4C8-C04A-8811-DE18ADDA6685}">
      <dsp:nvSpPr>
        <dsp:cNvPr id="0" name=""/>
        <dsp:cNvSpPr/>
      </dsp:nvSpPr>
      <dsp:spPr>
        <a:xfrm>
          <a:off x="411480" y="2332862"/>
          <a:ext cx="5760720" cy="7380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111250" rtl="0">
            <a:lnSpc>
              <a:spcPct val="90000"/>
            </a:lnSpc>
            <a:spcBef>
              <a:spcPct val="0"/>
            </a:spcBef>
            <a:spcAft>
              <a:spcPct val="35000"/>
            </a:spcAft>
            <a:buNone/>
          </a:pPr>
          <a:r>
            <a:rPr lang="en-US" sz="2500" kern="1200" dirty="0"/>
            <a:t>Articles, signage, human interest ties</a:t>
          </a:r>
        </a:p>
      </dsp:txBody>
      <dsp:txXfrm>
        <a:off x="447506" y="2368888"/>
        <a:ext cx="5688668" cy="665948"/>
      </dsp:txXfrm>
    </dsp:sp>
    <dsp:sp modelId="{11ECFD97-BE73-2D42-8789-2AFBAC03C228}">
      <dsp:nvSpPr>
        <dsp:cNvPr id="0" name=""/>
        <dsp:cNvSpPr/>
      </dsp:nvSpPr>
      <dsp:spPr>
        <a:xfrm>
          <a:off x="0" y="3835862"/>
          <a:ext cx="8229600" cy="6300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13C74122-ADAA-F042-AD4F-14EBA1C98ACC}">
      <dsp:nvSpPr>
        <dsp:cNvPr id="0" name=""/>
        <dsp:cNvSpPr/>
      </dsp:nvSpPr>
      <dsp:spPr>
        <a:xfrm>
          <a:off x="411480" y="3466862"/>
          <a:ext cx="5760720" cy="7380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111250" rtl="0">
            <a:lnSpc>
              <a:spcPct val="90000"/>
            </a:lnSpc>
            <a:spcBef>
              <a:spcPct val="0"/>
            </a:spcBef>
            <a:spcAft>
              <a:spcPct val="35000"/>
            </a:spcAft>
            <a:buNone/>
          </a:pPr>
          <a:r>
            <a:rPr lang="en-US" sz="2500" kern="1200" dirty="0"/>
            <a:t>Naming rights/ deals</a:t>
          </a:r>
        </a:p>
      </dsp:txBody>
      <dsp:txXfrm>
        <a:off x="447506" y="3502888"/>
        <a:ext cx="5688668" cy="66594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21B556-AE94-43EB-AC3D-B9F2EA2B155A}"/>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CDF740D-FFBF-421D-855E-F56216A96D5A}"/>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B70B6449-9947-4C67-9BA7-00AFF078BE47}" type="datetimeFigureOut">
              <a:rPr lang="en-US"/>
              <a:pPr>
                <a:defRPr/>
              </a:pPr>
              <a:t>7/24/2017</a:t>
            </a:fld>
            <a:endParaRPr lang="en-US"/>
          </a:p>
        </p:txBody>
      </p:sp>
      <p:sp>
        <p:nvSpPr>
          <p:cNvPr id="4" name="Slide Image Placeholder 3">
            <a:extLst>
              <a:ext uri="{FF2B5EF4-FFF2-40B4-BE49-F238E27FC236}">
                <a16:creationId xmlns:a16="http://schemas.microsoft.com/office/drawing/2014/main" id="{A690B223-D11D-4F10-9A81-9B1CF59E0DEF}"/>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AAB3E8A8-B0D6-470C-B37A-465D7A687AAB}"/>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E928DFC-FD4A-4760-9FFB-E461911BD7C5}"/>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13AD30F-2EA4-44B3-ABC2-7FCEF580D588}"/>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08D6B6DC-705F-474D-80A6-B5B1D5356C6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DC8DA751-4074-41E5-9091-6C12690BF1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F4A7D09E-1AEB-4AE0-98DC-FB92122890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 What is sponsorship? </a:t>
            </a:r>
            <a:r>
              <a:rPr lang="en-US" altLang="en-US" b="1"/>
              <a:t>The </a:t>
            </a:r>
            <a:r>
              <a:rPr lang="en-US" altLang="en-US" b="1">
                <a:solidFill>
                  <a:srgbClr val="0D0A10"/>
                </a:solidFill>
              </a:rPr>
              <a:t>act of providing financial or other support to a sport/event entity in exchange for public exposure.  </a:t>
            </a:r>
          </a:p>
          <a:p>
            <a:pPr>
              <a:spcBef>
                <a:spcPct val="0"/>
              </a:spcBef>
            </a:pPr>
            <a:endParaRPr lang="en-US" altLang="en-US"/>
          </a:p>
          <a:p>
            <a:pPr>
              <a:spcBef>
                <a:spcPct val="0"/>
              </a:spcBef>
            </a:pPr>
            <a:r>
              <a:rPr lang="en-US" altLang="en-US"/>
              <a:t>Sponsorship is not advertising but a comprehensive strategy with the company property to meet company objectives and the company’s target audience. </a:t>
            </a:r>
          </a:p>
        </p:txBody>
      </p:sp>
      <p:sp>
        <p:nvSpPr>
          <p:cNvPr id="18436" name="Slide Number Placeholder 3">
            <a:extLst>
              <a:ext uri="{FF2B5EF4-FFF2-40B4-BE49-F238E27FC236}">
                <a16:creationId xmlns:a16="http://schemas.microsoft.com/office/drawing/2014/main" id="{E1BAEFE8-F972-4EF8-AC78-BF2434E9A2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8353E8-0BEC-4076-9B99-3B8FA16D1504}" type="slidenum">
              <a:rPr lang="en-US" altLang="en-US">
                <a:latin typeface="Verdana" panose="020B0604030504040204" pitchFamily="34" charset="0"/>
                <a:ea typeface="MS PGothic" panose="020B0600070205080204" pitchFamily="34" charset="-128"/>
              </a:rPr>
              <a:pPr fontAlgn="base">
                <a:spcBef>
                  <a:spcPct val="0"/>
                </a:spcBef>
                <a:spcAft>
                  <a:spcPct val="0"/>
                </a:spcAft>
              </a:pPr>
              <a:t>3</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0FD3B208-C222-4779-97FC-0A5FF30748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6950AB75-DA21-495F-85B4-AD376FA740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When a company has category exclusivity no other company is allowed to sell their product at the event. For example, if a soft drink company has “exclusive pouring rights“ at a stadium, all drinks, including, soft drinks, water and sports drinks are that company’s products. This sets that company apart from their competitors as the exclusive drink of the stadium.  </a:t>
            </a:r>
          </a:p>
        </p:txBody>
      </p:sp>
      <p:sp>
        <p:nvSpPr>
          <p:cNvPr id="36868" name="Slide Number Placeholder 3">
            <a:extLst>
              <a:ext uri="{FF2B5EF4-FFF2-40B4-BE49-F238E27FC236}">
                <a16:creationId xmlns:a16="http://schemas.microsoft.com/office/drawing/2014/main" id="{626D8D06-BC0F-4398-905B-9C926C0E72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263C87F-3D4D-49BA-A791-7C9DA1C441D5}" type="slidenum">
              <a:rPr lang="en-US" altLang="en-US">
                <a:latin typeface="Verdana" panose="020B0604030504040204" pitchFamily="34" charset="0"/>
                <a:ea typeface="MS PGothic" panose="020B0600070205080204" pitchFamily="34" charset="-128"/>
              </a:rPr>
              <a:pPr fontAlgn="base">
                <a:spcBef>
                  <a:spcPct val="0"/>
                </a:spcBef>
                <a:spcAft>
                  <a:spcPct val="0"/>
                </a:spcAft>
              </a:pPr>
              <a:t>12</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D9B7CFD3-EF21-45FF-9619-A262D22A7C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A22B683F-037F-4F82-89A9-46323EDBEE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Sponsorships offer companies an opportunity to be creative and is seen by their target audience as more of a subtle way of marketing their products and services as opposed to paying for advertising spots. Sports teams and sports leagues have a high level of brand loyalty and companies want to capture a part of that brand loyalty by associating with the property.  </a:t>
            </a:r>
          </a:p>
        </p:txBody>
      </p:sp>
      <p:sp>
        <p:nvSpPr>
          <p:cNvPr id="38916" name="Slide Number Placeholder 3">
            <a:extLst>
              <a:ext uri="{FF2B5EF4-FFF2-40B4-BE49-F238E27FC236}">
                <a16:creationId xmlns:a16="http://schemas.microsoft.com/office/drawing/2014/main" id="{1E514FD9-4EBA-439D-8DB2-CC72DA2D55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7C7210B-5DDD-4D82-9C75-675C8236B806}" type="slidenum">
              <a:rPr lang="en-US" altLang="en-US">
                <a:latin typeface="Verdana" panose="020B0604030504040204" pitchFamily="34" charset="0"/>
                <a:ea typeface="MS PGothic" panose="020B0600070205080204" pitchFamily="34" charset="-128"/>
              </a:rPr>
              <a:pPr fontAlgn="base">
                <a:spcBef>
                  <a:spcPct val="0"/>
                </a:spcBef>
                <a:spcAft>
                  <a:spcPct val="0"/>
                </a:spcAft>
              </a:pPr>
              <a:t>13</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CA690825-D67E-49C8-9D4C-5184F8E1A5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7431050-7B9A-427F-AE7E-31C6EF1662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Sponsorship strategies vary by event. Sponsors can choose to be a title sponsor of an event or be a presenting sponsor.  Many companies choose to sponsor an area of a stadium, or arena or section. </a:t>
            </a:r>
          </a:p>
        </p:txBody>
      </p:sp>
      <p:sp>
        <p:nvSpPr>
          <p:cNvPr id="40964" name="Slide Number Placeholder 3">
            <a:extLst>
              <a:ext uri="{FF2B5EF4-FFF2-40B4-BE49-F238E27FC236}">
                <a16:creationId xmlns:a16="http://schemas.microsoft.com/office/drawing/2014/main" id="{4B60D7DD-FC77-459A-901B-97EB6F0E0D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03FFF80-3C06-4EF8-93D3-B2D72204AA59}" type="slidenum">
              <a:rPr lang="en-US" altLang="en-US">
                <a:latin typeface="Verdana" panose="020B0604030504040204" pitchFamily="34" charset="0"/>
                <a:ea typeface="MS PGothic" panose="020B0600070205080204" pitchFamily="34" charset="-128"/>
              </a:rPr>
              <a:pPr fontAlgn="base">
                <a:spcBef>
                  <a:spcPct val="0"/>
                </a:spcBef>
                <a:spcAft>
                  <a:spcPct val="0"/>
                </a:spcAft>
              </a:pPr>
              <a:t>14</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54BE8E38-5ADD-4B6C-BFE6-4BC238AFD6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05100BB7-ECAC-4048-B20A-BAD43D4DAC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Here is a list of sponsorship opportunities.  This is not a comprehensive list.  These are examples of sponsorship inventory.  These are some opportunities a property can offer a company.  When properties (sports teams) or venues develop a sponsorship package, they create a list of areas that are available for sponsorship. This is an opportunity for businesses and properties (sports teams/venues) to be creative in reaching their target market. </a:t>
            </a:r>
          </a:p>
        </p:txBody>
      </p:sp>
      <p:sp>
        <p:nvSpPr>
          <p:cNvPr id="43012" name="Slide Number Placeholder 3">
            <a:extLst>
              <a:ext uri="{FF2B5EF4-FFF2-40B4-BE49-F238E27FC236}">
                <a16:creationId xmlns:a16="http://schemas.microsoft.com/office/drawing/2014/main" id="{B99B0132-CCCF-4466-9FD7-16A73990F7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775BA17-351B-4ABC-BC42-BE92570829B3}" type="slidenum">
              <a:rPr lang="en-US" altLang="en-US">
                <a:latin typeface="Verdana" panose="020B0604030504040204" pitchFamily="34" charset="0"/>
                <a:ea typeface="MS PGothic" panose="020B0600070205080204" pitchFamily="34" charset="-128"/>
              </a:rPr>
              <a:pPr fontAlgn="base">
                <a:spcBef>
                  <a:spcPct val="0"/>
                </a:spcBef>
                <a:spcAft>
                  <a:spcPct val="0"/>
                </a:spcAft>
              </a:pPr>
              <a:t>15</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D42E65A8-E546-43AD-A11A-8DD4FD0133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137E93C-F979-4713-842E-5B9AE79C70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Why do companies sponsor? There are many reasons companies sponsor an event or property and this varies for each. Are they trying to introduce a new product, drive sales, associate with a particular lifestyle? The company’s objectives and the property objectives must be equally aligned so that the sponsorship goals can be achieved and reached so the partnership will be successful.</a:t>
            </a:r>
          </a:p>
        </p:txBody>
      </p:sp>
      <p:sp>
        <p:nvSpPr>
          <p:cNvPr id="20484" name="Slide Number Placeholder 3">
            <a:extLst>
              <a:ext uri="{FF2B5EF4-FFF2-40B4-BE49-F238E27FC236}">
                <a16:creationId xmlns:a16="http://schemas.microsoft.com/office/drawing/2014/main" id="{A91857FE-55CE-4FEC-BE76-CC3EE47186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0751DE3-8272-4CB2-916A-8EA60F313ACF}" type="slidenum">
              <a:rPr lang="en-US" altLang="en-US">
                <a:latin typeface="Verdana" panose="020B0604030504040204" pitchFamily="34" charset="0"/>
                <a:ea typeface="MS PGothic" panose="020B0600070205080204" pitchFamily="34" charset="-128"/>
              </a:rPr>
              <a:pPr fontAlgn="base">
                <a:spcBef>
                  <a:spcPct val="0"/>
                </a:spcBef>
                <a:spcAft>
                  <a:spcPct val="0"/>
                </a:spcAft>
              </a:pPr>
              <a:t>4</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2E339CC6-D8F4-4B2E-BB0E-B51C267100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4B458AEF-7F59-4D55-894B-6420941FC2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Sponsors increase their visibility in the media by gross impressions ~The number of times the logo or company name is heard or seen in the media. This equates to increased exposure for the sponsor and increases the value of the sponsorship. </a:t>
            </a:r>
          </a:p>
        </p:txBody>
      </p:sp>
      <p:sp>
        <p:nvSpPr>
          <p:cNvPr id="22532" name="Slide Number Placeholder 3">
            <a:extLst>
              <a:ext uri="{FF2B5EF4-FFF2-40B4-BE49-F238E27FC236}">
                <a16:creationId xmlns:a16="http://schemas.microsoft.com/office/drawing/2014/main" id="{9AEB3815-18D0-4343-A74A-4B4BD1E6BE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0E0A5F8-F475-4E2A-B423-3E736D3871F4}" type="slidenum">
              <a:rPr lang="en-US" altLang="en-US">
                <a:latin typeface="Verdana" panose="020B0604030504040204" pitchFamily="34" charset="0"/>
                <a:ea typeface="MS PGothic" panose="020B0600070205080204" pitchFamily="34" charset="-128"/>
              </a:rPr>
              <a:pPr fontAlgn="base">
                <a:spcBef>
                  <a:spcPct val="0"/>
                </a:spcBef>
                <a:spcAft>
                  <a:spcPct val="0"/>
                </a:spcAft>
              </a:pPr>
              <a:t>5</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5E88B8B8-6D98-414B-AC21-AB56EB5367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01835BBE-0725-422F-801C-DD2D433CBE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Extreme sports games &amp; golf tournaments are perfect examples of how companies create loyalty for their product by sponsoring events that their target audience participates in, such as Extreme sports games &amp; golf tournaments. Extreme sports games &amp; golf tournaments appeal to specific market. </a:t>
            </a:r>
          </a:p>
        </p:txBody>
      </p:sp>
      <p:sp>
        <p:nvSpPr>
          <p:cNvPr id="24580" name="Slide Number Placeholder 3">
            <a:extLst>
              <a:ext uri="{FF2B5EF4-FFF2-40B4-BE49-F238E27FC236}">
                <a16:creationId xmlns:a16="http://schemas.microsoft.com/office/drawing/2014/main" id="{0C2AEDA2-EB36-40C7-9AFC-3295693BED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8D7F6D8-C961-43B6-A465-297B6262CE8C}" type="slidenum">
              <a:rPr lang="en-US" altLang="en-US">
                <a:latin typeface="Verdana" panose="020B0604030504040204" pitchFamily="34" charset="0"/>
                <a:ea typeface="MS PGothic" panose="020B0600070205080204" pitchFamily="34" charset="-128"/>
              </a:rPr>
              <a:pPr fontAlgn="base">
                <a:spcBef>
                  <a:spcPct val="0"/>
                </a:spcBef>
                <a:spcAft>
                  <a:spcPct val="0"/>
                </a:spcAft>
              </a:pPr>
              <a:t>6</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5EB8C521-386A-4967-A542-24445AE20E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168EC363-C4CA-4CA2-AED7-D741ECBFA9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 local beverage rep may partner with the local grocery store and offer some perks in exchange for shelf space on the end aisle.  For example, the beverage rep may offer a meet &amp; greet with a sports celebrity and a behind the scenes tour in exchange for prime shelf space. </a:t>
            </a:r>
          </a:p>
        </p:txBody>
      </p:sp>
      <p:sp>
        <p:nvSpPr>
          <p:cNvPr id="26628" name="Slide Number Placeholder 3">
            <a:extLst>
              <a:ext uri="{FF2B5EF4-FFF2-40B4-BE49-F238E27FC236}">
                <a16:creationId xmlns:a16="http://schemas.microsoft.com/office/drawing/2014/main" id="{8503F942-83CB-46AE-8B2B-B30EE28993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C6FAC95-C8AB-4651-8549-A152237055D5}" type="slidenum">
              <a:rPr lang="en-US" altLang="en-US">
                <a:latin typeface="Verdana" panose="020B0604030504040204" pitchFamily="34" charset="0"/>
                <a:ea typeface="MS PGothic" panose="020B0600070205080204" pitchFamily="34" charset="-128"/>
              </a:rPr>
              <a:pPr fontAlgn="base">
                <a:spcBef>
                  <a:spcPct val="0"/>
                </a:spcBef>
                <a:spcAft>
                  <a:spcPct val="0"/>
                </a:spcAft>
              </a:pPr>
              <a:t>7</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F7A37AA8-440F-4B9C-BDF9-C447462474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5B555040-E2A6-4EC6-87BE-249F7A6AF6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Many companies use suites to conduct business in a social setting and offer opportunities for networking with clients and executives. Businesses also purchase group tickets as incentives for employees. </a:t>
            </a:r>
          </a:p>
        </p:txBody>
      </p:sp>
      <p:sp>
        <p:nvSpPr>
          <p:cNvPr id="28676" name="Slide Number Placeholder 3">
            <a:extLst>
              <a:ext uri="{FF2B5EF4-FFF2-40B4-BE49-F238E27FC236}">
                <a16:creationId xmlns:a16="http://schemas.microsoft.com/office/drawing/2014/main" id="{A18A0569-9A2F-42A0-9B6F-486E37C8BF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75DB50B-886C-40F8-A7B0-30F4F4DFF689}" type="slidenum">
              <a:rPr lang="en-US" altLang="en-US">
                <a:latin typeface="Verdana" panose="020B0604030504040204" pitchFamily="34" charset="0"/>
                <a:ea typeface="MS PGothic" panose="020B0600070205080204" pitchFamily="34" charset="-128"/>
              </a:rPr>
              <a:pPr fontAlgn="base">
                <a:spcBef>
                  <a:spcPct val="0"/>
                </a:spcBef>
                <a:spcAft>
                  <a:spcPct val="0"/>
                </a:spcAft>
              </a:pPr>
              <a:t>8</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21366980-B6CA-45D6-9943-2B8CACD5FD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0ED4139-8585-4849-A034-23026640A6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A local convenience store may give away sports related merchandise at the sales counter with a minimum purchase. A sporting event may give away an item to the first 1,000 fans that has a company logo on the item. </a:t>
            </a:r>
          </a:p>
        </p:txBody>
      </p:sp>
      <p:sp>
        <p:nvSpPr>
          <p:cNvPr id="30724" name="Slide Number Placeholder 3">
            <a:extLst>
              <a:ext uri="{FF2B5EF4-FFF2-40B4-BE49-F238E27FC236}">
                <a16:creationId xmlns:a16="http://schemas.microsoft.com/office/drawing/2014/main" id="{3711F0B1-A504-4671-BFF6-9DFDA0933A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37F07FA-B1AF-4794-A875-11FB3B6F1A03}" type="slidenum">
              <a:rPr lang="en-US" altLang="en-US">
                <a:latin typeface="Verdana" panose="020B0604030504040204" pitchFamily="34" charset="0"/>
                <a:ea typeface="MS PGothic" panose="020B0600070205080204" pitchFamily="34" charset="-128"/>
              </a:rPr>
              <a:pPr fontAlgn="base">
                <a:spcBef>
                  <a:spcPct val="0"/>
                </a:spcBef>
                <a:spcAft>
                  <a:spcPct val="0"/>
                </a:spcAft>
              </a:pPr>
              <a:t>9</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171BCA0A-B4C9-4066-98DD-61856AF179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040BF238-3991-4E7D-A692-3E270FAA53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This is seen quite often in race car events when you see a pit crew using a particular brand of motor oil or tires. A sports apparel company has recently introduced new high performance athletic wear in the college market by receiving a lot of publicity during high profile games. </a:t>
            </a:r>
          </a:p>
        </p:txBody>
      </p:sp>
      <p:sp>
        <p:nvSpPr>
          <p:cNvPr id="32772" name="Slide Number Placeholder 3">
            <a:extLst>
              <a:ext uri="{FF2B5EF4-FFF2-40B4-BE49-F238E27FC236}">
                <a16:creationId xmlns:a16="http://schemas.microsoft.com/office/drawing/2014/main" id="{4059A0B2-224F-4800-A552-893F0EF5A2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BD6F1CB-1856-4924-BEFD-F2E85A10F81E}" type="slidenum">
              <a:rPr lang="en-US" altLang="en-US">
                <a:latin typeface="Verdana" panose="020B0604030504040204" pitchFamily="34" charset="0"/>
                <a:ea typeface="MS PGothic" panose="020B0600070205080204" pitchFamily="34" charset="-128"/>
              </a:rPr>
              <a:pPr fontAlgn="base">
                <a:spcBef>
                  <a:spcPct val="0"/>
                </a:spcBef>
                <a:spcAft>
                  <a:spcPct val="0"/>
                </a:spcAft>
              </a:pPr>
              <a:t>10</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48F80B46-42E2-420A-BDCC-BDF1738A9C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2B5EDFCF-C808-4FC8-B0BD-D92A7C1DE0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Companies choose to sponsor an event to move their product.  Example:  A fast food company sponsors an event with the a national sport team. If 3 goals are scored during a quarter everyone gets a free item from that company.  Most people will go in to that company to get their free item and order other items as well. </a:t>
            </a:r>
          </a:p>
        </p:txBody>
      </p:sp>
      <p:sp>
        <p:nvSpPr>
          <p:cNvPr id="34820" name="Slide Number Placeholder 3">
            <a:extLst>
              <a:ext uri="{FF2B5EF4-FFF2-40B4-BE49-F238E27FC236}">
                <a16:creationId xmlns:a16="http://schemas.microsoft.com/office/drawing/2014/main" id="{2B745BE1-82C5-41F8-B167-CFDE3C14EA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C2352E2-DCAE-4C04-9997-9C4FFD6F0EFD}" type="slidenum">
              <a:rPr lang="en-US" altLang="en-US">
                <a:latin typeface="Verdana" panose="020B0604030504040204" pitchFamily="34" charset="0"/>
                <a:ea typeface="MS PGothic" panose="020B0600070205080204" pitchFamily="34" charset="-128"/>
              </a:rPr>
              <a:pPr fontAlgn="base">
                <a:spcBef>
                  <a:spcPct val="0"/>
                </a:spcBef>
                <a:spcAft>
                  <a:spcPct val="0"/>
                </a:spcAft>
              </a:pPr>
              <a:t>11</a:t>
            </a:fld>
            <a:endParaRPr lang="en-US" altLang="en-US">
              <a:latin typeface="Verdana" panose="020B0604030504040204" pitchFamily="34" charset="0"/>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66EDEA-3AD2-4A7B-900E-5892268DEB06}"/>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63B7B53C-F318-4E0B-8471-27146A77B87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C9C73F73-3498-41BA-8185-90C804956FE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8890C7C7-46A1-4847-9798-5484E9E8A610}"/>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584518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66D26AE-4772-458C-BC9F-46AF5404B658}"/>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028C2FF-5AD1-49B5-A053-D39EC3434614}"/>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04E4FB9-A8B0-4D09-9B64-B77F6663C739}"/>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804509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97119183-85F9-42BB-AEA7-502E0EDEBCA4}"/>
              </a:ext>
            </a:extLst>
          </p:cNvPr>
          <p:cNvGrpSpPr>
            <a:grpSpLocks/>
          </p:cNvGrpSpPr>
          <p:nvPr/>
        </p:nvGrpSpPr>
        <p:grpSpPr bwMode="auto">
          <a:xfrm>
            <a:off x="0" y="0"/>
            <a:ext cx="12187238" cy="6851650"/>
            <a:chOff x="0" y="0"/>
            <a:chExt cx="5758" cy="4316"/>
          </a:xfrm>
        </p:grpSpPr>
        <p:sp>
          <p:nvSpPr>
            <p:cNvPr id="5" name="Freeform 3">
              <a:extLst>
                <a:ext uri="{FF2B5EF4-FFF2-40B4-BE49-F238E27FC236}">
                  <a16:creationId xmlns:a16="http://schemas.microsoft.com/office/drawing/2014/main" id="{7822ED02-9D75-400E-842D-03EF4AAD2867}"/>
                </a:ext>
              </a:extLst>
            </p:cNvPr>
            <p:cNvSpPr>
              <a:spLocks/>
            </p:cNvSpPr>
            <p:nvPr/>
          </p:nvSpPr>
          <p:spPr bwMode="hidden">
            <a:xfrm>
              <a:off x="1812" y="2811"/>
              <a:ext cx="3946" cy="1505"/>
            </a:xfrm>
            <a:custGeom>
              <a:avLst/>
              <a:gdLst>
                <a:gd name="T0" fmla="*/ 149 w 3934"/>
                <a:gd name="T1" fmla="*/ 1505 h 1505"/>
                <a:gd name="T2" fmla="*/ 709 w 3934"/>
                <a:gd name="T3" fmla="*/ 1331 h 1505"/>
                <a:gd name="T4" fmla="*/ 1257 w 3934"/>
                <a:gd name="T5" fmla="*/ 1157 h 1505"/>
                <a:gd name="T6" fmla="*/ 1783 w 3934"/>
                <a:gd name="T7" fmla="*/ 977 h 1505"/>
                <a:gd name="T8" fmla="*/ 2295 w 3934"/>
                <a:gd name="T9" fmla="*/ 792 h 1505"/>
                <a:gd name="T10" fmla="*/ 2544 w 3934"/>
                <a:gd name="T11" fmla="*/ 696 h 1505"/>
                <a:gd name="T12" fmla="*/ 2778 w 3934"/>
                <a:gd name="T13" fmla="*/ 606 h 1505"/>
                <a:gd name="T14" fmla="*/ 3017 w 3934"/>
                <a:gd name="T15" fmla="*/ 510 h 1505"/>
                <a:gd name="T16" fmla="*/ 3249 w 3934"/>
                <a:gd name="T17" fmla="*/ 420 h 1505"/>
                <a:gd name="T18" fmla="*/ 3459 w 3934"/>
                <a:gd name="T19" fmla="*/ 324 h 1505"/>
                <a:gd name="T20" fmla="*/ 3672 w 3934"/>
                <a:gd name="T21" fmla="*/ 234 h 1505"/>
                <a:gd name="T22" fmla="*/ 3879 w 3934"/>
                <a:gd name="T23" fmla="*/ 138 h 1505"/>
                <a:gd name="T24" fmla="*/ 4066 w 3934"/>
                <a:gd name="T25" fmla="*/ 48 h 1505"/>
                <a:gd name="T26" fmla="*/ 4066 w 3934"/>
                <a:gd name="T27" fmla="*/ 0 h 1505"/>
                <a:gd name="T28" fmla="*/ 3872 w 3934"/>
                <a:gd name="T29" fmla="*/ 96 h 1505"/>
                <a:gd name="T30" fmla="*/ 3660 w 3934"/>
                <a:gd name="T31" fmla="*/ 192 h 1505"/>
                <a:gd name="T32" fmla="*/ 3440 w 3934"/>
                <a:gd name="T33" fmla="*/ 288 h 1505"/>
                <a:gd name="T34" fmla="*/ 3225 w 3934"/>
                <a:gd name="T35" fmla="*/ 384 h 1505"/>
                <a:gd name="T36" fmla="*/ 2987 w 3934"/>
                <a:gd name="T37" fmla="*/ 480 h 1505"/>
                <a:gd name="T38" fmla="*/ 2742 w 3934"/>
                <a:gd name="T39" fmla="*/ 576 h 1505"/>
                <a:gd name="T40" fmla="*/ 2489 w 3934"/>
                <a:gd name="T41" fmla="*/ 672 h 1505"/>
                <a:gd name="T42" fmla="*/ 2241 w 3934"/>
                <a:gd name="T43" fmla="*/ 768 h 1505"/>
                <a:gd name="T44" fmla="*/ 1973 w 3934"/>
                <a:gd name="T45" fmla="*/ 864 h 1505"/>
                <a:gd name="T46" fmla="*/ 1705 w 3934"/>
                <a:gd name="T47" fmla="*/ 960 h 1505"/>
                <a:gd name="T48" fmla="*/ 1145 w 3934"/>
                <a:gd name="T49" fmla="*/ 1145 h 1505"/>
                <a:gd name="T50" fmla="*/ 584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4">
              <a:extLst>
                <a:ext uri="{FF2B5EF4-FFF2-40B4-BE49-F238E27FC236}">
                  <a16:creationId xmlns:a16="http://schemas.microsoft.com/office/drawing/2014/main" id="{B7DF4048-69AE-4420-B75B-AE73C2982F5F}"/>
                </a:ext>
              </a:extLst>
            </p:cNvPr>
            <p:cNvSpPr>
              <a:spLocks/>
            </p:cNvSpPr>
            <p:nvPr/>
          </p:nvSpPr>
          <p:spPr bwMode="hidden">
            <a:xfrm>
              <a:off x="4025" y="3627"/>
              <a:ext cx="1733" cy="689"/>
            </a:xfrm>
            <a:custGeom>
              <a:avLst/>
              <a:gdLst>
                <a:gd name="T0" fmla="*/ 132 w 1728"/>
                <a:gd name="T1" fmla="*/ 689 h 689"/>
                <a:gd name="T2" fmla="*/ 572 w 1728"/>
                <a:gd name="T3" fmla="*/ 527 h 689"/>
                <a:gd name="T4" fmla="*/ 996 w 1728"/>
                <a:gd name="T5" fmla="*/ 365 h 689"/>
                <a:gd name="T6" fmla="*/ 1193 w 1728"/>
                <a:gd name="T7" fmla="*/ 287 h 689"/>
                <a:gd name="T8" fmla="*/ 1401 w 1728"/>
                <a:gd name="T9" fmla="*/ 203 h 689"/>
                <a:gd name="T10" fmla="*/ 1602 w 1728"/>
                <a:gd name="T11" fmla="*/ 126 h 689"/>
                <a:gd name="T12" fmla="*/ 1783 w 1728"/>
                <a:gd name="T13" fmla="*/ 48 h 689"/>
                <a:gd name="T14" fmla="*/ 1783 w 1728"/>
                <a:gd name="T15" fmla="*/ 0 h 689"/>
                <a:gd name="T16" fmla="*/ 1579 w 1728"/>
                <a:gd name="T17" fmla="*/ 84 h 689"/>
                <a:gd name="T18" fmla="*/ 1371 w 1728"/>
                <a:gd name="T19" fmla="*/ 167 h 689"/>
                <a:gd name="T20" fmla="*/ 1151 w 1728"/>
                <a:gd name="T21" fmla="*/ 257 h 689"/>
                <a:gd name="T22" fmla="*/ 936 w 1728"/>
                <a:gd name="T23" fmla="*/ 341 h 689"/>
                <a:gd name="T24" fmla="*/ 465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5">
              <a:extLst>
                <a:ext uri="{FF2B5EF4-FFF2-40B4-BE49-F238E27FC236}">
                  <a16:creationId xmlns:a16="http://schemas.microsoft.com/office/drawing/2014/main" id="{BD22801C-0406-4173-9817-29422E606BBA}"/>
                </a:ext>
              </a:extLst>
            </p:cNvPr>
            <p:cNvSpPr>
              <a:spLocks/>
            </p:cNvSpPr>
            <p:nvPr/>
          </p:nvSpPr>
          <p:spPr bwMode="hidden">
            <a:xfrm>
              <a:off x="0" y="0"/>
              <a:ext cx="5578" cy="3447"/>
            </a:xfrm>
            <a:custGeom>
              <a:avLst/>
              <a:gdLst>
                <a:gd name="T0" fmla="*/ 5749 w 5561"/>
                <a:gd name="T1" fmla="*/ 929 h 3447"/>
                <a:gd name="T2" fmla="*/ 5724 w 5561"/>
                <a:gd name="T3" fmla="*/ 773 h 3447"/>
                <a:gd name="T4" fmla="*/ 5640 w 5561"/>
                <a:gd name="T5" fmla="*/ 629 h 3447"/>
                <a:gd name="T6" fmla="*/ 5509 w 5561"/>
                <a:gd name="T7" fmla="*/ 492 h 3447"/>
                <a:gd name="T8" fmla="*/ 5324 w 5561"/>
                <a:gd name="T9" fmla="*/ 366 h 3447"/>
                <a:gd name="T10" fmla="*/ 5087 w 5561"/>
                <a:gd name="T11" fmla="*/ 252 h 3447"/>
                <a:gd name="T12" fmla="*/ 4810 w 5561"/>
                <a:gd name="T13" fmla="*/ 144 h 3447"/>
                <a:gd name="T14" fmla="*/ 4489 w 5561"/>
                <a:gd name="T15" fmla="*/ 48 h 3447"/>
                <a:gd name="T16" fmla="*/ 4135 w 5561"/>
                <a:gd name="T17" fmla="*/ 0 h 3447"/>
                <a:gd name="T18" fmla="*/ 4508 w 5561"/>
                <a:gd name="T19" fmla="*/ 90 h 3447"/>
                <a:gd name="T20" fmla="*/ 4829 w 5561"/>
                <a:gd name="T21" fmla="*/ 192 h 3447"/>
                <a:gd name="T22" fmla="*/ 5099 w 5561"/>
                <a:gd name="T23" fmla="*/ 306 h 3447"/>
                <a:gd name="T24" fmla="*/ 5324 w 5561"/>
                <a:gd name="T25" fmla="*/ 426 h 3447"/>
                <a:gd name="T26" fmla="*/ 5496 w 5561"/>
                <a:gd name="T27" fmla="*/ 557 h 3447"/>
                <a:gd name="T28" fmla="*/ 5616 w 5561"/>
                <a:gd name="T29" fmla="*/ 701 h 3447"/>
                <a:gd name="T30" fmla="*/ 5676 w 5561"/>
                <a:gd name="T31" fmla="*/ 851 h 3447"/>
                <a:gd name="T32" fmla="*/ 5676 w 5561"/>
                <a:gd name="T33" fmla="*/ 1013 h 3447"/>
                <a:gd name="T34" fmla="*/ 5628 w 5561"/>
                <a:gd name="T35" fmla="*/ 1163 h 3447"/>
                <a:gd name="T36" fmla="*/ 5528 w 5561"/>
                <a:gd name="T37" fmla="*/ 1319 h 3447"/>
                <a:gd name="T38" fmla="*/ 5378 w 5561"/>
                <a:gd name="T39" fmla="*/ 1475 h 3447"/>
                <a:gd name="T40" fmla="*/ 5189 w 5561"/>
                <a:gd name="T41" fmla="*/ 1630 h 3447"/>
                <a:gd name="T42" fmla="*/ 4954 w 5561"/>
                <a:gd name="T43" fmla="*/ 1786 h 3447"/>
                <a:gd name="T44" fmla="*/ 4680 w 5561"/>
                <a:gd name="T45" fmla="*/ 1948 h 3447"/>
                <a:gd name="T46" fmla="*/ 4358 w 5561"/>
                <a:gd name="T47" fmla="*/ 2104 h 3447"/>
                <a:gd name="T48" fmla="*/ 4007 w 5561"/>
                <a:gd name="T49" fmla="*/ 2260 h 3447"/>
                <a:gd name="T50" fmla="*/ 3619 w 5561"/>
                <a:gd name="T51" fmla="*/ 2416 h 3447"/>
                <a:gd name="T52" fmla="*/ 3192 w 5561"/>
                <a:gd name="T53" fmla="*/ 2566 h 3447"/>
                <a:gd name="T54" fmla="*/ 2731 w 5561"/>
                <a:gd name="T55" fmla="*/ 2715 h 3447"/>
                <a:gd name="T56" fmla="*/ 2241 w 5561"/>
                <a:gd name="T57" fmla="*/ 2865 h 3447"/>
                <a:gd name="T58" fmla="*/ 1717 w 5561"/>
                <a:gd name="T59" fmla="*/ 3009 h 3447"/>
                <a:gd name="T60" fmla="*/ 1177 w 5561"/>
                <a:gd name="T61" fmla="*/ 3147 h 3447"/>
                <a:gd name="T62" fmla="*/ 602 w 5561"/>
                <a:gd name="T63" fmla="*/ 3279 h 3447"/>
                <a:gd name="T64" fmla="*/ 0 w 5561"/>
                <a:gd name="T65" fmla="*/ 3447 h 3447"/>
                <a:gd name="T66" fmla="*/ 900 w 5561"/>
                <a:gd name="T67" fmla="*/ 3249 h 3447"/>
                <a:gd name="T68" fmla="*/ 1461 w 5561"/>
                <a:gd name="T69" fmla="*/ 3105 h 3447"/>
                <a:gd name="T70" fmla="*/ 2003 w 5561"/>
                <a:gd name="T71" fmla="*/ 2961 h 3447"/>
                <a:gd name="T72" fmla="*/ 2519 w 5561"/>
                <a:gd name="T73" fmla="*/ 2817 h 3447"/>
                <a:gd name="T74" fmla="*/ 2999 w 5561"/>
                <a:gd name="T75" fmla="*/ 2668 h 3447"/>
                <a:gd name="T76" fmla="*/ 3440 w 5561"/>
                <a:gd name="T77" fmla="*/ 2512 h 3447"/>
                <a:gd name="T78" fmla="*/ 3860 w 5561"/>
                <a:gd name="T79" fmla="*/ 2356 h 3447"/>
                <a:gd name="T80" fmla="*/ 4239 w 5561"/>
                <a:gd name="T81" fmla="*/ 2200 h 3447"/>
                <a:gd name="T82" fmla="*/ 4579 w 5561"/>
                <a:gd name="T83" fmla="*/ 2038 h 3447"/>
                <a:gd name="T84" fmla="*/ 4881 w 5561"/>
                <a:gd name="T85" fmla="*/ 1876 h 3447"/>
                <a:gd name="T86" fmla="*/ 5138 w 5561"/>
                <a:gd name="T87" fmla="*/ 1720 h 3447"/>
                <a:gd name="T88" fmla="*/ 5354 w 5561"/>
                <a:gd name="T89" fmla="*/ 1559 h 3447"/>
                <a:gd name="T90" fmla="*/ 5522 w 5561"/>
                <a:gd name="T91" fmla="*/ 1397 h 3447"/>
                <a:gd name="T92" fmla="*/ 5646 w 5561"/>
                <a:gd name="T93" fmla="*/ 1241 h 3447"/>
                <a:gd name="T94" fmla="*/ 5724 w 5561"/>
                <a:gd name="T95" fmla="*/ 1085 h 3447"/>
                <a:gd name="T96" fmla="*/ 5743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6">
              <a:extLst>
                <a:ext uri="{FF2B5EF4-FFF2-40B4-BE49-F238E27FC236}">
                  <a16:creationId xmlns:a16="http://schemas.microsoft.com/office/drawing/2014/main" id="{FC255BCA-3E50-454D-A85B-35EE6B1AF4E1}"/>
                </a:ext>
              </a:extLst>
            </p:cNvPr>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eaLnBrk="1" fontAlgn="auto" hangingPunct="1">
                <a:spcBef>
                  <a:spcPts val="0"/>
                </a:spcBef>
                <a:spcAft>
                  <a:spcPts val="0"/>
                </a:spcAft>
                <a:defRPr/>
              </a:pPr>
              <a:endParaRPr lang="en-US" dirty="0">
                <a:latin typeface="+mn-lt"/>
              </a:endParaRPr>
            </a:p>
          </p:txBody>
        </p:sp>
        <p:sp>
          <p:nvSpPr>
            <p:cNvPr id="9" name="Freeform 7">
              <a:extLst>
                <a:ext uri="{FF2B5EF4-FFF2-40B4-BE49-F238E27FC236}">
                  <a16:creationId xmlns:a16="http://schemas.microsoft.com/office/drawing/2014/main" id="{E03436BB-9809-4FC6-8E6E-92010B4AC881}"/>
                </a:ext>
              </a:extLst>
            </p:cNvPr>
            <p:cNvSpPr>
              <a:spLocks/>
            </p:cNvSpPr>
            <p:nvPr/>
          </p:nvSpPr>
          <p:spPr bwMode="hidden">
            <a:xfrm>
              <a:off x="0" y="1984"/>
              <a:ext cx="5758" cy="2098"/>
            </a:xfrm>
            <a:custGeom>
              <a:avLst/>
              <a:gdLst>
                <a:gd name="T0" fmla="*/ 5940 w 5740"/>
                <a:gd name="T1" fmla="*/ 0 h 2098"/>
                <a:gd name="T2" fmla="*/ 5836 w 5740"/>
                <a:gd name="T3" fmla="*/ 72 h 2098"/>
                <a:gd name="T4" fmla="*/ 5732 w 5740"/>
                <a:gd name="T5" fmla="*/ 138 h 2098"/>
                <a:gd name="T6" fmla="*/ 5611 w 5740"/>
                <a:gd name="T7" fmla="*/ 210 h 2098"/>
                <a:gd name="T8" fmla="*/ 5491 w 5740"/>
                <a:gd name="T9" fmla="*/ 276 h 2098"/>
                <a:gd name="T10" fmla="*/ 5228 w 5740"/>
                <a:gd name="T11" fmla="*/ 414 h 2098"/>
                <a:gd name="T12" fmla="*/ 4942 w 5740"/>
                <a:gd name="T13" fmla="*/ 552 h 2098"/>
                <a:gd name="T14" fmla="*/ 4632 w 5740"/>
                <a:gd name="T15" fmla="*/ 690 h 2098"/>
                <a:gd name="T16" fmla="*/ 4305 w 5740"/>
                <a:gd name="T17" fmla="*/ 827 h 2098"/>
                <a:gd name="T18" fmla="*/ 3959 w 5740"/>
                <a:gd name="T19" fmla="*/ 959 h 2098"/>
                <a:gd name="T20" fmla="*/ 3589 w 5740"/>
                <a:gd name="T21" fmla="*/ 1091 h 2098"/>
                <a:gd name="T22" fmla="*/ 3201 w 5740"/>
                <a:gd name="T23" fmla="*/ 1223 h 2098"/>
                <a:gd name="T24" fmla="*/ 2794 w 5740"/>
                <a:gd name="T25" fmla="*/ 1355 h 2098"/>
                <a:gd name="T26" fmla="*/ 2361 w 5740"/>
                <a:gd name="T27" fmla="*/ 1481 h 2098"/>
                <a:gd name="T28" fmla="*/ 1926 w 5740"/>
                <a:gd name="T29" fmla="*/ 1601 h 2098"/>
                <a:gd name="T30" fmla="*/ 1467 w 5740"/>
                <a:gd name="T31" fmla="*/ 1721 h 2098"/>
                <a:gd name="T32" fmla="*/ 990 w 5740"/>
                <a:gd name="T33" fmla="*/ 1834 h 2098"/>
                <a:gd name="T34" fmla="*/ 506 w 5740"/>
                <a:gd name="T35" fmla="*/ 1948 h 2098"/>
                <a:gd name="T36" fmla="*/ 0 w 5740"/>
                <a:gd name="T37" fmla="*/ 2056 h 2098"/>
                <a:gd name="T38" fmla="*/ 0 w 5740"/>
                <a:gd name="T39" fmla="*/ 2098 h 2098"/>
                <a:gd name="T40" fmla="*/ 499 w 5740"/>
                <a:gd name="T41" fmla="*/ 1990 h 2098"/>
                <a:gd name="T42" fmla="*/ 984 w 5740"/>
                <a:gd name="T43" fmla="*/ 1882 h 2098"/>
                <a:gd name="T44" fmla="*/ 1452 w 5740"/>
                <a:gd name="T45" fmla="*/ 1763 h 2098"/>
                <a:gd name="T46" fmla="*/ 1908 w 5740"/>
                <a:gd name="T47" fmla="*/ 1649 h 2098"/>
                <a:gd name="T48" fmla="*/ 2343 w 5740"/>
                <a:gd name="T49" fmla="*/ 1523 h 2098"/>
                <a:gd name="T50" fmla="*/ 2774 w 5740"/>
                <a:gd name="T51" fmla="*/ 1397 h 2098"/>
                <a:gd name="T52" fmla="*/ 3177 w 5740"/>
                <a:gd name="T53" fmla="*/ 1271 h 2098"/>
                <a:gd name="T54" fmla="*/ 3565 w 5740"/>
                <a:gd name="T55" fmla="*/ 1139 h 2098"/>
                <a:gd name="T56" fmla="*/ 3935 w 5740"/>
                <a:gd name="T57" fmla="*/ 1007 h 2098"/>
                <a:gd name="T58" fmla="*/ 4281 w 5740"/>
                <a:gd name="T59" fmla="*/ 875 h 2098"/>
                <a:gd name="T60" fmla="*/ 4614 w 5740"/>
                <a:gd name="T61" fmla="*/ 737 h 2098"/>
                <a:gd name="T62" fmla="*/ 4924 w 5740"/>
                <a:gd name="T63" fmla="*/ 600 h 2098"/>
                <a:gd name="T64" fmla="*/ 5216 w 5740"/>
                <a:gd name="T65" fmla="*/ 462 h 2098"/>
                <a:gd name="T66" fmla="*/ 5479 w 5740"/>
                <a:gd name="T67" fmla="*/ 324 h 2098"/>
                <a:gd name="T68" fmla="*/ 5726 w 5740"/>
                <a:gd name="T69" fmla="*/ 186 h 2098"/>
                <a:gd name="T70" fmla="*/ 5940 w 5740"/>
                <a:gd name="T71" fmla="*/ 48 h 2098"/>
                <a:gd name="T72" fmla="*/ 5940 w 5740"/>
                <a:gd name="T73" fmla="*/ 0 h 2098"/>
                <a:gd name="T74" fmla="*/ 5940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8">
              <a:extLst>
                <a:ext uri="{FF2B5EF4-FFF2-40B4-BE49-F238E27FC236}">
                  <a16:creationId xmlns:a16="http://schemas.microsoft.com/office/drawing/2014/main" id="{97B69493-BA94-43D4-A877-A634B47EE2D6}"/>
                </a:ext>
              </a:extLst>
            </p:cNvPr>
            <p:cNvSpPr>
              <a:spLocks/>
            </p:cNvSpPr>
            <p:nvPr/>
          </p:nvSpPr>
          <p:spPr bwMode="hidden">
            <a:xfrm>
              <a:off x="0" y="102"/>
              <a:ext cx="1961" cy="1265"/>
            </a:xfrm>
            <a:custGeom>
              <a:avLst/>
              <a:gdLst>
                <a:gd name="T0" fmla="*/ 2021 w 1955"/>
                <a:gd name="T1" fmla="*/ 485 h 1265"/>
                <a:gd name="T2" fmla="*/ 1967 w 1955"/>
                <a:gd name="T3" fmla="*/ 390 h 1265"/>
                <a:gd name="T4" fmla="*/ 1831 w 1955"/>
                <a:gd name="T5" fmla="*/ 306 h 1265"/>
                <a:gd name="T6" fmla="*/ 1634 w 1955"/>
                <a:gd name="T7" fmla="*/ 228 h 1265"/>
                <a:gd name="T8" fmla="*/ 1371 w 1955"/>
                <a:gd name="T9" fmla="*/ 162 h 1265"/>
                <a:gd name="T10" fmla="*/ 1043 w 1955"/>
                <a:gd name="T11" fmla="*/ 102 h 1265"/>
                <a:gd name="T12" fmla="*/ 668 w 1955"/>
                <a:gd name="T13" fmla="*/ 54 h 1265"/>
                <a:gd name="T14" fmla="*/ 238 w 1955"/>
                <a:gd name="T15" fmla="*/ 18 h 1265"/>
                <a:gd name="T16" fmla="*/ 0 w 1955"/>
                <a:gd name="T17" fmla="*/ 12 h 1265"/>
                <a:gd name="T18" fmla="*/ 442 w 1955"/>
                <a:gd name="T19" fmla="*/ 48 h 1265"/>
                <a:gd name="T20" fmla="*/ 845 w 1955"/>
                <a:gd name="T21" fmla="*/ 90 h 1265"/>
                <a:gd name="T22" fmla="*/ 1192 w 1955"/>
                <a:gd name="T23" fmla="*/ 144 h 1265"/>
                <a:gd name="T24" fmla="*/ 1467 w 1955"/>
                <a:gd name="T25" fmla="*/ 204 h 1265"/>
                <a:gd name="T26" fmla="*/ 1693 w 1955"/>
                <a:gd name="T27" fmla="*/ 276 h 1265"/>
                <a:gd name="T28" fmla="*/ 1860 w 1955"/>
                <a:gd name="T29" fmla="*/ 360 h 1265"/>
                <a:gd name="T30" fmla="*/ 1949 w 1955"/>
                <a:gd name="T31" fmla="*/ 443 h 1265"/>
                <a:gd name="T32" fmla="*/ 1967 w 1955"/>
                <a:gd name="T33" fmla="*/ 539 h 1265"/>
                <a:gd name="T34" fmla="*/ 1920 w 1955"/>
                <a:gd name="T35" fmla="*/ 629 h 1265"/>
                <a:gd name="T36" fmla="*/ 1802 w 1955"/>
                <a:gd name="T37" fmla="*/ 719 h 1265"/>
                <a:gd name="T38" fmla="*/ 1634 w 1955"/>
                <a:gd name="T39" fmla="*/ 809 h 1265"/>
                <a:gd name="T40" fmla="*/ 1401 w 1955"/>
                <a:gd name="T41" fmla="*/ 899 h 1265"/>
                <a:gd name="T42" fmla="*/ 1121 w 1955"/>
                <a:gd name="T43" fmla="*/ 989 h 1265"/>
                <a:gd name="T44" fmla="*/ 787 w 1955"/>
                <a:gd name="T45" fmla="*/ 1073 h 1265"/>
                <a:gd name="T46" fmla="*/ 418 w 1955"/>
                <a:gd name="T47" fmla="*/ 1157 h 1265"/>
                <a:gd name="T48" fmla="*/ 0 w 1955"/>
                <a:gd name="T49" fmla="*/ 1241 h 1265"/>
                <a:gd name="T50" fmla="*/ 226 w 1955"/>
                <a:gd name="T51" fmla="*/ 1223 h 1265"/>
                <a:gd name="T52" fmla="*/ 632 w 1955"/>
                <a:gd name="T53" fmla="*/ 1139 h 1265"/>
                <a:gd name="T54" fmla="*/ 990 w 1955"/>
                <a:gd name="T55" fmla="*/ 1049 h 1265"/>
                <a:gd name="T56" fmla="*/ 1306 w 1955"/>
                <a:gd name="T57" fmla="*/ 959 h 1265"/>
                <a:gd name="T58" fmla="*/ 1568 w 1955"/>
                <a:gd name="T59" fmla="*/ 863 h 1265"/>
                <a:gd name="T60" fmla="*/ 1771 w 1955"/>
                <a:gd name="T61" fmla="*/ 767 h 1265"/>
                <a:gd name="T62" fmla="*/ 1926 w 1955"/>
                <a:gd name="T63" fmla="*/ 677 h 1265"/>
                <a:gd name="T64" fmla="*/ 2003 w 1955"/>
                <a:gd name="T65" fmla="*/ 581 h 1265"/>
                <a:gd name="T66" fmla="*/ 2021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9">
              <a:extLst>
                <a:ext uri="{FF2B5EF4-FFF2-40B4-BE49-F238E27FC236}">
                  <a16:creationId xmlns:a16="http://schemas.microsoft.com/office/drawing/2014/main" id="{F527E1C2-6052-4536-8F3A-36F1CF59C5B3}"/>
                </a:ext>
              </a:extLst>
            </p:cNvPr>
            <p:cNvSpPr>
              <a:spLocks/>
            </p:cNvSpPr>
            <p:nvPr/>
          </p:nvSpPr>
          <p:spPr bwMode="hidden">
            <a:xfrm>
              <a:off x="0" y="0"/>
              <a:ext cx="4709" cy="2901"/>
            </a:xfrm>
            <a:custGeom>
              <a:avLst/>
              <a:gdLst>
                <a:gd name="T0" fmla="*/ 4859 w 4694"/>
                <a:gd name="T1" fmla="*/ 797 h 2901"/>
                <a:gd name="T2" fmla="*/ 4829 w 4694"/>
                <a:gd name="T3" fmla="*/ 665 h 2901"/>
                <a:gd name="T4" fmla="*/ 4751 w 4694"/>
                <a:gd name="T5" fmla="*/ 540 h 2901"/>
                <a:gd name="T6" fmla="*/ 4625 w 4694"/>
                <a:gd name="T7" fmla="*/ 426 h 2901"/>
                <a:gd name="T8" fmla="*/ 4453 w 4694"/>
                <a:gd name="T9" fmla="*/ 312 h 2901"/>
                <a:gd name="T10" fmla="*/ 4227 w 4694"/>
                <a:gd name="T11" fmla="*/ 216 h 2901"/>
                <a:gd name="T12" fmla="*/ 3969 w 4694"/>
                <a:gd name="T13" fmla="*/ 120 h 2901"/>
                <a:gd name="T14" fmla="*/ 3666 w 4694"/>
                <a:gd name="T15" fmla="*/ 36 h 2901"/>
                <a:gd name="T16" fmla="*/ 3317 w 4694"/>
                <a:gd name="T17" fmla="*/ 0 h 2901"/>
                <a:gd name="T18" fmla="*/ 3666 w 4694"/>
                <a:gd name="T19" fmla="*/ 78 h 2901"/>
                <a:gd name="T20" fmla="*/ 3969 w 4694"/>
                <a:gd name="T21" fmla="*/ 162 h 2901"/>
                <a:gd name="T22" fmla="*/ 4227 w 4694"/>
                <a:gd name="T23" fmla="*/ 258 h 2901"/>
                <a:gd name="T24" fmla="*/ 4441 w 4694"/>
                <a:gd name="T25" fmla="*/ 366 h 2901"/>
                <a:gd name="T26" fmla="*/ 4601 w 4694"/>
                <a:gd name="T27" fmla="*/ 480 h 2901"/>
                <a:gd name="T28" fmla="*/ 4715 w 4694"/>
                <a:gd name="T29" fmla="*/ 605 h 2901"/>
                <a:gd name="T30" fmla="*/ 4775 w 4694"/>
                <a:gd name="T31" fmla="*/ 737 h 2901"/>
                <a:gd name="T32" fmla="*/ 4775 w 4694"/>
                <a:gd name="T33" fmla="*/ 875 h 2901"/>
                <a:gd name="T34" fmla="*/ 4733 w 4694"/>
                <a:gd name="T35" fmla="*/ 1001 h 2901"/>
                <a:gd name="T36" fmla="*/ 4651 w 4694"/>
                <a:gd name="T37" fmla="*/ 1127 h 2901"/>
                <a:gd name="T38" fmla="*/ 4525 w 4694"/>
                <a:gd name="T39" fmla="*/ 1259 h 2901"/>
                <a:gd name="T40" fmla="*/ 4368 w 4694"/>
                <a:gd name="T41" fmla="*/ 1385 h 2901"/>
                <a:gd name="T42" fmla="*/ 4167 w 4694"/>
                <a:gd name="T43" fmla="*/ 1517 h 2901"/>
                <a:gd name="T44" fmla="*/ 3936 w 4694"/>
                <a:gd name="T45" fmla="*/ 1648 h 2901"/>
                <a:gd name="T46" fmla="*/ 3673 w 4694"/>
                <a:gd name="T47" fmla="*/ 1774 h 2901"/>
                <a:gd name="T48" fmla="*/ 3377 w 4694"/>
                <a:gd name="T49" fmla="*/ 1906 h 2901"/>
                <a:gd name="T50" fmla="*/ 3048 w 4694"/>
                <a:gd name="T51" fmla="*/ 2032 h 2901"/>
                <a:gd name="T52" fmla="*/ 2685 w 4694"/>
                <a:gd name="T53" fmla="*/ 2164 h 2901"/>
                <a:gd name="T54" fmla="*/ 2301 w 4694"/>
                <a:gd name="T55" fmla="*/ 2284 h 2901"/>
                <a:gd name="T56" fmla="*/ 1890 w 4694"/>
                <a:gd name="T57" fmla="*/ 2410 h 2901"/>
                <a:gd name="T58" fmla="*/ 1451 w 4694"/>
                <a:gd name="T59" fmla="*/ 2530 h 2901"/>
                <a:gd name="T60" fmla="*/ 506 w 4694"/>
                <a:gd name="T61" fmla="*/ 2757 h 2901"/>
                <a:gd name="T62" fmla="*/ 0 w 4694"/>
                <a:gd name="T63" fmla="*/ 2901 h 2901"/>
                <a:gd name="T64" fmla="*/ 1002 w 4694"/>
                <a:gd name="T65" fmla="*/ 2674 h 2901"/>
                <a:gd name="T66" fmla="*/ 1693 w 4694"/>
                <a:gd name="T67" fmla="*/ 2494 h 2901"/>
                <a:gd name="T68" fmla="*/ 2134 w 4694"/>
                <a:gd name="T69" fmla="*/ 2374 h 2901"/>
                <a:gd name="T70" fmla="*/ 2539 w 4694"/>
                <a:gd name="T71" fmla="*/ 2248 h 2901"/>
                <a:gd name="T72" fmla="*/ 2915 w 4694"/>
                <a:gd name="T73" fmla="*/ 2116 h 2901"/>
                <a:gd name="T74" fmla="*/ 3261 w 4694"/>
                <a:gd name="T75" fmla="*/ 1984 h 2901"/>
                <a:gd name="T76" fmla="*/ 3583 w 4694"/>
                <a:gd name="T77" fmla="*/ 1858 h 2901"/>
                <a:gd name="T78" fmla="*/ 3869 w 4694"/>
                <a:gd name="T79" fmla="*/ 1720 h 2901"/>
                <a:gd name="T80" fmla="*/ 4125 w 4694"/>
                <a:gd name="T81" fmla="*/ 1589 h 2901"/>
                <a:gd name="T82" fmla="*/ 4342 w 4694"/>
                <a:gd name="T83" fmla="*/ 1457 h 2901"/>
                <a:gd name="T84" fmla="*/ 4525 w 4694"/>
                <a:gd name="T85" fmla="*/ 1325 h 2901"/>
                <a:gd name="T86" fmla="*/ 4670 w 4694"/>
                <a:gd name="T87" fmla="*/ 1193 h 2901"/>
                <a:gd name="T88" fmla="*/ 4775 w 4694"/>
                <a:gd name="T89" fmla="*/ 1061 h 2901"/>
                <a:gd name="T90" fmla="*/ 4835 w 4694"/>
                <a:gd name="T91" fmla="*/ 935 h 2901"/>
                <a:gd name="T92" fmla="*/ 4853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0">
              <a:extLst>
                <a:ext uri="{FF2B5EF4-FFF2-40B4-BE49-F238E27FC236}">
                  <a16:creationId xmlns:a16="http://schemas.microsoft.com/office/drawing/2014/main" id="{D73B7C62-C483-44F3-9099-B7C67CEB4C07}"/>
                </a:ext>
              </a:extLst>
            </p:cNvPr>
            <p:cNvSpPr>
              <a:spLocks/>
            </p:cNvSpPr>
            <p:nvPr/>
          </p:nvSpPr>
          <p:spPr bwMode="hidden">
            <a:xfrm>
              <a:off x="0" y="0"/>
              <a:ext cx="3773" cy="2356"/>
            </a:xfrm>
            <a:custGeom>
              <a:avLst/>
              <a:gdLst>
                <a:gd name="T0" fmla="*/ 3893 w 3761"/>
                <a:gd name="T1" fmla="*/ 719 h 2356"/>
                <a:gd name="T2" fmla="*/ 3863 w 3761"/>
                <a:gd name="T3" fmla="*/ 599 h 2356"/>
                <a:gd name="T4" fmla="*/ 3785 w 3761"/>
                <a:gd name="T5" fmla="*/ 486 h 2356"/>
                <a:gd name="T6" fmla="*/ 3646 w 3761"/>
                <a:gd name="T7" fmla="*/ 378 h 2356"/>
                <a:gd name="T8" fmla="*/ 3469 w 3761"/>
                <a:gd name="T9" fmla="*/ 282 h 2356"/>
                <a:gd name="T10" fmla="*/ 3237 w 3761"/>
                <a:gd name="T11" fmla="*/ 192 h 2356"/>
                <a:gd name="T12" fmla="*/ 2963 w 3761"/>
                <a:gd name="T13" fmla="*/ 108 h 2356"/>
                <a:gd name="T14" fmla="*/ 2647 w 3761"/>
                <a:gd name="T15" fmla="*/ 36 h 2356"/>
                <a:gd name="T16" fmla="*/ 2307 w 3761"/>
                <a:gd name="T17" fmla="*/ 0 h 2356"/>
                <a:gd name="T18" fmla="*/ 2665 w 3761"/>
                <a:gd name="T19" fmla="*/ 72 h 2356"/>
                <a:gd name="T20" fmla="*/ 2975 w 3761"/>
                <a:gd name="T21" fmla="*/ 150 h 2356"/>
                <a:gd name="T22" fmla="*/ 3249 w 3761"/>
                <a:gd name="T23" fmla="*/ 234 h 2356"/>
                <a:gd name="T24" fmla="*/ 3469 w 3761"/>
                <a:gd name="T25" fmla="*/ 330 h 2356"/>
                <a:gd name="T26" fmla="*/ 3639 w 3761"/>
                <a:gd name="T27" fmla="*/ 432 h 2356"/>
                <a:gd name="T28" fmla="*/ 3755 w 3761"/>
                <a:gd name="T29" fmla="*/ 545 h 2356"/>
                <a:gd name="T30" fmla="*/ 3815 w 3761"/>
                <a:gd name="T31" fmla="*/ 665 h 2356"/>
                <a:gd name="T32" fmla="*/ 3821 w 3761"/>
                <a:gd name="T33" fmla="*/ 791 h 2356"/>
                <a:gd name="T34" fmla="*/ 3785 w 3761"/>
                <a:gd name="T35" fmla="*/ 887 h 2356"/>
                <a:gd name="T36" fmla="*/ 3723 w 3761"/>
                <a:gd name="T37" fmla="*/ 989 h 2356"/>
                <a:gd name="T38" fmla="*/ 3620 w 3761"/>
                <a:gd name="T39" fmla="*/ 1091 h 2356"/>
                <a:gd name="T40" fmla="*/ 3493 w 3761"/>
                <a:gd name="T41" fmla="*/ 1187 h 2356"/>
                <a:gd name="T42" fmla="*/ 3337 w 3761"/>
                <a:gd name="T43" fmla="*/ 1289 h 2356"/>
                <a:gd name="T44" fmla="*/ 3153 w 3761"/>
                <a:gd name="T45" fmla="*/ 1391 h 2356"/>
                <a:gd name="T46" fmla="*/ 2933 w 3761"/>
                <a:gd name="T47" fmla="*/ 1493 h 2356"/>
                <a:gd name="T48" fmla="*/ 2698 w 3761"/>
                <a:gd name="T49" fmla="*/ 1589 h 2356"/>
                <a:gd name="T50" fmla="*/ 2152 w 3761"/>
                <a:gd name="T51" fmla="*/ 1786 h 2356"/>
                <a:gd name="T52" fmla="*/ 1514 w 3761"/>
                <a:gd name="T53" fmla="*/ 1972 h 2356"/>
                <a:gd name="T54" fmla="*/ 788 w 3761"/>
                <a:gd name="T55" fmla="*/ 2158 h 2356"/>
                <a:gd name="T56" fmla="*/ 0 w 3761"/>
                <a:gd name="T57" fmla="*/ 2326 h 2356"/>
                <a:gd name="T58" fmla="*/ 412 w 3761"/>
                <a:gd name="T59" fmla="*/ 2272 h 2356"/>
                <a:gd name="T60" fmla="*/ 1186 w 3761"/>
                <a:gd name="T61" fmla="*/ 2092 h 2356"/>
                <a:gd name="T62" fmla="*/ 1878 w 3761"/>
                <a:gd name="T63" fmla="*/ 1900 h 2356"/>
                <a:gd name="T64" fmla="*/ 2480 w 3761"/>
                <a:gd name="T65" fmla="*/ 1702 h 2356"/>
                <a:gd name="T66" fmla="*/ 2746 w 3761"/>
                <a:gd name="T67" fmla="*/ 1607 h 2356"/>
                <a:gd name="T68" fmla="*/ 2981 w 3761"/>
                <a:gd name="T69" fmla="*/ 1505 h 2356"/>
                <a:gd name="T70" fmla="*/ 3201 w 3761"/>
                <a:gd name="T71" fmla="*/ 1403 h 2356"/>
                <a:gd name="T72" fmla="*/ 3396 w 3761"/>
                <a:gd name="T73" fmla="*/ 1301 h 2356"/>
                <a:gd name="T74" fmla="*/ 3553 w 3761"/>
                <a:gd name="T75" fmla="*/ 1193 h 2356"/>
                <a:gd name="T76" fmla="*/ 3685 w 3761"/>
                <a:gd name="T77" fmla="*/ 1091 h 2356"/>
                <a:gd name="T78" fmla="*/ 3785 w 3761"/>
                <a:gd name="T79" fmla="*/ 989 h 2356"/>
                <a:gd name="T80" fmla="*/ 3851 w 3761"/>
                <a:gd name="T81" fmla="*/ 887 h 2356"/>
                <a:gd name="T82" fmla="*/ 3887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
              <a:extLst>
                <a:ext uri="{FF2B5EF4-FFF2-40B4-BE49-F238E27FC236}">
                  <a16:creationId xmlns:a16="http://schemas.microsoft.com/office/drawing/2014/main" id="{64C36DF2-4A06-46CB-B3FF-4B043443F558}"/>
                </a:ext>
              </a:extLst>
            </p:cNvPr>
            <p:cNvSpPr>
              <a:spLocks/>
            </p:cNvSpPr>
            <p:nvPr/>
          </p:nvSpPr>
          <p:spPr bwMode="hidden">
            <a:xfrm>
              <a:off x="0" y="0"/>
              <a:ext cx="2933" cy="1846"/>
            </a:xfrm>
            <a:custGeom>
              <a:avLst/>
              <a:gdLst>
                <a:gd name="T0" fmla="*/ 3023 w 2924"/>
                <a:gd name="T1" fmla="*/ 647 h 1846"/>
                <a:gd name="T2" fmla="*/ 2975 w 2924"/>
                <a:gd name="T3" fmla="*/ 528 h 1846"/>
                <a:gd name="T4" fmla="*/ 2847 w 2924"/>
                <a:gd name="T5" fmla="*/ 414 h 1846"/>
                <a:gd name="T6" fmla="*/ 2647 w 2924"/>
                <a:gd name="T7" fmla="*/ 318 h 1846"/>
                <a:gd name="T8" fmla="*/ 2379 w 2924"/>
                <a:gd name="T9" fmla="*/ 228 h 1846"/>
                <a:gd name="T10" fmla="*/ 2051 w 2924"/>
                <a:gd name="T11" fmla="*/ 150 h 1846"/>
                <a:gd name="T12" fmla="*/ 1663 w 2924"/>
                <a:gd name="T13" fmla="*/ 78 h 1846"/>
                <a:gd name="T14" fmla="*/ 1222 w 2924"/>
                <a:gd name="T15" fmla="*/ 24 h 1846"/>
                <a:gd name="T16" fmla="*/ 716 w 2924"/>
                <a:gd name="T17" fmla="*/ 0 h 1846"/>
                <a:gd name="T18" fmla="*/ 1234 w 2924"/>
                <a:gd name="T19" fmla="*/ 48 h 1846"/>
                <a:gd name="T20" fmla="*/ 1681 w 2924"/>
                <a:gd name="T21" fmla="*/ 108 h 1846"/>
                <a:gd name="T22" fmla="*/ 2075 w 2924"/>
                <a:gd name="T23" fmla="*/ 180 h 1846"/>
                <a:gd name="T24" fmla="*/ 2403 w 2924"/>
                <a:gd name="T25" fmla="*/ 264 h 1846"/>
                <a:gd name="T26" fmla="*/ 2659 w 2924"/>
                <a:gd name="T27" fmla="*/ 360 h 1846"/>
                <a:gd name="T28" fmla="*/ 2847 w 2924"/>
                <a:gd name="T29" fmla="*/ 468 h 1846"/>
                <a:gd name="T30" fmla="*/ 2945 w 2924"/>
                <a:gd name="T31" fmla="*/ 587 h 1846"/>
                <a:gd name="T32" fmla="*/ 2963 w 2924"/>
                <a:gd name="T33" fmla="*/ 713 h 1846"/>
                <a:gd name="T34" fmla="*/ 2939 w 2924"/>
                <a:gd name="T35" fmla="*/ 785 h 1846"/>
                <a:gd name="T36" fmla="*/ 2891 w 2924"/>
                <a:gd name="T37" fmla="*/ 857 h 1846"/>
                <a:gd name="T38" fmla="*/ 2713 w 2924"/>
                <a:gd name="T39" fmla="*/ 1001 h 1846"/>
                <a:gd name="T40" fmla="*/ 2446 w 2924"/>
                <a:gd name="T41" fmla="*/ 1145 h 1846"/>
                <a:gd name="T42" fmla="*/ 2099 w 2924"/>
                <a:gd name="T43" fmla="*/ 1289 h 1846"/>
                <a:gd name="T44" fmla="*/ 1681 w 2924"/>
                <a:gd name="T45" fmla="*/ 1433 h 1846"/>
                <a:gd name="T46" fmla="*/ 1186 w 2924"/>
                <a:gd name="T47" fmla="*/ 1571 h 1846"/>
                <a:gd name="T48" fmla="*/ 626 w 2924"/>
                <a:gd name="T49" fmla="*/ 1702 h 1846"/>
                <a:gd name="T50" fmla="*/ 0 w 2924"/>
                <a:gd name="T51" fmla="*/ 1828 h 1846"/>
                <a:gd name="T52" fmla="*/ 322 w 2924"/>
                <a:gd name="T53" fmla="*/ 1780 h 1846"/>
                <a:gd name="T54" fmla="*/ 930 w 2924"/>
                <a:gd name="T55" fmla="*/ 1648 h 1846"/>
                <a:gd name="T56" fmla="*/ 1461 w 2924"/>
                <a:gd name="T57" fmla="*/ 1511 h 1846"/>
                <a:gd name="T58" fmla="*/ 1937 w 2924"/>
                <a:gd name="T59" fmla="*/ 1367 h 1846"/>
                <a:gd name="T60" fmla="*/ 2331 w 2924"/>
                <a:gd name="T61" fmla="*/ 1223 h 1846"/>
                <a:gd name="T62" fmla="*/ 2647 w 2924"/>
                <a:gd name="T63" fmla="*/ 1079 h 1846"/>
                <a:gd name="T64" fmla="*/ 2873 w 2924"/>
                <a:gd name="T65" fmla="*/ 929 h 1846"/>
                <a:gd name="T66" fmla="*/ 2975 w 2924"/>
                <a:gd name="T67" fmla="*/ 815 h 1846"/>
                <a:gd name="T68" fmla="*/ 3011 w 2924"/>
                <a:gd name="T69" fmla="*/ 743 h 1846"/>
                <a:gd name="T70" fmla="*/ 3023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2">
              <a:extLst>
                <a:ext uri="{FF2B5EF4-FFF2-40B4-BE49-F238E27FC236}">
                  <a16:creationId xmlns:a16="http://schemas.microsoft.com/office/drawing/2014/main" id="{9529C979-08C4-4539-8CE0-E737D4441AE9}"/>
                </a:ext>
              </a:extLst>
            </p:cNvPr>
            <p:cNvSpPr>
              <a:spLocks/>
            </p:cNvSpPr>
            <p:nvPr/>
          </p:nvSpPr>
          <p:spPr bwMode="hidden">
            <a:xfrm>
              <a:off x="114" y="2847"/>
              <a:ext cx="1493" cy="204"/>
            </a:xfrm>
            <a:custGeom>
              <a:avLst/>
              <a:gdLst>
                <a:gd name="T0" fmla="*/ 1454 w 1488"/>
                <a:gd name="T1" fmla="*/ 204 h 204"/>
                <a:gd name="T2" fmla="*/ 0 w 1488"/>
                <a:gd name="T3" fmla="*/ 18 h 204"/>
                <a:gd name="T4" fmla="*/ 77 w 1488"/>
                <a:gd name="T5" fmla="*/ 0 h 204"/>
                <a:gd name="T6" fmla="*/ 1543 w 1488"/>
                <a:gd name="T7" fmla="*/ 186 h 204"/>
                <a:gd name="T8" fmla="*/ 1454 w 1488"/>
                <a:gd name="T9" fmla="*/ 204 h 204"/>
                <a:gd name="T10" fmla="*/ 1454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Rectangle 13">
              <a:extLst>
                <a:ext uri="{FF2B5EF4-FFF2-40B4-BE49-F238E27FC236}">
                  <a16:creationId xmlns:a16="http://schemas.microsoft.com/office/drawing/2014/main" id="{34D7E633-5BD4-4E9B-A500-948F57321843}"/>
                </a:ext>
              </a:extLst>
            </p:cNvPr>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16" name="Rectangle 14">
              <a:extLst>
                <a:ext uri="{FF2B5EF4-FFF2-40B4-BE49-F238E27FC236}">
                  <a16:creationId xmlns:a16="http://schemas.microsoft.com/office/drawing/2014/main" id="{23121C20-F7B7-4A48-BE0D-4843119CA61F}"/>
                </a:ext>
              </a:extLst>
            </p:cNvPr>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grpSp>
          <p:nvGrpSpPr>
            <p:cNvPr id="17" name="Group 15">
              <a:extLst>
                <a:ext uri="{FF2B5EF4-FFF2-40B4-BE49-F238E27FC236}">
                  <a16:creationId xmlns:a16="http://schemas.microsoft.com/office/drawing/2014/main" id="{72F9DAA0-CC0B-41E2-9138-778A4B8258F6}"/>
                </a:ext>
              </a:extLst>
            </p:cNvPr>
            <p:cNvGrpSpPr>
              <a:grpSpLocks/>
            </p:cNvGrpSpPr>
            <p:nvPr/>
          </p:nvGrpSpPr>
          <p:grpSpPr bwMode="auto">
            <a:xfrm>
              <a:off x="192" y="2284"/>
              <a:ext cx="1254" cy="923"/>
              <a:chOff x="192" y="2284"/>
              <a:chExt cx="1254" cy="923"/>
            </a:xfrm>
          </p:grpSpPr>
          <p:sp>
            <p:nvSpPr>
              <p:cNvPr id="18" name="Freeform 16">
                <a:extLst>
                  <a:ext uri="{FF2B5EF4-FFF2-40B4-BE49-F238E27FC236}">
                    <a16:creationId xmlns:a16="http://schemas.microsoft.com/office/drawing/2014/main" id="{4EF69273-9729-4A73-8427-B5F20FFC4821}"/>
                  </a:ext>
                </a:extLst>
              </p:cNvPr>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7">
                <a:extLst>
                  <a:ext uri="{FF2B5EF4-FFF2-40B4-BE49-F238E27FC236}">
                    <a16:creationId xmlns:a16="http://schemas.microsoft.com/office/drawing/2014/main" id="{C22BBBBB-B21B-47B4-8A0E-1B8CB43B2BD3}"/>
                  </a:ext>
                </a:extLst>
              </p:cNvPr>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4 w 323"/>
                  <a:gd name="T13" fmla="*/ 18 h 162"/>
                  <a:gd name="T14" fmla="*/ 250 w 323"/>
                  <a:gd name="T15" fmla="*/ 54 h 162"/>
                  <a:gd name="T16" fmla="*/ 298 w 323"/>
                  <a:gd name="T17" fmla="*/ 90 h 162"/>
                  <a:gd name="T18" fmla="*/ 328 w 323"/>
                  <a:gd name="T19" fmla="*/ 114 h 162"/>
                  <a:gd name="T20" fmla="*/ 334 w 323"/>
                  <a:gd name="T21" fmla="*/ 126 h 162"/>
                  <a:gd name="T22" fmla="*/ 334 w 323"/>
                  <a:gd name="T23" fmla="*/ 126 h 162"/>
                  <a:gd name="T24" fmla="*/ 232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8">
                <a:extLst>
                  <a:ext uri="{FF2B5EF4-FFF2-40B4-BE49-F238E27FC236}">
                    <a16:creationId xmlns:a16="http://schemas.microsoft.com/office/drawing/2014/main" id="{8963C89E-FFEA-4285-95D7-F1E5739A4BFE}"/>
                  </a:ext>
                </a:extLst>
              </p:cNvPr>
              <p:cNvSpPr>
                <a:spLocks noEditPoints="1"/>
              </p:cNvSpPr>
              <p:nvPr/>
            </p:nvSpPr>
            <p:spPr bwMode="hidden">
              <a:xfrm>
                <a:off x="192" y="2284"/>
                <a:ext cx="1254" cy="923"/>
              </a:xfrm>
              <a:custGeom>
                <a:avLst/>
                <a:gdLst>
                  <a:gd name="T0" fmla="*/ 1210 w 1250"/>
                  <a:gd name="T1" fmla="*/ 641 h 923"/>
                  <a:gd name="T2" fmla="*/ 1210 w 1250"/>
                  <a:gd name="T3" fmla="*/ 473 h 923"/>
                  <a:gd name="T4" fmla="*/ 1180 w 1250"/>
                  <a:gd name="T5" fmla="*/ 384 h 923"/>
                  <a:gd name="T6" fmla="*/ 1156 w 1250"/>
                  <a:gd name="T7" fmla="*/ 288 h 923"/>
                  <a:gd name="T8" fmla="*/ 1086 w 1250"/>
                  <a:gd name="T9" fmla="*/ 174 h 923"/>
                  <a:gd name="T10" fmla="*/ 1014 w 1250"/>
                  <a:gd name="T11" fmla="*/ 96 h 923"/>
                  <a:gd name="T12" fmla="*/ 996 w 1250"/>
                  <a:gd name="T13" fmla="*/ 72 h 923"/>
                  <a:gd name="T14" fmla="*/ 924 w 1250"/>
                  <a:gd name="T15" fmla="*/ 18 h 923"/>
                  <a:gd name="T16" fmla="*/ 852 w 1250"/>
                  <a:gd name="T17" fmla="*/ 6 h 923"/>
                  <a:gd name="T18" fmla="*/ 734 w 1250"/>
                  <a:gd name="T19" fmla="*/ 24 h 923"/>
                  <a:gd name="T20" fmla="*/ 686 w 1250"/>
                  <a:gd name="T21" fmla="*/ 42 h 923"/>
                  <a:gd name="T22" fmla="*/ 590 w 1250"/>
                  <a:gd name="T23" fmla="*/ 120 h 923"/>
                  <a:gd name="T24" fmla="*/ 554 w 1250"/>
                  <a:gd name="T25" fmla="*/ 228 h 923"/>
                  <a:gd name="T26" fmla="*/ 531 w 1250"/>
                  <a:gd name="T27" fmla="*/ 348 h 923"/>
                  <a:gd name="T28" fmla="*/ 442 w 1250"/>
                  <a:gd name="T29" fmla="*/ 479 h 923"/>
                  <a:gd name="T30" fmla="*/ 424 w 1250"/>
                  <a:gd name="T31" fmla="*/ 539 h 923"/>
                  <a:gd name="T32" fmla="*/ 364 w 1250"/>
                  <a:gd name="T33" fmla="*/ 599 h 923"/>
                  <a:gd name="T34" fmla="*/ 316 w 1250"/>
                  <a:gd name="T35" fmla="*/ 629 h 923"/>
                  <a:gd name="T36" fmla="*/ 304 w 1250"/>
                  <a:gd name="T37" fmla="*/ 635 h 923"/>
                  <a:gd name="T38" fmla="*/ 268 w 1250"/>
                  <a:gd name="T39" fmla="*/ 677 h 923"/>
                  <a:gd name="T40" fmla="*/ 150 w 1250"/>
                  <a:gd name="T41" fmla="*/ 797 h 923"/>
                  <a:gd name="T42" fmla="*/ 54 w 1250"/>
                  <a:gd name="T43" fmla="*/ 839 h 923"/>
                  <a:gd name="T44" fmla="*/ 156 w 1250"/>
                  <a:gd name="T45" fmla="*/ 905 h 923"/>
                  <a:gd name="T46" fmla="*/ 251 w 1250"/>
                  <a:gd name="T47" fmla="*/ 869 h 923"/>
                  <a:gd name="T48" fmla="*/ 662 w 1250"/>
                  <a:gd name="T49" fmla="*/ 827 h 923"/>
                  <a:gd name="T50" fmla="*/ 722 w 1250"/>
                  <a:gd name="T51" fmla="*/ 725 h 923"/>
                  <a:gd name="T52" fmla="*/ 716 w 1250"/>
                  <a:gd name="T53" fmla="*/ 611 h 923"/>
                  <a:gd name="T54" fmla="*/ 809 w 1250"/>
                  <a:gd name="T55" fmla="*/ 551 h 923"/>
                  <a:gd name="T56" fmla="*/ 912 w 1250"/>
                  <a:gd name="T57" fmla="*/ 449 h 923"/>
                  <a:gd name="T58" fmla="*/ 942 w 1250"/>
                  <a:gd name="T59" fmla="*/ 414 h 923"/>
                  <a:gd name="T60" fmla="*/ 1008 w 1250"/>
                  <a:gd name="T61" fmla="*/ 318 h 923"/>
                  <a:gd name="T62" fmla="*/ 1056 w 1250"/>
                  <a:gd name="T63" fmla="*/ 336 h 923"/>
                  <a:gd name="T64" fmla="*/ 1162 w 1250"/>
                  <a:gd name="T65" fmla="*/ 617 h 923"/>
                  <a:gd name="T66" fmla="*/ 1156 w 1250"/>
                  <a:gd name="T67" fmla="*/ 689 h 923"/>
                  <a:gd name="T68" fmla="*/ 1192 w 1250"/>
                  <a:gd name="T69" fmla="*/ 749 h 923"/>
                  <a:gd name="T70" fmla="*/ 1246 w 1250"/>
                  <a:gd name="T71" fmla="*/ 713 h 923"/>
                  <a:gd name="T72" fmla="*/ 1282 w 1250"/>
                  <a:gd name="T73" fmla="*/ 749 h 923"/>
                  <a:gd name="T74" fmla="*/ 1294 w 1250"/>
                  <a:gd name="T75" fmla="*/ 743 h 923"/>
                  <a:gd name="T76" fmla="*/ 716 w 1250"/>
                  <a:gd name="T77" fmla="*/ 264 h 923"/>
                  <a:gd name="T78" fmla="*/ 817 w 1250"/>
                  <a:gd name="T79" fmla="*/ 372 h 923"/>
                  <a:gd name="T80" fmla="*/ 791 w 1250"/>
                  <a:gd name="T81" fmla="*/ 443 h 923"/>
                  <a:gd name="T82" fmla="*/ 728 w 1250"/>
                  <a:gd name="T83" fmla="*/ 515 h 923"/>
                  <a:gd name="T84" fmla="*/ 680 w 1250"/>
                  <a:gd name="T85" fmla="*/ 569 h 923"/>
                  <a:gd name="T86" fmla="*/ 638 w 1250"/>
                  <a:gd name="T87" fmla="*/ 593 h 923"/>
                  <a:gd name="T88" fmla="*/ 596 w 1250"/>
                  <a:gd name="T89" fmla="*/ 617 h 923"/>
                  <a:gd name="T90" fmla="*/ 584 w 1250"/>
                  <a:gd name="T91" fmla="*/ 707 h 923"/>
                  <a:gd name="T92" fmla="*/ 364 w 1250"/>
                  <a:gd name="T93" fmla="*/ 755 h 923"/>
                  <a:gd name="T94" fmla="*/ 400 w 1250"/>
                  <a:gd name="T95" fmla="*/ 641 h 923"/>
                  <a:gd name="T96" fmla="*/ 436 w 1250"/>
                  <a:gd name="T97" fmla="*/ 647 h 923"/>
                  <a:gd name="T98" fmla="*/ 454 w 1250"/>
                  <a:gd name="T99" fmla="*/ 617 h 923"/>
                  <a:gd name="T100" fmla="*/ 590 w 1250"/>
                  <a:gd name="T101" fmla="*/ 515 h 923"/>
                  <a:gd name="T102" fmla="*/ 638 w 1250"/>
                  <a:gd name="T103" fmla="*/ 473 h 923"/>
                  <a:gd name="T104" fmla="*/ 662 w 1250"/>
                  <a:gd name="T105" fmla="*/ 396 h 923"/>
                  <a:gd name="T106" fmla="*/ 662 w 1250"/>
                  <a:gd name="T107" fmla="*/ 378 h 923"/>
                  <a:gd name="T108" fmla="*/ 686 w 1250"/>
                  <a:gd name="T109" fmla="*/ 270 h 923"/>
                  <a:gd name="T110" fmla="*/ 704 w 1250"/>
                  <a:gd name="T111" fmla="*/ 192 h 923"/>
                  <a:gd name="T112" fmla="*/ 716 w 1250"/>
                  <a:gd name="T113" fmla="*/ 264 h 923"/>
                  <a:gd name="T114" fmla="*/ 554 w 1250"/>
                  <a:gd name="T115" fmla="*/ 455 h 923"/>
                  <a:gd name="T116" fmla="*/ 656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9">
                <a:extLst>
                  <a:ext uri="{FF2B5EF4-FFF2-40B4-BE49-F238E27FC236}">
                    <a16:creationId xmlns:a16="http://schemas.microsoft.com/office/drawing/2014/main" id="{0DF07E7B-309A-4661-89A4-F45A71238D3F}"/>
                  </a:ext>
                </a:extLst>
              </p:cNvPr>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0">
                <a:extLst>
                  <a:ext uri="{FF2B5EF4-FFF2-40B4-BE49-F238E27FC236}">
                    <a16:creationId xmlns:a16="http://schemas.microsoft.com/office/drawing/2014/main" id="{F6AFC8DF-8422-4884-B6E1-1D3BD4F18506}"/>
                  </a:ext>
                </a:extLst>
              </p:cNvPr>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21">
                <a:extLst>
                  <a:ext uri="{FF2B5EF4-FFF2-40B4-BE49-F238E27FC236}">
                    <a16:creationId xmlns:a16="http://schemas.microsoft.com/office/drawing/2014/main" id="{66E5F4D0-B399-48CA-AED0-260A3D6A20C0}"/>
                  </a:ext>
                </a:extLst>
              </p:cNvPr>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2">
                <a:extLst>
                  <a:ext uri="{FF2B5EF4-FFF2-40B4-BE49-F238E27FC236}">
                    <a16:creationId xmlns:a16="http://schemas.microsoft.com/office/drawing/2014/main" id="{7AB2186D-7807-416B-A643-77496879B114}"/>
                  </a:ext>
                </a:extLst>
              </p:cNvPr>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23">
                <a:extLst>
                  <a:ext uri="{FF2B5EF4-FFF2-40B4-BE49-F238E27FC236}">
                    <a16:creationId xmlns:a16="http://schemas.microsoft.com/office/drawing/2014/main" id="{930E789F-F07A-4E63-9563-8D9EB9843C8F}"/>
                  </a:ext>
                </a:extLst>
              </p:cNvPr>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24">
                <a:extLst>
                  <a:ext uri="{FF2B5EF4-FFF2-40B4-BE49-F238E27FC236}">
                    <a16:creationId xmlns:a16="http://schemas.microsoft.com/office/drawing/2014/main" id="{DC6AC7B1-D9FC-42CB-AED2-042048CF773C}"/>
                  </a:ext>
                </a:extLst>
              </p:cNvPr>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25">
                <a:extLst>
                  <a:ext uri="{FF2B5EF4-FFF2-40B4-BE49-F238E27FC236}">
                    <a16:creationId xmlns:a16="http://schemas.microsoft.com/office/drawing/2014/main" id="{74F8FFF5-311C-4D82-8EA8-DEAA2ECDD4F2}"/>
                  </a:ext>
                </a:extLst>
              </p:cNvPr>
              <p:cNvSpPr>
                <a:spLocks/>
              </p:cNvSpPr>
              <p:nvPr/>
            </p:nvSpPr>
            <p:spPr bwMode="hidden">
              <a:xfrm>
                <a:off x="737" y="2763"/>
                <a:ext cx="73" cy="54"/>
              </a:xfrm>
              <a:custGeom>
                <a:avLst/>
                <a:gdLst>
                  <a:gd name="T0" fmla="*/ 24 w 72"/>
                  <a:gd name="T1" fmla="*/ 36 h 54"/>
                  <a:gd name="T2" fmla="*/ 59 w 72"/>
                  <a:gd name="T3" fmla="*/ 24 h 54"/>
                  <a:gd name="T4" fmla="*/ 71 w 72"/>
                  <a:gd name="T5" fmla="*/ 12 h 54"/>
                  <a:gd name="T6" fmla="*/ 77 w 72"/>
                  <a:gd name="T7" fmla="*/ 6 h 54"/>
                  <a:gd name="T8" fmla="*/ 83 w 72"/>
                  <a:gd name="T9" fmla="*/ 0 h 54"/>
                  <a:gd name="T10" fmla="*/ 53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26">
                <a:extLst>
                  <a:ext uri="{FF2B5EF4-FFF2-40B4-BE49-F238E27FC236}">
                    <a16:creationId xmlns:a16="http://schemas.microsoft.com/office/drawing/2014/main" id="{AB9711EF-C10F-43C7-8907-754934CFFF3B}"/>
                  </a:ext>
                </a:extLst>
              </p:cNvPr>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27">
                <a:extLst>
                  <a:ext uri="{FF2B5EF4-FFF2-40B4-BE49-F238E27FC236}">
                    <a16:creationId xmlns:a16="http://schemas.microsoft.com/office/drawing/2014/main" id="{E4B33360-2D8D-4205-98BF-4988F0C92F30}"/>
                  </a:ext>
                </a:extLst>
              </p:cNvPr>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28">
                <a:extLst>
                  <a:ext uri="{FF2B5EF4-FFF2-40B4-BE49-F238E27FC236}">
                    <a16:creationId xmlns:a16="http://schemas.microsoft.com/office/drawing/2014/main" id="{EA72583B-49D1-402F-B872-E5A9E95883D9}"/>
                  </a:ext>
                </a:extLst>
              </p:cNvPr>
              <p:cNvSpPr>
                <a:spLocks/>
              </p:cNvSpPr>
              <p:nvPr/>
            </p:nvSpPr>
            <p:spPr bwMode="hidden">
              <a:xfrm>
                <a:off x="437" y="3027"/>
                <a:ext cx="288" cy="84"/>
              </a:xfrm>
              <a:custGeom>
                <a:avLst/>
                <a:gdLst>
                  <a:gd name="T0" fmla="*/ 298 w 287"/>
                  <a:gd name="T1" fmla="*/ 0 h 84"/>
                  <a:gd name="T2" fmla="*/ 0 w 287"/>
                  <a:gd name="T3" fmla="*/ 84 h 84"/>
                  <a:gd name="T4" fmla="*/ 179 w 287"/>
                  <a:gd name="T5" fmla="*/ 36 h 84"/>
                  <a:gd name="T6" fmla="*/ 114 w 287"/>
                  <a:gd name="T7" fmla="*/ 60 h 84"/>
                  <a:gd name="T8" fmla="*/ 287 w 287"/>
                  <a:gd name="T9" fmla="*/ 18 h 84"/>
                  <a:gd name="T10" fmla="*/ 298 w 287"/>
                  <a:gd name="T11" fmla="*/ 0 h 84"/>
                  <a:gd name="T12" fmla="*/ 298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29">
                <a:extLst>
                  <a:ext uri="{FF2B5EF4-FFF2-40B4-BE49-F238E27FC236}">
                    <a16:creationId xmlns:a16="http://schemas.microsoft.com/office/drawing/2014/main" id="{FA46491C-34FF-477B-A47E-D5337B9B99B5}"/>
                  </a:ext>
                </a:extLst>
              </p:cNvPr>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30">
                <a:extLst>
                  <a:ext uri="{FF2B5EF4-FFF2-40B4-BE49-F238E27FC236}">
                    <a16:creationId xmlns:a16="http://schemas.microsoft.com/office/drawing/2014/main" id="{EBA0A50B-FD4A-4EC5-846A-67E7DA89AB35}"/>
                  </a:ext>
                </a:extLst>
              </p:cNvPr>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31">
                <a:extLst>
                  <a:ext uri="{FF2B5EF4-FFF2-40B4-BE49-F238E27FC236}">
                    <a16:creationId xmlns:a16="http://schemas.microsoft.com/office/drawing/2014/main" id="{7C8AC7CA-E955-469B-B081-DFA4A452425B}"/>
                  </a:ext>
                </a:extLst>
              </p:cNvPr>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32">
                <a:extLst>
                  <a:ext uri="{FF2B5EF4-FFF2-40B4-BE49-F238E27FC236}">
                    <a16:creationId xmlns:a16="http://schemas.microsoft.com/office/drawing/2014/main" id="{9CB3727C-DB55-4C91-A5FF-2FB376D5846A}"/>
                  </a:ext>
                </a:extLst>
              </p:cNvPr>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33">
                <a:extLst>
                  <a:ext uri="{FF2B5EF4-FFF2-40B4-BE49-F238E27FC236}">
                    <a16:creationId xmlns:a16="http://schemas.microsoft.com/office/drawing/2014/main" id="{6E2141D5-CEFC-4399-B7E6-84B8BBCBE79E}"/>
                  </a:ext>
                </a:extLst>
              </p:cNvPr>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34">
                <a:extLst>
                  <a:ext uri="{FF2B5EF4-FFF2-40B4-BE49-F238E27FC236}">
                    <a16:creationId xmlns:a16="http://schemas.microsoft.com/office/drawing/2014/main" id="{51AEF3BF-69A4-4C15-A034-8C87E62C017B}"/>
                  </a:ext>
                </a:extLst>
              </p:cNvPr>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35">
                <a:extLst>
                  <a:ext uri="{FF2B5EF4-FFF2-40B4-BE49-F238E27FC236}">
                    <a16:creationId xmlns:a16="http://schemas.microsoft.com/office/drawing/2014/main" id="{CF0C726B-0E7B-42B9-9566-EA96999F03AC}"/>
                  </a:ext>
                </a:extLst>
              </p:cNvPr>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36">
                <a:extLst>
                  <a:ext uri="{FF2B5EF4-FFF2-40B4-BE49-F238E27FC236}">
                    <a16:creationId xmlns:a16="http://schemas.microsoft.com/office/drawing/2014/main" id="{2EDFEFCC-328E-425F-A65B-1E3150876DE9}"/>
                  </a:ext>
                </a:extLst>
              </p:cNvPr>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37">
                <a:extLst>
                  <a:ext uri="{FF2B5EF4-FFF2-40B4-BE49-F238E27FC236}">
                    <a16:creationId xmlns:a16="http://schemas.microsoft.com/office/drawing/2014/main" id="{B11B1F39-3005-4272-BA28-B26BCBE7787C}"/>
                  </a:ext>
                </a:extLst>
              </p:cNvPr>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38">
                <a:extLst>
                  <a:ext uri="{FF2B5EF4-FFF2-40B4-BE49-F238E27FC236}">
                    <a16:creationId xmlns:a16="http://schemas.microsoft.com/office/drawing/2014/main" id="{5406ECFA-70CA-40F7-8C41-2F22D5107BE7}"/>
                  </a:ext>
                </a:extLst>
              </p:cNvPr>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39">
                <a:extLst>
                  <a:ext uri="{FF2B5EF4-FFF2-40B4-BE49-F238E27FC236}">
                    <a16:creationId xmlns:a16="http://schemas.microsoft.com/office/drawing/2014/main" id="{D1F73153-7F60-4668-8301-51345DDBA532}"/>
                  </a:ext>
                </a:extLst>
              </p:cNvPr>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40">
                <a:extLst>
                  <a:ext uri="{FF2B5EF4-FFF2-40B4-BE49-F238E27FC236}">
                    <a16:creationId xmlns:a16="http://schemas.microsoft.com/office/drawing/2014/main" id="{AAC7637F-E07A-4AF4-9FB6-6618E64E3CBD}"/>
                  </a:ext>
                </a:extLst>
              </p:cNvPr>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2329" name="Rectangle 41"/>
          <p:cNvSpPr>
            <a:spLocks noGrp="1" noChangeArrowheads="1"/>
          </p:cNvSpPr>
          <p:nvPr>
            <p:ph type="ctrTitle"/>
          </p:nvPr>
        </p:nvSpPr>
        <p:spPr>
          <a:xfrm>
            <a:off x="914400" y="1447801"/>
            <a:ext cx="10363200" cy="1470025"/>
          </a:xfrm>
        </p:spPr>
        <p:txBody>
          <a:bodyPr/>
          <a:lstStyle>
            <a:lvl1pPr>
              <a:defRPr/>
            </a:lvl1pPr>
          </a:lstStyle>
          <a:p>
            <a:r>
              <a:rPr lang="en-US"/>
              <a:t>Click to edit Master title style</a:t>
            </a:r>
          </a:p>
        </p:txBody>
      </p:sp>
      <p:sp>
        <p:nvSpPr>
          <p:cNvPr id="12330"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r>
              <a:rPr lang="en-US"/>
              <a:t>Click to edit Master subtitle style</a:t>
            </a:r>
          </a:p>
        </p:txBody>
      </p:sp>
      <p:sp>
        <p:nvSpPr>
          <p:cNvPr id="43" name="Rectangle 43">
            <a:extLst>
              <a:ext uri="{FF2B5EF4-FFF2-40B4-BE49-F238E27FC236}">
                <a16:creationId xmlns:a16="http://schemas.microsoft.com/office/drawing/2014/main" id="{4955A5CC-3128-4066-A28F-B9A9E884F2A0}"/>
              </a:ext>
            </a:extLst>
          </p:cNvPr>
          <p:cNvSpPr>
            <a:spLocks noGrp="1" noChangeArrowheads="1"/>
          </p:cNvSpPr>
          <p:nvPr>
            <p:ph type="dt" sz="half" idx="10"/>
          </p:nvPr>
        </p:nvSpPr>
        <p:spPr>
          <a:xfrm>
            <a:off x="609600" y="6245225"/>
            <a:ext cx="2844800" cy="476250"/>
          </a:xfrm>
        </p:spPr>
        <p:txBody>
          <a:bodyPr/>
          <a:lstStyle>
            <a:lvl1pPr eaLnBrk="1" fontAlgn="auto" hangingPunct="1">
              <a:spcBef>
                <a:spcPts val="0"/>
              </a:spcBef>
              <a:spcAft>
                <a:spcPts val="0"/>
              </a:spcAft>
              <a:defRPr>
                <a:latin typeface="+mn-lt"/>
              </a:defRPr>
            </a:lvl1pPr>
          </a:lstStyle>
          <a:p>
            <a:pPr>
              <a:defRPr/>
            </a:pPr>
            <a:endParaRPr lang="en-US"/>
          </a:p>
        </p:txBody>
      </p:sp>
      <p:sp>
        <p:nvSpPr>
          <p:cNvPr id="44" name="Rectangle 44">
            <a:extLst>
              <a:ext uri="{FF2B5EF4-FFF2-40B4-BE49-F238E27FC236}">
                <a16:creationId xmlns:a16="http://schemas.microsoft.com/office/drawing/2014/main" id="{9640543F-72EE-4D07-8CE9-64921C8695C8}"/>
              </a:ext>
            </a:extLst>
          </p:cNvPr>
          <p:cNvSpPr>
            <a:spLocks noGrp="1" noChangeArrowheads="1"/>
          </p:cNvSpPr>
          <p:nvPr>
            <p:ph type="ftr" sz="quarter" idx="11"/>
          </p:nvPr>
        </p:nvSpPr>
        <p:spPr>
          <a:xfrm>
            <a:off x="3402013" y="6245225"/>
            <a:ext cx="5640387" cy="476250"/>
          </a:xfrm>
        </p:spPr>
        <p:txBody>
          <a:bodyPr/>
          <a:lstStyle>
            <a:lvl1pPr eaLnBrk="1" fontAlgn="auto" hangingPunct="1">
              <a:spcBef>
                <a:spcPts val="0"/>
              </a:spcBef>
              <a:spcAft>
                <a:spcPts val="0"/>
              </a:spcAft>
              <a:defRPr>
                <a:latin typeface="+mj-lt"/>
              </a:defRPr>
            </a:lvl1pPr>
          </a:lstStyle>
          <a:p>
            <a:pPr>
              <a:defRPr/>
            </a:pPr>
            <a:r>
              <a:rPr lang="en-US"/>
              <a:t>Copyright (c) Texas Education Agency, 2012.  All rights reserved.</a:t>
            </a:r>
          </a:p>
        </p:txBody>
      </p:sp>
      <p:sp>
        <p:nvSpPr>
          <p:cNvPr id="45" name="Rectangle 45">
            <a:extLst>
              <a:ext uri="{FF2B5EF4-FFF2-40B4-BE49-F238E27FC236}">
                <a16:creationId xmlns:a16="http://schemas.microsoft.com/office/drawing/2014/main" id="{0721FAC0-00FF-417E-853C-38FF9DCE4CA5}"/>
              </a:ext>
            </a:extLst>
          </p:cNvPr>
          <p:cNvSpPr>
            <a:spLocks noGrp="1" noChangeArrowheads="1"/>
          </p:cNvSpPr>
          <p:nvPr>
            <p:ph type="sldNum" sz="quarter" idx="12"/>
          </p:nvPr>
        </p:nvSpPr>
        <p:spPr>
          <a:xfrm>
            <a:off x="8737600" y="6245225"/>
            <a:ext cx="2844800" cy="476250"/>
          </a:xfrm>
        </p:spPr>
        <p:txBody>
          <a:bodyPr/>
          <a:lstStyle>
            <a:lvl1pPr eaLnBrk="1" fontAlgn="auto" hangingPunct="1">
              <a:spcBef>
                <a:spcPts val="0"/>
              </a:spcBef>
              <a:spcAft>
                <a:spcPts val="0"/>
              </a:spcAft>
              <a:defRPr>
                <a:latin typeface="Arial" charset="0"/>
                <a:cs typeface="Arial" charset="0"/>
              </a:defRPr>
            </a:lvl1pPr>
          </a:lstStyle>
          <a:p>
            <a:pPr>
              <a:defRPr/>
            </a:pPr>
            <a:r>
              <a:rPr lang="en-US"/>
              <a:t>3</a:t>
            </a:r>
          </a:p>
        </p:txBody>
      </p:sp>
    </p:spTree>
    <p:extLst>
      <p:ext uri="{BB962C8B-B14F-4D97-AF65-F5344CB8AC3E}">
        <p14:creationId xmlns:p14="http://schemas.microsoft.com/office/powerpoint/2010/main" val="3581122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3">
            <a:extLst>
              <a:ext uri="{FF2B5EF4-FFF2-40B4-BE49-F238E27FC236}">
                <a16:creationId xmlns:a16="http://schemas.microsoft.com/office/drawing/2014/main" id="{B5F6A4C1-8DB2-443F-984B-01E440AEC0AA}"/>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5" name="Rectangle 44">
            <a:extLst>
              <a:ext uri="{FF2B5EF4-FFF2-40B4-BE49-F238E27FC236}">
                <a16:creationId xmlns:a16="http://schemas.microsoft.com/office/drawing/2014/main" id="{6CB44D6C-FF52-456A-AB6D-05BCE6101957}"/>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(c) Texas Education Agency, 2012.  All rights reserved.</a:t>
            </a:r>
          </a:p>
        </p:txBody>
      </p:sp>
      <p:sp>
        <p:nvSpPr>
          <p:cNvPr id="6" name="Rectangle 45">
            <a:extLst>
              <a:ext uri="{FF2B5EF4-FFF2-40B4-BE49-F238E27FC236}">
                <a16:creationId xmlns:a16="http://schemas.microsoft.com/office/drawing/2014/main" id="{21ED4CF3-150C-4984-9E48-AFFB0265A206}"/>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E535A03A-F08E-4AE8-8D4D-338FC7F601B1}" type="slidenum">
              <a:rPr lang="en-US"/>
              <a:pPr>
                <a:defRPr/>
              </a:pPr>
              <a:t>‹#›</a:t>
            </a:fld>
            <a:endParaRPr lang="en-US"/>
          </a:p>
        </p:txBody>
      </p:sp>
    </p:spTree>
    <p:extLst>
      <p:ext uri="{BB962C8B-B14F-4D97-AF65-F5344CB8AC3E}">
        <p14:creationId xmlns:p14="http://schemas.microsoft.com/office/powerpoint/2010/main" val="3029327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09870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49514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28871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537282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1497012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44823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654991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E3CB1C-FE35-4256-997F-463B4494AE50}"/>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10F25179-F379-4C6F-9067-DD1DFA1864CC}"/>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359F5462-171E-4472-9648-1C3E733AFA2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74991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4541221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221058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19757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0371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07319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255184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01529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1EB608F-E200-4CE1-9B97-D49F4C483C12}"/>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82745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4FF1BC3-6672-4E10-8F37-AE68E6B81542}"/>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C5F579F6-751E-48C8-A3EF-8E79C59B60B9}"/>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8BDA34C-7A3B-40E9-AFA9-9A11E99902F4}"/>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121762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281198C-0A62-41D3-A83A-8895DFE629E8}"/>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B96DC8E-8D8B-4949-8934-1961D9385C4F}"/>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F44FCD-8016-42C1-9FB4-5CA5652FB7C2}"/>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1EE95DB5-8B56-417A-A2F1-20376AFC41D4}"/>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817DF056-9896-4D29-A25C-077DE6DBA85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87126A16-C21A-4A84-967F-A5AEB1008928}"/>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B913725F-B85A-464E-85BC-6A528319FBF2}"/>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D6A59EC-C0F2-4F52-9A49-C20DECE183D8}"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4" r:id="rId10"/>
    <p:sldLayoutId id="2147483815"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26967665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97B6D09-383D-431C-A6A8-E8EAAB22F59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Sports and Entertainment Marketing </a:t>
            </a:r>
            <a:br>
              <a:rPr lang="en-US" dirty="0"/>
            </a:br>
            <a:r>
              <a:rPr lang="en-US" dirty="0"/>
              <a:t>Sponsorship</a:t>
            </a:r>
          </a:p>
          <a:p>
            <a:pPr lvl="1" fontAlgn="auto">
              <a:spcAft>
                <a:spcPts val="0"/>
              </a:spcAft>
              <a:defRPr/>
            </a:pPr>
            <a:r>
              <a:rPr lang="en-US" dirty="0"/>
              <a:t>Unit 5, Lesson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B79624E-02DF-4159-AC98-0914D84F5B63}"/>
              </a:ext>
            </a:extLst>
          </p:cNvPr>
          <p:cNvSpPr>
            <a:spLocks noGrp="1" noChangeArrowheads="1"/>
          </p:cNvSpPr>
          <p:nvPr>
            <p:ph type="title"/>
          </p:nvPr>
        </p:nvSpPr>
        <p:spPr/>
        <p:txBody>
          <a:bodyPr/>
          <a:lstStyle/>
          <a:p>
            <a:pPr fontAlgn="auto">
              <a:spcAft>
                <a:spcPts val="0"/>
              </a:spcAft>
              <a:defRPr/>
            </a:pPr>
            <a:r>
              <a:rPr lang="en-US" dirty="0"/>
              <a:t>Show off a Product or Service</a:t>
            </a:r>
          </a:p>
        </p:txBody>
      </p:sp>
      <p:sp>
        <p:nvSpPr>
          <p:cNvPr id="31747" name="Rectangle 3">
            <a:extLst>
              <a:ext uri="{FF2B5EF4-FFF2-40B4-BE49-F238E27FC236}">
                <a16:creationId xmlns:a16="http://schemas.microsoft.com/office/drawing/2014/main" id="{1C590F1E-B544-472E-848B-D0D8ADAFA3D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Call attention to specific product benefits</a:t>
            </a:r>
          </a:p>
          <a:p>
            <a:pPr lvl="1"/>
            <a:r>
              <a:rPr lang="en-US" altLang="en-US" dirty="0"/>
              <a:t>The value of a sponsorship increases when your product is in use or can be seen during the event</a:t>
            </a:r>
          </a:p>
        </p:txBody>
      </p:sp>
      <p:sp>
        <p:nvSpPr>
          <p:cNvPr id="31748" name="Rectangle 3">
            <a:extLst>
              <a:ext uri="{FF2B5EF4-FFF2-40B4-BE49-F238E27FC236}">
                <a16:creationId xmlns:a16="http://schemas.microsoft.com/office/drawing/2014/main" id="{5E7C053A-A16F-4BBC-BECD-D3263E9D5889}"/>
              </a:ext>
            </a:extLst>
          </p:cNvPr>
          <p:cNvSpPr>
            <a:spLocks noChangeArrowheads="1"/>
          </p:cNvSpPr>
          <p:nvPr/>
        </p:nvSpPr>
        <p:spPr bwMode="auto">
          <a:xfrm>
            <a:off x="2819400" y="6234113"/>
            <a:ext cx="6096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4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9B6C4B5-1948-434A-9294-C3B427E0BBD0}"/>
              </a:ext>
            </a:extLst>
          </p:cNvPr>
          <p:cNvSpPr>
            <a:spLocks noGrp="1" noChangeArrowheads="1"/>
          </p:cNvSpPr>
          <p:nvPr>
            <p:ph type="title"/>
          </p:nvPr>
        </p:nvSpPr>
        <p:spPr/>
        <p:txBody>
          <a:bodyPr/>
          <a:lstStyle/>
          <a:p>
            <a:pPr fontAlgn="auto">
              <a:spcAft>
                <a:spcPts val="0"/>
              </a:spcAft>
              <a:defRPr/>
            </a:pPr>
            <a:r>
              <a:rPr lang="en-US" dirty="0"/>
              <a:t>Drive Sales</a:t>
            </a:r>
          </a:p>
        </p:txBody>
      </p:sp>
      <p:sp>
        <p:nvSpPr>
          <p:cNvPr id="33795" name="Rectangle 3">
            <a:extLst>
              <a:ext uri="{FF2B5EF4-FFF2-40B4-BE49-F238E27FC236}">
                <a16:creationId xmlns:a16="http://schemas.microsoft.com/office/drawing/2014/main" id="{256D30EA-0B7D-4C2C-9F66-3A5C49B4AB2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Expected to </a:t>
            </a:r>
            <a:r>
              <a:rPr lang="ja-JP" altLang="en-US" dirty="0"/>
              <a:t>“</a:t>
            </a:r>
            <a:r>
              <a:rPr lang="en-US" altLang="ja-JP" dirty="0"/>
              <a:t>move</a:t>
            </a:r>
            <a:r>
              <a:rPr lang="ja-JP" altLang="en-US" dirty="0"/>
              <a:t>“</a:t>
            </a:r>
            <a:r>
              <a:rPr lang="en-US" altLang="ja-JP" dirty="0"/>
              <a:t> product</a:t>
            </a:r>
          </a:p>
          <a:p>
            <a:pPr lvl="1"/>
            <a:r>
              <a:rPr lang="en-US" altLang="en-US" dirty="0"/>
              <a:t>Bounce back coupons</a:t>
            </a:r>
          </a:p>
          <a:p>
            <a:endParaRPr lang="en-US" altLang="en-US" dirty="0"/>
          </a:p>
        </p:txBody>
      </p:sp>
      <p:sp>
        <p:nvSpPr>
          <p:cNvPr id="33796" name="TextBox 2">
            <a:extLst>
              <a:ext uri="{FF2B5EF4-FFF2-40B4-BE49-F238E27FC236}">
                <a16:creationId xmlns:a16="http://schemas.microsoft.com/office/drawing/2014/main" id="{E731AFAC-D9C9-49A9-A36B-64C637FA7F5E}"/>
              </a:ext>
            </a:extLst>
          </p:cNvPr>
          <p:cNvSpPr txBox="1">
            <a:spLocks noChangeArrowheads="1"/>
          </p:cNvSpPr>
          <p:nvPr/>
        </p:nvSpPr>
        <p:spPr bwMode="auto">
          <a:xfrm>
            <a:off x="8001000" y="5929313"/>
            <a:ext cx="19859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800">
                <a:latin typeface="Verdana" panose="020B0604030504040204" pitchFamily="34" charset="0"/>
                <a:ea typeface="MS PGothic" panose="020B0600070205080204" pitchFamily="34" charset="-128"/>
              </a:rPr>
              <a:t>Image(s): FreeDigitalPhotos.net</a:t>
            </a:r>
          </a:p>
        </p:txBody>
      </p:sp>
      <p:sp>
        <p:nvSpPr>
          <p:cNvPr id="33797" name="Rectangle 5">
            <a:extLst>
              <a:ext uri="{FF2B5EF4-FFF2-40B4-BE49-F238E27FC236}">
                <a16:creationId xmlns:a16="http://schemas.microsoft.com/office/drawing/2014/main" id="{F6FD6D7B-801E-49AA-8F59-2CDE7916A875}"/>
              </a:ext>
            </a:extLst>
          </p:cNvPr>
          <p:cNvSpPr>
            <a:spLocks noChangeArrowheads="1"/>
          </p:cNvSpPr>
          <p:nvPr/>
        </p:nvSpPr>
        <p:spPr bwMode="auto">
          <a:xfrm>
            <a:off x="2819400" y="6234113"/>
            <a:ext cx="6096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400"/>
              <a:t> </a:t>
            </a:r>
          </a:p>
        </p:txBody>
      </p:sp>
      <p:pic>
        <p:nvPicPr>
          <p:cNvPr id="4" name="Picture 3">
            <a:extLst>
              <a:ext uri="{FF2B5EF4-FFF2-40B4-BE49-F238E27FC236}">
                <a16:creationId xmlns:a16="http://schemas.microsoft.com/office/drawing/2014/main" id="{92B84DBE-C000-4042-8E30-161F9AC3CB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0461" y="2103234"/>
            <a:ext cx="2533650" cy="3810000"/>
          </a:xfrm>
          <a:prstGeom prst="ellipse">
            <a:avLst/>
          </a:prstGeom>
          <a:ln>
            <a:noFill/>
          </a:ln>
          <a:effectLst>
            <a:softEdge rad="112500"/>
          </a:effectLst>
          <a:scene3d>
            <a:camera prst="orthographicFront"/>
            <a:lightRig rig="threePt" dir="t"/>
          </a:scene3d>
          <a:sp3d>
            <a:bevelT/>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1C2E1-44B4-47EE-B6E7-CFFA7DE6D6A1}"/>
              </a:ext>
            </a:extLst>
          </p:cNvPr>
          <p:cNvSpPr>
            <a:spLocks noGrp="1"/>
          </p:cNvSpPr>
          <p:nvPr>
            <p:ph type="title"/>
          </p:nvPr>
        </p:nvSpPr>
        <p:spPr/>
        <p:txBody>
          <a:bodyPr/>
          <a:lstStyle/>
          <a:p>
            <a:pPr fontAlgn="auto">
              <a:spcAft>
                <a:spcPts val="0"/>
              </a:spcAft>
              <a:defRPr/>
            </a:pPr>
            <a:r>
              <a:rPr lang="en-US" dirty="0"/>
              <a:t>Distinguish from the Competition</a:t>
            </a:r>
          </a:p>
        </p:txBody>
      </p:sp>
      <p:sp>
        <p:nvSpPr>
          <p:cNvPr id="35843" name="Content Placeholder 2">
            <a:extLst>
              <a:ext uri="{FF2B5EF4-FFF2-40B4-BE49-F238E27FC236}">
                <a16:creationId xmlns:a16="http://schemas.microsoft.com/office/drawing/2014/main" id="{29C46434-6144-48CA-9507-86077EE157D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Company differentiation</a:t>
            </a:r>
          </a:p>
          <a:p>
            <a:pPr lvl="1"/>
            <a:r>
              <a:rPr lang="en-US" altLang="en-US" dirty="0"/>
              <a:t>Category exclusivity</a:t>
            </a:r>
          </a:p>
          <a:p>
            <a:pPr lvl="2"/>
            <a:r>
              <a:rPr lang="en-US" altLang="en-US" dirty="0"/>
              <a:t>Company locks out the competition and creates the position of being the only sponsor from their industry for a particular event</a:t>
            </a:r>
          </a:p>
        </p:txBody>
      </p:sp>
      <p:sp>
        <p:nvSpPr>
          <p:cNvPr id="35844" name="TextBox 6">
            <a:extLst>
              <a:ext uri="{FF2B5EF4-FFF2-40B4-BE49-F238E27FC236}">
                <a16:creationId xmlns:a16="http://schemas.microsoft.com/office/drawing/2014/main" id="{1846568F-3CC8-4C28-8F71-D43F6020835C}"/>
              </a:ext>
            </a:extLst>
          </p:cNvPr>
          <p:cNvSpPr txBox="1">
            <a:spLocks noChangeArrowheads="1"/>
          </p:cNvSpPr>
          <p:nvPr/>
        </p:nvSpPr>
        <p:spPr bwMode="auto">
          <a:xfrm>
            <a:off x="7467600" y="6019800"/>
            <a:ext cx="22098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800">
                <a:latin typeface="Verdana" panose="020B0604030504040204" pitchFamily="34" charset="0"/>
                <a:ea typeface="MS PGothic" panose="020B0600070205080204" pitchFamily="34" charset="-128"/>
              </a:rPr>
              <a:t>Image(s): FreeDigitalPhotos.net</a:t>
            </a:r>
            <a:endParaRPr lang="en-US" altLang="en-US" sz="800">
              <a:latin typeface="Arial" panose="020B0604020202020204" pitchFamily="34" charset="0"/>
              <a:ea typeface="MS PGothic" panose="020B0600070205080204" pitchFamily="34" charset="-128"/>
              <a:cs typeface="Arial" panose="020B0604020202020204" pitchFamily="34" charset="0"/>
            </a:endParaRPr>
          </a:p>
        </p:txBody>
      </p:sp>
      <p:sp>
        <p:nvSpPr>
          <p:cNvPr id="35845" name="Rectangle 6">
            <a:extLst>
              <a:ext uri="{FF2B5EF4-FFF2-40B4-BE49-F238E27FC236}">
                <a16:creationId xmlns:a16="http://schemas.microsoft.com/office/drawing/2014/main" id="{AB6965BD-3B06-46B7-B1ED-995548BDAD08}"/>
              </a:ext>
            </a:extLst>
          </p:cNvPr>
          <p:cNvSpPr>
            <a:spLocks noChangeArrowheads="1"/>
          </p:cNvSpPr>
          <p:nvPr/>
        </p:nvSpPr>
        <p:spPr bwMode="auto">
          <a:xfrm>
            <a:off x="2819400" y="6234113"/>
            <a:ext cx="6096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400"/>
              <a:t> </a:t>
            </a:r>
          </a:p>
        </p:txBody>
      </p:sp>
      <p:pic>
        <p:nvPicPr>
          <p:cNvPr id="35848" name="Picture 5">
            <a:extLst>
              <a:ext uri="{FF2B5EF4-FFF2-40B4-BE49-F238E27FC236}">
                <a16:creationId xmlns:a16="http://schemas.microsoft.com/office/drawing/2014/main" id="{E1F526BC-79E4-4C98-9B66-01F738022F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4038600"/>
            <a:ext cx="2209800" cy="197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DC2A-4891-4515-AFCA-6C86F627BF36}"/>
              </a:ext>
            </a:extLst>
          </p:cNvPr>
          <p:cNvSpPr>
            <a:spLocks noGrp="1"/>
          </p:cNvSpPr>
          <p:nvPr>
            <p:ph type="title"/>
          </p:nvPr>
        </p:nvSpPr>
        <p:spPr/>
        <p:txBody>
          <a:bodyPr/>
          <a:lstStyle/>
          <a:p>
            <a:pPr fontAlgn="auto">
              <a:spcAft>
                <a:spcPts val="0"/>
              </a:spcAft>
              <a:defRPr/>
            </a:pPr>
            <a:br>
              <a:rPr lang="en-US" sz="2800" dirty="0"/>
            </a:br>
            <a:br>
              <a:rPr lang="en-US" sz="2800" dirty="0"/>
            </a:br>
            <a:br>
              <a:rPr lang="en-US" sz="2800" dirty="0"/>
            </a:br>
            <a:br>
              <a:rPr lang="en-US" sz="2800" dirty="0"/>
            </a:br>
            <a:r>
              <a:rPr lang="en-US" sz="4000" dirty="0"/>
              <a:t>Effective Promotional Opportunities</a:t>
            </a:r>
          </a:p>
        </p:txBody>
      </p:sp>
      <p:sp>
        <p:nvSpPr>
          <p:cNvPr id="37891" name="Content Placeholder 2">
            <a:extLst>
              <a:ext uri="{FF2B5EF4-FFF2-40B4-BE49-F238E27FC236}">
                <a16:creationId xmlns:a16="http://schemas.microsoft.com/office/drawing/2014/main" id="{2BC8A251-5FA3-4ECE-932B-CBC1B4365CF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Sports has a high level of brand loyalty</a:t>
            </a:r>
          </a:p>
          <a:p>
            <a:pPr lvl="1"/>
            <a:r>
              <a:rPr lang="en-US" altLang="en-US" dirty="0"/>
              <a:t>Sponsorship allows companies to reach segments they normally would not</a:t>
            </a:r>
          </a:p>
          <a:p>
            <a:pPr lvl="1"/>
            <a:r>
              <a:rPr lang="en-US" altLang="en-US" dirty="0"/>
              <a:t>Sponsorship is seen as a creative and more subtle strategy than the more traditional forms of marketing</a:t>
            </a:r>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9F9BC-0860-49E1-8FBA-E1034BA264AB}"/>
              </a:ext>
            </a:extLst>
          </p:cNvPr>
          <p:cNvSpPr>
            <a:spLocks noGrp="1"/>
          </p:cNvSpPr>
          <p:nvPr>
            <p:ph type="title"/>
          </p:nvPr>
        </p:nvSpPr>
        <p:spPr/>
        <p:txBody>
          <a:bodyPr/>
          <a:lstStyle/>
          <a:p>
            <a:pPr fontAlgn="auto">
              <a:spcAft>
                <a:spcPts val="0"/>
              </a:spcAft>
              <a:defRPr/>
            </a:pPr>
            <a:r>
              <a:rPr lang="en-US" dirty="0"/>
              <a:t>Sponsorship Strategies</a:t>
            </a:r>
          </a:p>
        </p:txBody>
      </p:sp>
      <p:sp>
        <p:nvSpPr>
          <p:cNvPr id="39939" name="Content Placeholder 2">
            <a:extLst>
              <a:ext uri="{FF2B5EF4-FFF2-40B4-BE49-F238E27FC236}">
                <a16:creationId xmlns:a16="http://schemas.microsoft.com/office/drawing/2014/main" id="{1425D0CD-3CF1-4BAC-AFE7-72287E9DAFF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Levels of Involvement</a:t>
            </a:r>
          </a:p>
          <a:p>
            <a:pPr lvl="1"/>
            <a:r>
              <a:rPr lang="en-US" altLang="en-US" dirty="0"/>
              <a:t>Title sponsor -A company that pays a team or organization money to have their name listed as part of the event name –XYZ Championship</a:t>
            </a:r>
          </a:p>
          <a:p>
            <a:pPr lvl="1"/>
            <a:r>
              <a:rPr lang="en-US" altLang="en-US" dirty="0"/>
              <a:t>Presenting sponsor –The #1 Club “</a:t>
            </a:r>
            <a:r>
              <a:rPr lang="en-US" altLang="ja-JP" dirty="0"/>
              <a:t>presented</a:t>
            </a:r>
            <a:r>
              <a:rPr lang="en-US" altLang="en-US" dirty="0"/>
              <a:t>”</a:t>
            </a:r>
            <a:r>
              <a:rPr lang="en-US" altLang="ja-JP" dirty="0"/>
              <a:t> by…</a:t>
            </a:r>
          </a:p>
          <a:p>
            <a:pPr lvl="1"/>
            <a:r>
              <a:rPr lang="en-US" altLang="en-US" dirty="0"/>
              <a:t>Sponsor of a section –The ABC Club</a:t>
            </a:r>
          </a:p>
          <a:p>
            <a:pPr lvl="1"/>
            <a:r>
              <a:rPr lang="en-US" altLang="en-US" dirty="0"/>
              <a:t>In kind sponsor -Items that are traded out for a cash sponsorship </a:t>
            </a:r>
          </a:p>
        </p:txBody>
      </p:sp>
      <p:sp>
        <p:nvSpPr>
          <p:cNvPr id="39940" name="TextBox 10">
            <a:extLst>
              <a:ext uri="{FF2B5EF4-FFF2-40B4-BE49-F238E27FC236}">
                <a16:creationId xmlns:a16="http://schemas.microsoft.com/office/drawing/2014/main" id="{BEA8DFDB-43D9-4C3C-9DA8-136AB2D3BE40}"/>
              </a:ext>
            </a:extLst>
          </p:cNvPr>
          <p:cNvSpPr txBox="1">
            <a:spLocks noChangeArrowheads="1"/>
          </p:cNvSpPr>
          <p:nvPr/>
        </p:nvSpPr>
        <p:spPr bwMode="auto">
          <a:xfrm>
            <a:off x="4192137" y="6086476"/>
            <a:ext cx="2590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
                <a:latin typeface="Verdana" panose="020B0604030504040204" pitchFamily="34" charset="0"/>
                <a:ea typeface="MS PGothic" panose="020B0600070205080204" pitchFamily="34" charset="-128"/>
              </a:rPr>
              <a:t>Image(s): FreeDigitalPhotos.net/</a:t>
            </a:r>
          </a:p>
        </p:txBody>
      </p:sp>
      <p:sp>
        <p:nvSpPr>
          <p:cNvPr id="39941" name="Rectangle 7">
            <a:extLst>
              <a:ext uri="{FF2B5EF4-FFF2-40B4-BE49-F238E27FC236}">
                <a16:creationId xmlns:a16="http://schemas.microsoft.com/office/drawing/2014/main" id="{EBD6C405-30F0-43DA-9B68-E6762CED0EC5}"/>
              </a:ext>
            </a:extLst>
          </p:cNvPr>
          <p:cNvSpPr>
            <a:spLocks noChangeArrowheads="1"/>
          </p:cNvSpPr>
          <p:nvPr/>
        </p:nvSpPr>
        <p:spPr bwMode="auto">
          <a:xfrm>
            <a:off x="2819400" y="6234113"/>
            <a:ext cx="6096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400"/>
              <a:t> </a:t>
            </a:r>
          </a:p>
        </p:txBody>
      </p:sp>
      <p:pic>
        <p:nvPicPr>
          <p:cNvPr id="39944" name="Picture 5">
            <a:extLst>
              <a:ext uri="{FF2B5EF4-FFF2-40B4-BE49-F238E27FC236}">
                <a16:creationId xmlns:a16="http://schemas.microsoft.com/office/drawing/2014/main" id="{34BFBEFA-022A-447D-91CE-405EFAF48AF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63537" y="4371976"/>
            <a:ext cx="33909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C65AB-6197-4314-B177-9C9F6289BCB8}"/>
              </a:ext>
            </a:extLst>
          </p:cNvPr>
          <p:cNvSpPr>
            <a:spLocks noGrp="1"/>
          </p:cNvSpPr>
          <p:nvPr>
            <p:ph type="title"/>
          </p:nvPr>
        </p:nvSpPr>
        <p:spPr/>
        <p:txBody>
          <a:bodyPr/>
          <a:lstStyle/>
          <a:p>
            <a:pPr fontAlgn="auto">
              <a:spcAft>
                <a:spcPts val="0"/>
              </a:spcAft>
              <a:defRPr/>
            </a:pPr>
            <a:r>
              <a:rPr lang="en-US" dirty="0"/>
              <a:t>Sponsorship Opportunities</a:t>
            </a:r>
          </a:p>
        </p:txBody>
      </p:sp>
      <p:sp>
        <p:nvSpPr>
          <p:cNvPr id="3" name="Content Placeholder 2">
            <a:extLst>
              <a:ext uri="{FF2B5EF4-FFF2-40B4-BE49-F238E27FC236}">
                <a16:creationId xmlns:a16="http://schemas.microsoft.com/office/drawing/2014/main" id="{95E64205-306F-45DD-8944-7EC600B29440}"/>
              </a:ext>
            </a:extLst>
          </p:cNvPr>
          <p:cNvSpPr>
            <a:spLocks noGrp="1"/>
          </p:cNvSpPr>
          <p:nvPr>
            <p:ph sz="half" idx="1"/>
          </p:nvPr>
        </p:nvSpPr>
        <p:spPr/>
        <p:txBody>
          <a:bodyPr numCol="2"/>
          <a:lstStyle/>
          <a:p>
            <a:pPr lvl="1" fontAlgn="auto">
              <a:spcAft>
                <a:spcPts val="0"/>
              </a:spcAft>
              <a:defRPr/>
            </a:pPr>
            <a:r>
              <a:rPr lang="en-US" sz="2000" dirty="0">
                <a:ea typeface="ＭＳ Ｐゴシック" charset="0"/>
              </a:rPr>
              <a:t>Names on trophies</a:t>
            </a:r>
          </a:p>
          <a:p>
            <a:pPr lvl="1" fontAlgn="auto">
              <a:spcAft>
                <a:spcPts val="0"/>
              </a:spcAft>
              <a:defRPr/>
            </a:pPr>
            <a:r>
              <a:rPr lang="en-US" sz="2000" dirty="0">
                <a:ea typeface="ＭＳ Ｐゴシック" charset="0"/>
              </a:rPr>
              <a:t>Mentioned in news release</a:t>
            </a:r>
          </a:p>
          <a:p>
            <a:pPr lvl="1" fontAlgn="auto">
              <a:spcAft>
                <a:spcPts val="0"/>
              </a:spcAft>
              <a:defRPr/>
            </a:pPr>
            <a:r>
              <a:rPr lang="en-US" sz="2000" dirty="0">
                <a:ea typeface="ＭＳ Ｐゴシック" charset="0"/>
              </a:rPr>
              <a:t>Formal recap/evaluation</a:t>
            </a:r>
          </a:p>
          <a:p>
            <a:pPr lvl="1" fontAlgn="auto">
              <a:spcAft>
                <a:spcPts val="0"/>
              </a:spcAft>
              <a:defRPr/>
            </a:pPr>
            <a:r>
              <a:rPr lang="en-US" sz="2000" dirty="0">
                <a:ea typeface="ＭＳ Ｐゴシック" charset="0"/>
              </a:rPr>
              <a:t>Cover all legal issues</a:t>
            </a:r>
          </a:p>
          <a:p>
            <a:pPr lvl="1" fontAlgn="auto">
              <a:spcAft>
                <a:spcPts val="0"/>
              </a:spcAft>
              <a:defRPr/>
            </a:pPr>
            <a:r>
              <a:rPr lang="en-US" sz="2000" dirty="0">
                <a:ea typeface="ＭＳ Ｐゴシック" charset="0"/>
              </a:rPr>
              <a:t>Number of tickets</a:t>
            </a:r>
          </a:p>
          <a:p>
            <a:pPr lvl="1" fontAlgn="auto">
              <a:spcAft>
                <a:spcPts val="0"/>
              </a:spcAft>
              <a:defRPr/>
            </a:pPr>
            <a:r>
              <a:rPr lang="en-US" sz="2000" dirty="0">
                <a:ea typeface="ＭＳ Ｐゴシック" charset="0"/>
              </a:rPr>
              <a:t>Parking passes</a:t>
            </a:r>
          </a:p>
          <a:p>
            <a:pPr lvl="1" fontAlgn="auto">
              <a:spcAft>
                <a:spcPts val="0"/>
              </a:spcAft>
              <a:defRPr/>
            </a:pPr>
            <a:r>
              <a:rPr lang="en-US" sz="2000" dirty="0">
                <a:ea typeface="ＭＳ Ｐゴシック" charset="0"/>
              </a:rPr>
              <a:t>Program/press guide/team publication ads</a:t>
            </a:r>
          </a:p>
          <a:p>
            <a:pPr lvl="1" fontAlgn="auto">
              <a:spcAft>
                <a:spcPts val="0"/>
              </a:spcAft>
              <a:defRPr/>
            </a:pPr>
            <a:r>
              <a:rPr lang="en-US" sz="2000" dirty="0">
                <a:ea typeface="ＭＳ Ｐゴシック" charset="0"/>
              </a:rPr>
              <a:t>Scorecard ads</a:t>
            </a:r>
          </a:p>
          <a:p>
            <a:pPr lvl="1" fontAlgn="auto">
              <a:spcAft>
                <a:spcPts val="0"/>
              </a:spcAft>
              <a:defRPr/>
            </a:pPr>
            <a:r>
              <a:rPr lang="en-US" sz="2000" dirty="0">
                <a:ea typeface="ＭＳ Ｐゴシック" charset="0"/>
              </a:rPr>
              <a:t>Scoreboard and PA exposure</a:t>
            </a:r>
          </a:p>
          <a:p>
            <a:pPr lvl="1" fontAlgn="auto">
              <a:spcAft>
                <a:spcPts val="0"/>
              </a:spcAft>
              <a:defRPr/>
            </a:pPr>
            <a:r>
              <a:rPr lang="en-US" sz="2000" dirty="0">
                <a:ea typeface="ＭＳ Ｐゴシック" charset="0"/>
              </a:rPr>
              <a:t>Publicity</a:t>
            </a:r>
          </a:p>
          <a:p>
            <a:pPr lvl="1" fontAlgn="auto">
              <a:spcAft>
                <a:spcPts val="0"/>
              </a:spcAft>
              <a:defRPr/>
            </a:pPr>
            <a:endParaRPr lang="en-US" sz="2000" dirty="0">
              <a:ea typeface="ＭＳ Ｐゴシック" charset="0"/>
            </a:endParaRPr>
          </a:p>
          <a:p>
            <a:pPr lvl="1" fontAlgn="auto">
              <a:spcAft>
                <a:spcPts val="0"/>
              </a:spcAft>
              <a:defRPr/>
            </a:pPr>
            <a:r>
              <a:rPr lang="en-US" sz="2000" dirty="0">
                <a:ea typeface="ＭＳ Ｐゴシック" charset="0"/>
              </a:rPr>
              <a:t>Promotional vehicles (on-site)</a:t>
            </a:r>
          </a:p>
          <a:p>
            <a:pPr lvl="1" fontAlgn="auto">
              <a:spcAft>
                <a:spcPts val="0"/>
              </a:spcAft>
              <a:defRPr/>
            </a:pPr>
            <a:r>
              <a:rPr lang="en-US" sz="2000" dirty="0">
                <a:ea typeface="ＭＳ Ｐゴシック" charset="0"/>
              </a:rPr>
              <a:t>Stadium nights</a:t>
            </a:r>
          </a:p>
          <a:p>
            <a:pPr lvl="1" fontAlgn="auto">
              <a:spcAft>
                <a:spcPts val="0"/>
              </a:spcAft>
              <a:defRPr/>
            </a:pPr>
            <a:r>
              <a:rPr lang="en-US" sz="2000" dirty="0">
                <a:ea typeface="ＭＳ Ｐゴシック" charset="0"/>
              </a:rPr>
              <a:t>Team milestones –100</a:t>
            </a:r>
            <a:r>
              <a:rPr lang="en-US" sz="2000" baseline="30000" dirty="0">
                <a:ea typeface="ＭＳ Ｐゴシック" charset="0"/>
              </a:rPr>
              <a:t>th</a:t>
            </a:r>
            <a:r>
              <a:rPr lang="en-US" sz="2000" dirty="0">
                <a:ea typeface="ＭＳ Ｐゴシック" charset="0"/>
              </a:rPr>
              <a:t> TD, player of the game, etc.</a:t>
            </a:r>
          </a:p>
          <a:p>
            <a:pPr lvl="1" fontAlgn="auto">
              <a:spcAft>
                <a:spcPts val="0"/>
              </a:spcAft>
              <a:defRPr/>
            </a:pPr>
            <a:r>
              <a:rPr lang="en-US" sz="2000" dirty="0">
                <a:ea typeface="ＭＳ Ｐゴシック" charset="0"/>
              </a:rPr>
              <a:t>Unique gimmick opportunity</a:t>
            </a:r>
          </a:p>
          <a:p>
            <a:pPr lvl="1" fontAlgn="auto">
              <a:spcAft>
                <a:spcPts val="0"/>
              </a:spcAft>
              <a:defRPr/>
            </a:pPr>
            <a:r>
              <a:rPr lang="en-US" sz="2000" dirty="0">
                <a:ea typeface="ＭＳ Ｐゴシック" charset="0"/>
              </a:rPr>
              <a:t>Contests or sweepstakes</a:t>
            </a:r>
          </a:p>
          <a:p>
            <a:pPr lvl="1" fontAlgn="auto">
              <a:spcAft>
                <a:spcPts val="0"/>
              </a:spcAft>
              <a:defRPr/>
            </a:pPr>
            <a:r>
              <a:rPr lang="en-US" sz="2000" dirty="0">
                <a:ea typeface="ＭＳ Ｐゴシック" charset="0"/>
              </a:rPr>
              <a:t>On premises pre- and post- game parties</a:t>
            </a:r>
          </a:p>
          <a:p>
            <a:pPr lvl="1" fontAlgn="auto">
              <a:spcAft>
                <a:spcPts val="0"/>
              </a:spcAft>
              <a:defRPr/>
            </a:pPr>
            <a:r>
              <a:rPr lang="en-US" sz="2000" dirty="0">
                <a:ea typeface="ＭＳ Ｐゴシック" charset="0"/>
              </a:rPr>
              <a:t>Player appearances /clinics</a:t>
            </a:r>
          </a:p>
          <a:p>
            <a:pPr lvl="1" fontAlgn="auto">
              <a:spcAft>
                <a:spcPts val="0"/>
              </a:spcAft>
              <a:defRPr/>
            </a:pPr>
            <a:r>
              <a:rPr lang="en-US" sz="2000" dirty="0">
                <a:ea typeface="ＭＳ Ｐゴシック" charset="0"/>
              </a:rPr>
              <a:t>Stadium club memberships, skyboxes, etc.</a:t>
            </a:r>
          </a:p>
          <a:p>
            <a:pPr fontAlgn="auto">
              <a:spcAft>
                <a:spcPts val="0"/>
              </a:spcAft>
              <a:buFont typeface="Wingdings" charset="0"/>
              <a:buBlip>
                <a:blip r:embed="rId3"/>
              </a:buBlip>
              <a:defRPr/>
            </a:pPr>
            <a:endParaRPr lang="en-US" sz="2000" dirty="0">
              <a:ea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07ED05B-0B3F-4B3F-87BB-B0FFD733FC07}"/>
              </a:ext>
            </a:extLst>
          </p:cNvPr>
          <p:cNvSpPr>
            <a:spLocks noGrp="1" noChangeArrowheads="1"/>
          </p:cNvSpPr>
          <p:nvPr>
            <p:ph type="title"/>
          </p:nvPr>
        </p:nvSpPr>
        <p:spPr/>
        <p:txBody>
          <a:bodyPr/>
          <a:lstStyle/>
          <a:p>
            <a:pPr fontAlgn="auto">
              <a:spcAft>
                <a:spcPts val="0"/>
              </a:spcAft>
              <a:defRPr/>
            </a:pPr>
            <a:r>
              <a:rPr lang="en-US" dirty="0"/>
              <a:t>Sponsorship</a:t>
            </a:r>
          </a:p>
        </p:txBody>
      </p:sp>
      <p:sp>
        <p:nvSpPr>
          <p:cNvPr id="3" name="Content Placeholder 2">
            <a:extLst>
              <a:ext uri="{FF2B5EF4-FFF2-40B4-BE49-F238E27FC236}">
                <a16:creationId xmlns:a16="http://schemas.microsoft.com/office/drawing/2014/main" id="{78151B63-463F-4794-93DA-F0D7C0DA89F0}"/>
              </a:ext>
            </a:extLst>
          </p:cNvPr>
          <p:cNvSpPr>
            <a:spLocks noGrp="1"/>
          </p:cNvSpPr>
          <p:nvPr>
            <p:ph sz="half" idx="1"/>
          </p:nvPr>
        </p:nvSpPr>
        <p:spPr/>
        <p:txBody>
          <a:bodyPr/>
          <a:lstStyle/>
          <a:p>
            <a:r>
              <a:rPr lang="en-US" dirty="0"/>
              <a:t>The act of providing financial or other support to a sport/event entity in exchange for public exposure</a:t>
            </a:r>
          </a:p>
          <a:p>
            <a:endParaRPr lang="en-US" dirty="0"/>
          </a:p>
        </p:txBody>
      </p:sp>
      <p:pic>
        <p:nvPicPr>
          <p:cNvPr id="2" name="Picture 1">
            <a:extLst>
              <a:ext uri="{FF2B5EF4-FFF2-40B4-BE49-F238E27FC236}">
                <a16:creationId xmlns:a16="http://schemas.microsoft.com/office/drawing/2014/main" id="{C1B00A59-575F-41FC-9087-4B487FC5C3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5883" y="2065361"/>
            <a:ext cx="2533650" cy="3810000"/>
          </a:xfrm>
          <a:prstGeom prst="rect">
            <a:avLst/>
          </a:prstGeo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
        <p:nvSpPr>
          <p:cNvPr id="9" name="TextBox 4">
            <a:extLst>
              <a:ext uri="{FF2B5EF4-FFF2-40B4-BE49-F238E27FC236}">
                <a16:creationId xmlns:a16="http://schemas.microsoft.com/office/drawing/2014/main" id="{9A5B7E80-6364-4D67-AD1D-18CAB1A407C6}"/>
              </a:ext>
            </a:extLst>
          </p:cNvPr>
          <p:cNvSpPr txBox="1">
            <a:spLocks noChangeArrowheads="1"/>
          </p:cNvSpPr>
          <p:nvPr/>
        </p:nvSpPr>
        <p:spPr bwMode="auto">
          <a:xfrm>
            <a:off x="8077200" y="6324600"/>
            <a:ext cx="2209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 dirty="0">
                <a:latin typeface="Verdana" panose="020B0604030504040204" pitchFamily="34" charset="0"/>
                <a:ea typeface="MS PGothic" panose="020B0600070205080204" pitchFamily="34" charset="-128"/>
              </a:rPr>
              <a:t>Image(s): FreeDigitalPhotos.net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5D0E57A-80A6-4E9B-8503-F9F4CB0096FC}"/>
              </a:ext>
            </a:extLst>
          </p:cNvPr>
          <p:cNvSpPr>
            <a:spLocks noGrp="1" noChangeArrowheads="1"/>
          </p:cNvSpPr>
          <p:nvPr>
            <p:ph type="title"/>
          </p:nvPr>
        </p:nvSpPr>
        <p:spPr/>
        <p:txBody>
          <a:bodyPr/>
          <a:lstStyle/>
          <a:p>
            <a:pPr fontAlgn="auto">
              <a:spcAft>
                <a:spcPts val="0"/>
              </a:spcAft>
              <a:defRPr/>
            </a:pPr>
            <a:r>
              <a:rPr lang="en-US" dirty="0"/>
              <a:t>Why Companies Sponsor</a:t>
            </a:r>
          </a:p>
        </p:txBody>
      </p:sp>
      <p:sp>
        <p:nvSpPr>
          <p:cNvPr id="2" name="Content Placeholder 1">
            <a:extLst>
              <a:ext uri="{FF2B5EF4-FFF2-40B4-BE49-F238E27FC236}">
                <a16:creationId xmlns:a16="http://schemas.microsoft.com/office/drawing/2014/main" id="{21511E7A-6726-4058-A43E-EE6AB8CE2938}"/>
              </a:ext>
            </a:extLst>
          </p:cNvPr>
          <p:cNvSpPr>
            <a:spLocks noGrp="1"/>
          </p:cNvSpPr>
          <p:nvPr>
            <p:ph sz="half" idx="1"/>
          </p:nvPr>
        </p:nvSpPr>
        <p:spPr/>
        <p:txBody>
          <a:bodyPr/>
          <a:lstStyle/>
          <a:p>
            <a:pPr lvl="1"/>
            <a:r>
              <a:rPr lang="en-US" dirty="0"/>
              <a:t>Increase visibility</a:t>
            </a:r>
          </a:p>
          <a:p>
            <a:pPr lvl="1"/>
            <a:r>
              <a:rPr lang="en-US" dirty="0"/>
              <a:t>Associate with particular lifestyles</a:t>
            </a:r>
          </a:p>
          <a:p>
            <a:pPr lvl="1"/>
            <a:r>
              <a:rPr lang="en-US" dirty="0"/>
              <a:t>Business to business marketing</a:t>
            </a:r>
          </a:p>
          <a:p>
            <a:pPr lvl="1"/>
            <a:r>
              <a:rPr lang="en-US" dirty="0"/>
              <a:t>Hospitality and entertainment</a:t>
            </a:r>
          </a:p>
          <a:p>
            <a:pPr lvl="1"/>
            <a:r>
              <a:rPr lang="en-US" dirty="0"/>
              <a:t>Opportunities to merchandise</a:t>
            </a:r>
          </a:p>
          <a:p>
            <a:pPr lvl="1"/>
            <a:r>
              <a:rPr lang="en-US" dirty="0"/>
              <a:t>Show off a product or service</a:t>
            </a:r>
          </a:p>
          <a:p>
            <a:pPr lvl="1"/>
            <a:r>
              <a:rPr lang="en-US" dirty="0"/>
              <a:t>Drive sales</a:t>
            </a:r>
          </a:p>
          <a:p>
            <a:pPr lvl="1"/>
            <a:r>
              <a:rPr lang="en-US" dirty="0"/>
              <a:t>Distinguish from the competition</a:t>
            </a:r>
          </a:p>
          <a:p>
            <a:pPr lvl="1"/>
            <a:r>
              <a:rPr lang="en-US" dirty="0"/>
              <a:t>Makes effective promotional opportunities</a:t>
            </a:r>
          </a:p>
          <a:p>
            <a:pPr lvl="1"/>
            <a:endParaRPr lang="en-US" dirty="0"/>
          </a:p>
          <a:p>
            <a:endParaRPr lang="en-US" dirty="0"/>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E84ED2F-3713-48CD-BF42-D7851814CE31}"/>
              </a:ext>
            </a:extLst>
          </p:cNvPr>
          <p:cNvSpPr>
            <a:spLocks noGrp="1" noChangeArrowheads="1"/>
          </p:cNvSpPr>
          <p:nvPr>
            <p:ph type="title"/>
          </p:nvPr>
        </p:nvSpPr>
        <p:spPr/>
        <p:txBody>
          <a:bodyPr/>
          <a:lstStyle/>
          <a:p>
            <a:pPr fontAlgn="auto">
              <a:spcAft>
                <a:spcPts val="0"/>
              </a:spcAft>
              <a:defRPr/>
            </a:pPr>
            <a:r>
              <a:rPr lang="en-US" dirty="0"/>
              <a:t>Increase Visibility</a:t>
            </a:r>
          </a:p>
        </p:txBody>
      </p:sp>
      <p:sp>
        <p:nvSpPr>
          <p:cNvPr id="3" name="Content Placeholder 2">
            <a:extLst>
              <a:ext uri="{FF2B5EF4-FFF2-40B4-BE49-F238E27FC236}">
                <a16:creationId xmlns:a16="http://schemas.microsoft.com/office/drawing/2014/main" id="{E798AC44-E962-456F-BFB4-4B798943B888}"/>
              </a:ext>
            </a:extLst>
          </p:cNvPr>
          <p:cNvSpPr>
            <a:spLocks noGrp="1"/>
          </p:cNvSpPr>
          <p:nvPr>
            <p:ph sz="half" idx="1"/>
          </p:nvPr>
        </p:nvSpPr>
        <p:spPr/>
        <p:txBody>
          <a:bodyPr/>
          <a:lstStyle/>
          <a:p>
            <a:endParaRPr lang="en-US"/>
          </a:p>
        </p:txBody>
      </p:sp>
      <p:graphicFrame>
        <p:nvGraphicFramePr>
          <p:cNvPr id="2" name="Diagram 1">
            <a:extLst>
              <a:ext uri="{FF2B5EF4-FFF2-40B4-BE49-F238E27FC236}">
                <a16:creationId xmlns:a16="http://schemas.microsoft.com/office/drawing/2014/main" id="{155A0A5C-6EFE-4796-802F-4AD9F0B15F0F}"/>
              </a:ext>
            </a:extLst>
          </p:cNvPr>
          <p:cNvGraphicFramePr/>
          <p:nvPr/>
        </p:nvGraphicFramePr>
        <p:xfrm>
          <a:off x="1981200" y="1600201"/>
          <a:ext cx="8229600"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F69F636-790D-47B6-BF52-F343DEF5EF36}"/>
              </a:ext>
            </a:extLst>
          </p:cNvPr>
          <p:cNvSpPr>
            <a:spLocks noGrp="1" noChangeArrowheads="1"/>
          </p:cNvSpPr>
          <p:nvPr>
            <p:ph type="title"/>
          </p:nvPr>
        </p:nvSpPr>
        <p:spPr/>
        <p:txBody>
          <a:bodyPr/>
          <a:lstStyle/>
          <a:p>
            <a:pPr fontAlgn="auto">
              <a:spcAft>
                <a:spcPts val="0"/>
              </a:spcAft>
              <a:defRPr/>
            </a:pPr>
            <a:r>
              <a:rPr lang="en-US" sz="4000" dirty="0"/>
              <a:t>Associate with Particular Lifestyles</a:t>
            </a:r>
          </a:p>
        </p:txBody>
      </p:sp>
      <p:sp>
        <p:nvSpPr>
          <p:cNvPr id="23555" name="Rectangle 3">
            <a:extLst>
              <a:ext uri="{FF2B5EF4-FFF2-40B4-BE49-F238E27FC236}">
                <a16:creationId xmlns:a16="http://schemas.microsoft.com/office/drawing/2014/main" id="{8D414D1F-ABA7-4C87-9B18-BD528C77DA4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Building </a:t>
            </a:r>
            <a:r>
              <a:rPr lang="ja-JP" altLang="en-US" dirty="0"/>
              <a:t>“</a:t>
            </a:r>
            <a:r>
              <a:rPr lang="en-US" altLang="ja-JP" dirty="0"/>
              <a:t>equity</a:t>
            </a:r>
            <a:r>
              <a:rPr lang="ja-JP" altLang="en-US" dirty="0"/>
              <a:t>”</a:t>
            </a:r>
            <a:r>
              <a:rPr lang="en-US" altLang="ja-JP" dirty="0"/>
              <a:t> to create loyalty for their particular product</a:t>
            </a:r>
          </a:p>
          <a:p>
            <a:pPr>
              <a:buFont typeface="Wingdings" panose="05000000000000000000" pitchFamily="2" charset="2"/>
              <a:buNone/>
            </a:pPr>
            <a:endParaRPr lang="en-US" altLang="en-US" dirty="0"/>
          </a:p>
        </p:txBody>
      </p:sp>
      <p:sp>
        <p:nvSpPr>
          <p:cNvPr id="23556" name="TextBox 4">
            <a:extLst>
              <a:ext uri="{FF2B5EF4-FFF2-40B4-BE49-F238E27FC236}">
                <a16:creationId xmlns:a16="http://schemas.microsoft.com/office/drawing/2014/main" id="{A5A30B1F-AD54-4757-91F4-82FB62667443}"/>
              </a:ext>
            </a:extLst>
          </p:cNvPr>
          <p:cNvSpPr txBox="1">
            <a:spLocks noChangeArrowheads="1"/>
          </p:cNvSpPr>
          <p:nvPr/>
        </p:nvSpPr>
        <p:spPr bwMode="auto">
          <a:xfrm>
            <a:off x="8077200" y="6324600"/>
            <a:ext cx="2209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 dirty="0">
                <a:latin typeface="Verdana" panose="020B0604030504040204" pitchFamily="34" charset="0"/>
                <a:ea typeface="MS PGothic" panose="020B0600070205080204" pitchFamily="34" charset="-128"/>
              </a:rPr>
              <a:t>Image(s): FreeDigitalPhotos.net</a:t>
            </a:r>
          </a:p>
        </p:txBody>
      </p:sp>
      <p:pic>
        <p:nvPicPr>
          <p:cNvPr id="4" name="Picture 3">
            <a:extLst>
              <a:ext uri="{FF2B5EF4-FFF2-40B4-BE49-F238E27FC236}">
                <a16:creationId xmlns:a16="http://schemas.microsoft.com/office/drawing/2014/main" id="{4E1F2A88-A62B-417F-97C2-BAE42C2F08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9224" y="2620371"/>
            <a:ext cx="3362325" cy="3276600"/>
          </a:xfrm>
          <a:prstGeom prst="rect">
            <a:avLst/>
          </a:prstGeom>
          <a:scene3d>
            <a:camera prst="orthographicFront"/>
            <a:lightRig rig="threePt" dir="t"/>
          </a:scene3d>
          <a:sp3d>
            <a:bevelT prst="angle"/>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FE6F606-1AD6-4712-BB3C-B0E6F6826FAE}"/>
              </a:ext>
            </a:extLst>
          </p:cNvPr>
          <p:cNvSpPr>
            <a:spLocks noGrp="1" noChangeArrowheads="1"/>
          </p:cNvSpPr>
          <p:nvPr>
            <p:ph type="title"/>
          </p:nvPr>
        </p:nvSpPr>
        <p:spPr/>
        <p:txBody>
          <a:bodyPr/>
          <a:lstStyle/>
          <a:p>
            <a:pPr fontAlgn="auto">
              <a:spcAft>
                <a:spcPts val="0"/>
              </a:spcAft>
              <a:defRPr/>
            </a:pPr>
            <a:r>
              <a:rPr lang="en-US" dirty="0"/>
              <a:t>Business to Business Marketing</a:t>
            </a:r>
          </a:p>
        </p:txBody>
      </p:sp>
      <p:sp>
        <p:nvSpPr>
          <p:cNvPr id="25603" name="Rectangle 3">
            <a:extLst>
              <a:ext uri="{FF2B5EF4-FFF2-40B4-BE49-F238E27FC236}">
                <a16:creationId xmlns:a16="http://schemas.microsoft.com/office/drawing/2014/main" id="{0519E066-1FC3-4D30-9D63-CC144C25751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Competition for shelf space and end-aisle displays</a:t>
            </a:r>
          </a:p>
          <a:p>
            <a:pPr lvl="1"/>
            <a:r>
              <a:rPr lang="en-US" altLang="en-US" dirty="0"/>
              <a:t>Helps improve a relationship with other businesses, specifically retailers who sell their product</a:t>
            </a:r>
          </a:p>
        </p:txBody>
      </p:sp>
      <p:sp>
        <p:nvSpPr>
          <p:cNvPr id="25605" name="Slide Number Placeholder 2">
            <a:extLst>
              <a:ext uri="{FF2B5EF4-FFF2-40B4-BE49-F238E27FC236}">
                <a16:creationId xmlns:a16="http://schemas.microsoft.com/office/drawing/2014/main" id="{9EF7D2B5-AF21-4C1D-87E5-C431F92448A0}"/>
              </a:ext>
            </a:extLst>
          </p:cNvPr>
          <p:cNvSpPr>
            <a:spLocks noGrp="1" noChangeArrowheads="1"/>
          </p:cNvSpPr>
          <p:nvPr>
            <p:ph type="sldNum" sz="quarter" idx="4294967295"/>
          </p:nvPr>
        </p:nvSpPr>
        <p:spPr bwMode="auto">
          <a:xfrm>
            <a:off x="10058400" y="6248400"/>
            <a:ext cx="2133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F884589-8C7B-49EB-9802-2B9C8572B670}" type="slidenum">
              <a:rPr lang="en-US" altLang="en-US" smtClean="0">
                <a:latin typeface="Arial" panose="020B0604020202020204" pitchFamily="34" charset="0"/>
                <a:ea typeface="MS PGothic" panose="020B0600070205080204" pitchFamily="34" charset="-128"/>
                <a:cs typeface="Arial" panose="020B0604020202020204" pitchFamily="34" charset="0"/>
              </a:rPr>
              <a:pPr fontAlgn="base">
                <a:spcBef>
                  <a:spcPct val="0"/>
                </a:spcBef>
                <a:spcAft>
                  <a:spcPct val="0"/>
                </a:spcAft>
              </a:pPr>
              <a:t>7</a:t>
            </a:fld>
            <a:endParaRPr lang="en-US" altLang="en-US">
              <a:latin typeface="Arial" panose="020B0604020202020204" pitchFamily="34" charset="0"/>
              <a:ea typeface="MS PGothic" panose="020B0600070205080204" pitchFamily="34" charset="-128"/>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6877A5F-5391-4C58-8E64-002218A3EE22}"/>
              </a:ext>
            </a:extLst>
          </p:cNvPr>
          <p:cNvSpPr>
            <a:spLocks noGrp="1" noChangeArrowheads="1"/>
          </p:cNvSpPr>
          <p:nvPr>
            <p:ph type="title"/>
          </p:nvPr>
        </p:nvSpPr>
        <p:spPr/>
        <p:txBody>
          <a:bodyPr/>
          <a:lstStyle/>
          <a:p>
            <a:pPr fontAlgn="auto">
              <a:spcAft>
                <a:spcPts val="0"/>
              </a:spcAft>
              <a:defRPr/>
            </a:pPr>
            <a:r>
              <a:rPr lang="en-US" dirty="0"/>
              <a:t>Hospitality and Entertainment</a:t>
            </a:r>
          </a:p>
        </p:txBody>
      </p:sp>
      <p:sp>
        <p:nvSpPr>
          <p:cNvPr id="27651" name="Rectangle 3">
            <a:extLst>
              <a:ext uri="{FF2B5EF4-FFF2-40B4-BE49-F238E27FC236}">
                <a16:creationId xmlns:a16="http://schemas.microsoft.com/office/drawing/2014/main" id="{4EBE38D3-E9CC-4FFC-A841-CBF445364FF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Develop network opportunities</a:t>
            </a:r>
          </a:p>
          <a:p>
            <a:pPr lvl="1"/>
            <a:r>
              <a:rPr lang="en-US" altLang="en-US" dirty="0"/>
              <a:t>The luxury suite has become satellite offices for owners</a:t>
            </a:r>
          </a:p>
          <a:p>
            <a:pPr>
              <a:buFont typeface="Wingdings" panose="05000000000000000000" pitchFamily="2" charset="2"/>
              <a:buNone/>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083E827-DD16-49AC-A5BC-2F6B83B33826}"/>
              </a:ext>
            </a:extLst>
          </p:cNvPr>
          <p:cNvSpPr>
            <a:spLocks noGrp="1" noChangeArrowheads="1"/>
          </p:cNvSpPr>
          <p:nvPr>
            <p:ph type="title"/>
          </p:nvPr>
        </p:nvSpPr>
        <p:spPr/>
        <p:txBody>
          <a:bodyPr/>
          <a:lstStyle/>
          <a:p>
            <a:pPr fontAlgn="auto">
              <a:spcAft>
                <a:spcPts val="0"/>
              </a:spcAft>
              <a:defRPr/>
            </a:pPr>
            <a:r>
              <a:rPr lang="en-US"/>
              <a:t>Opportunities to Merchandise</a:t>
            </a:r>
            <a:endParaRPr lang="en-US" dirty="0"/>
          </a:p>
        </p:txBody>
      </p:sp>
      <p:sp>
        <p:nvSpPr>
          <p:cNvPr id="29699" name="Rectangle 3">
            <a:extLst>
              <a:ext uri="{FF2B5EF4-FFF2-40B4-BE49-F238E27FC236}">
                <a16:creationId xmlns:a16="http://schemas.microsoft.com/office/drawing/2014/main" id="{E004908C-CB36-4529-9162-447FDBF9C2C8}"/>
              </a:ext>
            </a:extLst>
          </p:cNvPr>
          <p:cNvSpPr>
            <a:spLocks noGrp="1" noChangeArrowheads="1"/>
          </p:cNvSpPr>
          <p:nvPr>
            <p:ph type="body" idx="1"/>
          </p:nvPr>
        </p:nvSpPr>
        <p:spPr bwMode="auto">
          <a:xfrm>
            <a:off x="1981200" y="1981200"/>
            <a:ext cx="8229600" cy="45307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Sports related merchandise</a:t>
            </a:r>
          </a:p>
          <a:p>
            <a:r>
              <a:rPr lang="en-US" altLang="en-US"/>
              <a:t>Develop promotions at POP -point of purchase</a:t>
            </a:r>
          </a:p>
          <a:p>
            <a:r>
              <a:rPr lang="en-US" altLang="en-US"/>
              <a:t>Branded or co-branded merchandise</a:t>
            </a:r>
          </a:p>
          <a:p>
            <a:r>
              <a:rPr lang="en-US" altLang="en-US"/>
              <a:t>Through giveaways or a sales promotion</a:t>
            </a:r>
          </a:p>
          <a:p>
            <a:endParaRPr lang="en-US" altLang="en-US"/>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2006/metadata/properties"/>
    <ds:schemaRef ds:uri="http://purl.org/dc/elements/1.1/"/>
    <ds:schemaRef ds:uri="http://purl.org/dc/dcmitype/"/>
    <ds:schemaRef ds:uri="http://purl.org/dc/terms/"/>
    <ds:schemaRef ds:uri="http://schemas.microsoft.com/office/infopath/2007/PartnerControls"/>
    <ds:schemaRef ds:uri="56ea17bb-c96d-4826-b465-01eec0dd23dd"/>
    <ds:schemaRef ds:uri="http://schemas.microsoft.com/sharepoint/v3"/>
    <ds:schemaRef ds:uri="http://schemas.microsoft.com/office/2006/documentManagement/type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108</TotalTime>
  <Words>1163</Words>
  <Application>Microsoft Office PowerPoint</Application>
  <PresentationFormat>Widescreen</PresentationFormat>
  <Paragraphs>112</Paragraphs>
  <Slides>15</Slides>
  <Notes>13</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15</vt:i4>
      </vt:variant>
    </vt:vector>
  </HeadingPairs>
  <TitlesOfParts>
    <vt:vector size="29" baseType="lpstr">
      <vt:lpstr>MS PGothic</vt:lpstr>
      <vt:lpstr>MS PGothic</vt:lpstr>
      <vt:lpstr>Yu Gothic</vt:lpstr>
      <vt:lpstr>.AppleSystemUIFont</vt:lpstr>
      <vt:lpstr>Arial</vt:lpstr>
      <vt:lpstr>Calibri</vt:lpstr>
      <vt:lpstr>Calibri Light</vt:lpstr>
      <vt:lpstr>Open Sans</vt:lpstr>
      <vt:lpstr>Open Sans SemiBold</vt:lpstr>
      <vt:lpstr>Verdana</vt:lpstr>
      <vt:lpstr>Wingdings</vt:lpstr>
      <vt:lpstr>2_Office Theme</vt:lpstr>
      <vt:lpstr>3_Office Theme</vt:lpstr>
      <vt:lpstr>4_Office Theme</vt:lpstr>
      <vt:lpstr>PowerPoint Presentation</vt:lpstr>
      <vt:lpstr>PowerPoint Presentation</vt:lpstr>
      <vt:lpstr>Sponsorship</vt:lpstr>
      <vt:lpstr>Why Companies Sponsor</vt:lpstr>
      <vt:lpstr>Increase Visibility</vt:lpstr>
      <vt:lpstr>Associate with Particular Lifestyles</vt:lpstr>
      <vt:lpstr>Business to Business Marketing</vt:lpstr>
      <vt:lpstr>Hospitality and Entertainment</vt:lpstr>
      <vt:lpstr>Opportunities to Merchandise</vt:lpstr>
      <vt:lpstr>Show off a Product or Service</vt:lpstr>
      <vt:lpstr>Drive Sales</vt:lpstr>
      <vt:lpstr>Distinguish from the Competition</vt:lpstr>
      <vt:lpstr>    Effective Promotional Opportunities</vt:lpstr>
      <vt:lpstr>Sponsorship Strategies</vt:lpstr>
      <vt:lpstr>Sponsorship Opportunities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2017-07-24T20:43:12Z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