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4"/>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5190" autoAdjust="0"/>
  </p:normalViewPr>
  <p:slideViewPr>
    <p:cSldViewPr snapToGrid="0">
      <p:cViewPr varScale="1">
        <p:scale>
          <a:sx n="110" d="100"/>
          <a:sy n="110" d="100"/>
        </p:scale>
        <p:origin x="610" y="7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7/26/2017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Ethics involve doing what is right even when it is more tempting to do what is wrong.</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2036697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valid reasons for corporate sponsorships. Corporations become much more selective about who they will sponsor during tight economic conditions.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4135356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Celebrities and athletes frequently endorse products. The FTC regulates the endorsement process to protect consumers.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453131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Endorsements must be honest beliefs and truthful. The endorser cannot endorse a product if they do not use the product.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072527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product changes, the endorser must use the new improved product in order to endorse it.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380657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Celebrities are highly recognized and frequently used for endorsements. Companies face a dilemma when the celebrity falls into bad graces with society.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996563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Consumers know celebrities and tend to buy products that are endorsed by their favorite celebrities.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80583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Endorsements are expensive for the business and profitable for the celebrity.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765621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Endorsers must be actively involved in their careers. A positive, charismatic, trustworthy image is necessary for an effective endorser.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127845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ethical business can be trusted due to integrity, trust, and fairness.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537047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fans believe that athletes are paid enough or too much. When athletes go on strike for higher salaries, they lose some of their fan base.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94688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Character is the fabric of your life. As individuals mature, they are expected to follow a respectable set of principles or standards.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519549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Profit motive can not be in conflict with good ethics. Bad behavior should not be rewarded.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79995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Ethical behavior involves sound decisions made for the long term.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809536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Sponsorships are counted on to finance stadiums, athletic events, televised events, and team merchandise.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090406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College athletic departments count on corporations for financial support. College teams want to appear on television to earn more revenue.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106735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sponsor provides financial support, products, or services in exchange for public recognition. Every corporate sponsor wants to be associated with a winner.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825941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Sports and Entertainment Marketing</a:t>
            </a:r>
          </a:p>
          <a:p>
            <a:pPr lvl="1"/>
            <a:r>
              <a:rPr lang="en-US" dirty="0"/>
              <a:t>Ethics</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Sponsorships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Sponsor-a person, organization, or business that gives money or donates products and services to another person, organization, or event in exchange for public recognition</a:t>
            </a:r>
          </a:p>
          <a:p>
            <a:pPr lvl="1"/>
            <a:endParaRPr lang="en-US" dirty="0"/>
          </a:p>
        </p:txBody>
      </p:sp>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Reasons for Sponsorships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Increase sales and profits</a:t>
            </a:r>
          </a:p>
          <a:p>
            <a:pPr lvl="1"/>
            <a:r>
              <a:rPr lang="en-US" dirty="0"/>
              <a:t>Introduce a new product or service to a large audience</a:t>
            </a:r>
          </a:p>
          <a:p>
            <a:pPr lvl="1"/>
            <a:r>
              <a:rPr lang="en-US" dirty="0"/>
              <a:t>Be identified with an event</a:t>
            </a:r>
          </a:p>
          <a:p>
            <a:pPr lvl="1"/>
            <a:r>
              <a:rPr lang="en-US" dirty="0"/>
              <a:t>Earn the goodwill of the audience by showing a commitment to the community</a:t>
            </a:r>
          </a:p>
          <a:p>
            <a:pPr lvl="1"/>
            <a:r>
              <a:rPr lang="en-US" dirty="0"/>
              <a:t>Entertain clients, employees, or potential customers</a:t>
            </a:r>
          </a:p>
          <a:p>
            <a:pPr lvl="1"/>
            <a:r>
              <a:rPr lang="en-US" dirty="0"/>
              <a:t>Enhance the company’s image</a:t>
            </a:r>
          </a:p>
          <a:p>
            <a:pPr lvl="1"/>
            <a:r>
              <a:rPr lang="en-US" dirty="0"/>
              <a:t>Enter new markets or a niche market</a:t>
            </a:r>
          </a:p>
          <a:p>
            <a:pPr lvl="1"/>
            <a:endParaRPr lang="en-US" dirty="0"/>
          </a:p>
        </p:txBody>
      </p:sp>
    </p:spTree>
    <p:extLst>
      <p:ext uri="{BB962C8B-B14F-4D97-AF65-F5344CB8AC3E}">
        <p14:creationId xmlns:p14="http://schemas.microsoft.com/office/powerpoint/2010/main" val="2754816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Endorsements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Federal Trade Commission (FTC)</a:t>
            </a:r>
          </a:p>
          <a:p>
            <a:pPr lvl="2"/>
            <a:r>
              <a:rPr lang="en-US" sz="2400" dirty="0"/>
              <a:t>Government agency with the mission to promote consumer protection and competitive business practices</a:t>
            </a:r>
          </a:p>
          <a:p>
            <a:pPr lvl="2"/>
            <a:r>
              <a:rPr lang="en-US" sz="2400" dirty="0"/>
              <a:t>Offers clarifying examples of what is and is not an endorsement</a:t>
            </a:r>
          </a:p>
          <a:p>
            <a:pPr lvl="2"/>
            <a:r>
              <a:rPr lang="en-US" sz="2400" dirty="0"/>
              <a:t>Endorsement-a person’s public expression of approval or support for a product or service</a:t>
            </a:r>
          </a:p>
          <a:p>
            <a:pPr lvl="1"/>
            <a:endParaRPr lang="en-US" dirty="0"/>
          </a:p>
        </p:txBody>
      </p:sp>
    </p:spTree>
    <p:extLst>
      <p:ext uri="{BB962C8B-B14F-4D97-AF65-F5344CB8AC3E}">
        <p14:creationId xmlns:p14="http://schemas.microsoft.com/office/powerpoint/2010/main" val="2328768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Legal Restrictions on Endorsements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Truthful opinions and beliefs of the endorser must be expressed in the endorsement.</a:t>
            </a:r>
          </a:p>
          <a:p>
            <a:pPr lvl="1"/>
            <a:r>
              <a:rPr lang="en-US" dirty="0"/>
              <a:t>Endorser must have real experience with the product.</a:t>
            </a:r>
          </a:p>
          <a:p>
            <a:pPr lvl="1"/>
            <a:r>
              <a:rPr lang="en-US" dirty="0"/>
              <a:t>May not contain any deceptive or misleading statements/statements must be able to be substantiated by the advertiser.</a:t>
            </a:r>
          </a:p>
          <a:p>
            <a:pPr lvl="1"/>
            <a:endParaRPr lang="en-US" dirty="0"/>
          </a:p>
        </p:txBody>
      </p:sp>
      <p:pic>
        <p:nvPicPr>
          <p:cNvPr id="4" name="Picture 3">
            <a:extLst>
              <a:ext uri="{FF2B5EF4-FFF2-40B4-BE49-F238E27FC236}">
                <a16:creationId xmlns:a16="http://schemas.microsoft.com/office/drawing/2014/main" id="{15889139-AB93-404F-8C9A-3BA0683241AE}"/>
              </a:ext>
            </a:extLst>
          </p:cNvPr>
          <p:cNvPicPr>
            <a:picLocks noChangeAspect="1"/>
          </p:cNvPicPr>
          <p:nvPr/>
        </p:nvPicPr>
        <p:blipFill>
          <a:blip r:embed="rId3"/>
          <a:stretch>
            <a:fillRect/>
          </a:stretch>
        </p:blipFill>
        <p:spPr>
          <a:xfrm>
            <a:off x="4758938" y="4125271"/>
            <a:ext cx="2286198" cy="1322947"/>
          </a:xfrm>
          <a:prstGeom prst="rect">
            <a:avLst/>
          </a:prstGeom>
        </p:spPr>
      </p:pic>
    </p:spTree>
    <p:extLst>
      <p:ext uri="{BB962C8B-B14F-4D97-AF65-F5344CB8AC3E}">
        <p14:creationId xmlns:p14="http://schemas.microsoft.com/office/powerpoint/2010/main" val="4280922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Legal Restrictions of Endorsements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May not be presented out of context or reworded so as to distort in any way the endorser’s opinion</a:t>
            </a:r>
          </a:p>
          <a:p>
            <a:pPr lvl="1"/>
            <a:r>
              <a:rPr lang="en-US" dirty="0"/>
              <a:t>Endorser must use, continue to use, and believe in the product for as long as the endorser is featured in the advertisements</a:t>
            </a:r>
          </a:p>
          <a:p>
            <a:pPr lvl="1"/>
            <a:r>
              <a:rPr lang="en-US" dirty="0"/>
              <a:t>If the product changes in any way, the company must notify the endorser and the endorser must continue to use and believe in the product in its new or revised state</a:t>
            </a:r>
          </a:p>
          <a:p>
            <a:pPr lvl="1"/>
            <a:endParaRPr lang="en-US" dirty="0"/>
          </a:p>
        </p:txBody>
      </p:sp>
    </p:spTree>
    <p:extLst>
      <p:ext uri="{BB962C8B-B14F-4D97-AF65-F5344CB8AC3E}">
        <p14:creationId xmlns:p14="http://schemas.microsoft.com/office/powerpoint/2010/main" val="1018902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Celebrity Endorsements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Businesses pay more than $1 billion to athletes for endorsements.</a:t>
            </a:r>
          </a:p>
          <a:p>
            <a:pPr lvl="1"/>
            <a:r>
              <a:rPr lang="en-US" dirty="0"/>
              <a:t>Over 2,000 athletes make endorsements.</a:t>
            </a:r>
          </a:p>
          <a:p>
            <a:pPr lvl="1"/>
            <a:endParaRPr lang="en-US" dirty="0"/>
          </a:p>
        </p:txBody>
      </p:sp>
    </p:spTree>
    <p:extLst>
      <p:ext uri="{BB962C8B-B14F-4D97-AF65-F5344CB8AC3E}">
        <p14:creationId xmlns:p14="http://schemas.microsoft.com/office/powerpoint/2010/main" val="4097363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Advantages of Endorsements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Consumers will buy products endorsed by celebrities more often than products that are not endorsed.</a:t>
            </a:r>
          </a:p>
          <a:p>
            <a:pPr lvl="1"/>
            <a:r>
              <a:rPr lang="en-US" dirty="0"/>
              <a:t>People want to be associated with winners.</a:t>
            </a:r>
          </a:p>
          <a:p>
            <a:pPr lvl="1"/>
            <a:r>
              <a:rPr lang="en-US" dirty="0"/>
              <a:t>Viewers, listeners, and fans are less likely to turn off a commercial featuring a celebrity than a commercial featuring a fictitious character.</a:t>
            </a:r>
          </a:p>
          <a:p>
            <a:pPr lvl="1"/>
            <a:r>
              <a:rPr lang="en-US" dirty="0"/>
              <a:t>Consumers tend to believe celebrities, especially those who are chosen for their good public image.</a:t>
            </a:r>
          </a:p>
          <a:p>
            <a:pPr lvl="1"/>
            <a:endParaRPr lang="en-US" dirty="0"/>
          </a:p>
        </p:txBody>
      </p:sp>
    </p:spTree>
    <p:extLst>
      <p:ext uri="{BB962C8B-B14F-4D97-AF65-F5344CB8AC3E}">
        <p14:creationId xmlns:p14="http://schemas.microsoft.com/office/powerpoint/2010/main" val="1611666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Disadvantages of Endorsements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Very expensive to the sponsoring company</a:t>
            </a:r>
          </a:p>
          <a:p>
            <a:pPr lvl="1"/>
            <a:r>
              <a:rPr lang="en-US" dirty="0"/>
              <a:t>Some celebrities are endorsing too many products at the same time</a:t>
            </a:r>
          </a:p>
          <a:p>
            <a:pPr lvl="1"/>
            <a:r>
              <a:rPr lang="en-US" dirty="0"/>
              <a:t>Negative publicity if the endorser commits a crime or a serious social blunder in the future</a:t>
            </a:r>
          </a:p>
          <a:p>
            <a:pPr lvl="1"/>
            <a:endParaRPr lang="en-US" dirty="0"/>
          </a:p>
        </p:txBody>
      </p:sp>
    </p:spTree>
    <p:extLst>
      <p:ext uri="{BB962C8B-B14F-4D97-AF65-F5344CB8AC3E}">
        <p14:creationId xmlns:p14="http://schemas.microsoft.com/office/powerpoint/2010/main" val="1925404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Businesses Seek in an Endorser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Someone with a positive, charismatic, trustworthy image</a:t>
            </a:r>
          </a:p>
          <a:p>
            <a:pPr lvl="1"/>
            <a:r>
              <a:rPr lang="en-US" dirty="0"/>
              <a:t>Celebrity most consumers know</a:t>
            </a:r>
          </a:p>
          <a:p>
            <a:pPr lvl="1"/>
            <a:r>
              <a:rPr lang="en-US" dirty="0"/>
              <a:t>Celebrity whose career is in process (rather than retired)</a:t>
            </a:r>
          </a:p>
          <a:p>
            <a:pPr lvl="1"/>
            <a:r>
              <a:rPr lang="en-US" dirty="0"/>
              <a:t>Someone who presents few risks</a:t>
            </a:r>
          </a:p>
          <a:p>
            <a:pPr lvl="1"/>
            <a:r>
              <a:rPr lang="en-US" dirty="0"/>
              <a:t>Someone who has a believable relationship with the product</a:t>
            </a:r>
          </a:p>
          <a:p>
            <a:pPr lvl="1"/>
            <a:endParaRPr lang="en-US" dirty="0"/>
          </a:p>
        </p:txBody>
      </p:sp>
    </p:spTree>
    <p:extLst>
      <p:ext uri="{BB962C8B-B14F-4D97-AF65-F5344CB8AC3E}">
        <p14:creationId xmlns:p14="http://schemas.microsoft.com/office/powerpoint/2010/main" val="1282587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Ethics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System of deciding what is right or wrong in a reasoned and impartial manner</a:t>
            </a:r>
          </a:p>
          <a:p>
            <a:pPr lvl="2"/>
            <a:r>
              <a:rPr lang="en-US" sz="2400" dirty="0"/>
              <a:t>Important part of sound business decisions</a:t>
            </a:r>
          </a:p>
          <a:p>
            <a:pPr lvl="2"/>
            <a:r>
              <a:rPr lang="en-US" sz="2400" dirty="0"/>
              <a:t>Business should be conducted with integrity, trust, and fairness (core standards of ethics)</a:t>
            </a:r>
          </a:p>
          <a:p>
            <a:pPr lvl="1"/>
            <a:endParaRPr lang="en-US" dirty="0"/>
          </a:p>
        </p:txBody>
      </p:sp>
      <p:pic>
        <p:nvPicPr>
          <p:cNvPr id="4" name="Picture 3">
            <a:extLst>
              <a:ext uri="{FF2B5EF4-FFF2-40B4-BE49-F238E27FC236}">
                <a16:creationId xmlns:a16="http://schemas.microsoft.com/office/drawing/2014/main" id="{224AACFE-4533-498F-86EF-8D942FC1E87A}"/>
              </a:ext>
            </a:extLst>
          </p:cNvPr>
          <p:cNvPicPr>
            <a:picLocks noChangeAspect="1"/>
          </p:cNvPicPr>
          <p:nvPr/>
        </p:nvPicPr>
        <p:blipFill>
          <a:blip r:embed="rId3"/>
          <a:stretch>
            <a:fillRect/>
          </a:stretch>
        </p:blipFill>
        <p:spPr>
          <a:xfrm>
            <a:off x="4922743" y="4148187"/>
            <a:ext cx="2438611" cy="1219306"/>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Ethical Question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Should a professional sports team go on strike when athletes are earning multi-million-dollar contracts?</a:t>
            </a:r>
          </a:p>
          <a:p>
            <a:pPr lvl="1"/>
            <a:endParaRPr lang="en-US" dirty="0"/>
          </a:p>
        </p:txBody>
      </p:sp>
      <p:pic>
        <p:nvPicPr>
          <p:cNvPr id="4" name="Picture 3">
            <a:extLst>
              <a:ext uri="{FF2B5EF4-FFF2-40B4-BE49-F238E27FC236}">
                <a16:creationId xmlns:a16="http://schemas.microsoft.com/office/drawing/2014/main" id="{0FD3B42D-38CB-4B9C-A0BC-046A2BDCCE81}"/>
              </a:ext>
            </a:extLst>
          </p:cNvPr>
          <p:cNvPicPr>
            <a:picLocks noChangeAspect="1"/>
          </p:cNvPicPr>
          <p:nvPr/>
        </p:nvPicPr>
        <p:blipFill>
          <a:blip r:embed="rId3"/>
          <a:stretch>
            <a:fillRect/>
          </a:stretch>
        </p:blipFill>
        <p:spPr>
          <a:xfrm>
            <a:off x="4707827" y="3273773"/>
            <a:ext cx="3121423" cy="1981372"/>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Ethics and Character Matter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Character is the fabric of your life. As individuals mature, they are expected to follow a respectable set of principles or standards. </a:t>
            </a:r>
          </a:p>
          <a:p>
            <a:pPr lvl="1"/>
            <a:endParaRPr lang="en-US" dirty="0"/>
          </a:p>
        </p:txBody>
      </p:sp>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Business Behavior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Profit motive for a business is sometimes mistakenly confused with acting unethically out of greed.</a:t>
            </a:r>
          </a:p>
          <a:p>
            <a:pPr lvl="1"/>
            <a:r>
              <a:rPr lang="en-US" dirty="0"/>
              <a:t>Seeking an advantage (unethically).</a:t>
            </a:r>
          </a:p>
          <a:p>
            <a:pPr lvl="1"/>
            <a:r>
              <a:rPr lang="en-US" dirty="0"/>
              <a:t>Athletes take illegal drugs (steroids) in hopes of improving performance.</a:t>
            </a:r>
          </a:p>
          <a:p>
            <a:pPr lvl="1"/>
            <a:r>
              <a:rPr lang="en-US" dirty="0"/>
              <a:t>Bad behavior is rewarded.</a:t>
            </a:r>
          </a:p>
          <a:p>
            <a:pPr lvl="1"/>
            <a:endParaRPr lang="en-US" dirty="0"/>
          </a:p>
        </p:txBody>
      </p:sp>
      <p:pic>
        <p:nvPicPr>
          <p:cNvPr id="4" name="Picture 3">
            <a:extLst>
              <a:ext uri="{FF2B5EF4-FFF2-40B4-BE49-F238E27FC236}">
                <a16:creationId xmlns:a16="http://schemas.microsoft.com/office/drawing/2014/main" id="{6BBE7D3D-BB50-4918-ABD2-ACB16118883D}"/>
              </a:ext>
            </a:extLst>
          </p:cNvPr>
          <p:cNvPicPr>
            <a:picLocks noChangeAspect="1"/>
          </p:cNvPicPr>
          <p:nvPr/>
        </p:nvPicPr>
        <p:blipFill>
          <a:blip r:embed="rId3"/>
          <a:stretch>
            <a:fillRect/>
          </a:stretch>
        </p:blipFill>
        <p:spPr>
          <a:xfrm>
            <a:off x="4765865" y="4308717"/>
            <a:ext cx="2286198" cy="1066892"/>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Effective and Ethical Behavior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Good decisions for the long term</a:t>
            </a:r>
          </a:p>
          <a:p>
            <a:pPr lvl="1"/>
            <a:r>
              <a:rPr lang="en-US" dirty="0"/>
              <a:t>The strong desire for success should not result in the use of unethical tactics</a:t>
            </a:r>
          </a:p>
          <a:p>
            <a:pPr lvl="1"/>
            <a:endParaRPr lang="en-US" dirty="0"/>
          </a:p>
        </p:txBody>
      </p:sp>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Sponsorship</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Underwriting an Event</a:t>
            </a:r>
          </a:p>
          <a:p>
            <a:pPr lvl="2"/>
            <a:r>
              <a:rPr lang="en-US" dirty="0"/>
              <a:t>To gain positive association for a brand with the event, the participants, and/or attendees</a:t>
            </a:r>
          </a:p>
          <a:p>
            <a:pPr lvl="2"/>
            <a:r>
              <a:rPr lang="en-US" dirty="0"/>
              <a:t>To provide financing for an event</a:t>
            </a:r>
          </a:p>
          <a:p>
            <a:pPr lvl="1"/>
            <a:endParaRPr lang="en-US" dirty="0"/>
          </a:p>
        </p:txBody>
      </p:sp>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Supporting Collegiate Sports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Corporate advertising in exchange for sponsorship</a:t>
            </a:r>
          </a:p>
          <a:p>
            <a:pPr lvl="1"/>
            <a:r>
              <a:rPr lang="en-US" dirty="0"/>
              <a:t>Financing or generating revenue for the college programs</a:t>
            </a:r>
          </a:p>
          <a:p>
            <a:pPr lvl="1"/>
            <a:r>
              <a:rPr lang="en-US" dirty="0"/>
              <a:t>Media corporations buy the rights to televise the collegiate sports events (ABC/ESPN)</a:t>
            </a:r>
          </a:p>
          <a:p>
            <a:pPr lvl="1"/>
            <a:r>
              <a:rPr lang="en-US" dirty="0"/>
              <a:t>Some universities have their own television networks</a:t>
            </a:r>
          </a:p>
          <a:p>
            <a:pPr lvl="1"/>
            <a:endParaRPr lang="en-US" dirty="0"/>
          </a:p>
        </p:txBody>
      </p:sp>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purl.org/dc/terms/"/>
    <ds:schemaRef ds:uri="http://schemas.microsoft.com/office/2006/documentManagement/types"/>
    <ds:schemaRef ds:uri="http://purl.org/dc/elements/1.1/"/>
    <ds:schemaRef ds:uri="56ea17bb-c96d-4826-b465-01eec0dd23dd"/>
    <ds:schemaRef ds:uri="http://schemas.microsoft.com/office/infopath/2007/PartnerControls"/>
    <ds:schemaRef ds:uri="http://schemas.microsoft.com/sharepoint/v3"/>
    <ds:schemaRef ds:uri="http://schemas.microsoft.com/office/2006/metadata/properties"/>
    <ds:schemaRef ds:uri="05d88611-e516-4d1a-b12e-39107e78b3d0"/>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286</TotalTime>
  <Words>1002</Words>
  <Application>Microsoft Office PowerPoint</Application>
  <PresentationFormat>Widescreen</PresentationFormat>
  <Paragraphs>102</Paragraphs>
  <Slides>18</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Ethics</vt:lpstr>
      <vt:lpstr>Ethical Question</vt:lpstr>
      <vt:lpstr>Ethics and Character Matter</vt:lpstr>
      <vt:lpstr>Business Behavior</vt:lpstr>
      <vt:lpstr>Effective and Ethical Behavior</vt:lpstr>
      <vt:lpstr>Sponsorship</vt:lpstr>
      <vt:lpstr>Supporting Collegiate Sports</vt:lpstr>
      <vt:lpstr>Sponsorships</vt:lpstr>
      <vt:lpstr>Reasons for Sponsorships</vt:lpstr>
      <vt:lpstr>Endorsements</vt:lpstr>
      <vt:lpstr>Legal Restrictions on Endorsements</vt:lpstr>
      <vt:lpstr>Legal Restrictions of Endorsements</vt:lpstr>
      <vt:lpstr>Celebrity Endorsements</vt:lpstr>
      <vt:lpstr>Advantages of Endorsements</vt:lpstr>
      <vt:lpstr>Disadvantages of Endorsements</vt:lpstr>
      <vt:lpstr>What Businesses Seek in an Endorser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9</cp:revision>
  <cp:lastPrinted>2017-07-07T16:17:37Z</cp:lastPrinted>
  <dcterms:created xsi:type="dcterms:W3CDTF">2017-07-11T23:58:30Z</dcterms:created>
  <dcterms:modified xsi:type="dcterms:W3CDTF">2017-07-26T16:58:05Z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