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19"/>
  </p:notesMasterIdLst>
  <p:sldIdLst>
    <p:sldId id="321" r:id="rId7"/>
    <p:sldId id="335" r:id="rId8"/>
    <p:sldId id="325" r:id="rId9"/>
    <p:sldId id="326" r:id="rId10"/>
    <p:sldId id="327" r:id="rId11"/>
    <p:sldId id="328" r:id="rId12"/>
    <p:sldId id="329" r:id="rId13"/>
    <p:sldId id="330" r:id="rId14"/>
    <p:sldId id="331" r:id="rId15"/>
    <p:sldId id="332" r:id="rId16"/>
    <p:sldId id="333" r:id="rId17"/>
    <p:sldId id="334" r:id="rId18"/>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presProps" Target="presProp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theme" Target="theme/theme1.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DF1955-EB09-4CF0-AA11-C080630829D6}"/>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1EFA4762-5AEA-4FCD-9767-8F57586A3B95}"/>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060C25CB-135C-4C51-9DEA-E4D4108A9A68}" type="datetimeFigureOut">
              <a:rPr lang="en-US"/>
              <a:pPr>
                <a:defRPr/>
              </a:pPr>
              <a:t>7/26/2017</a:t>
            </a:fld>
            <a:endParaRPr lang="en-US"/>
          </a:p>
        </p:txBody>
      </p:sp>
      <p:sp>
        <p:nvSpPr>
          <p:cNvPr id="4" name="Slide Image Placeholder 3">
            <a:extLst>
              <a:ext uri="{FF2B5EF4-FFF2-40B4-BE49-F238E27FC236}">
                <a16:creationId xmlns:a16="http://schemas.microsoft.com/office/drawing/2014/main" id="{CFA56A1A-D29D-4E36-A69B-A19180FF541B}"/>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3C0EA6C4-1615-453C-96C4-5C350AA0788E}"/>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8A464740-EC26-420A-87A3-80FE89C4F0D0}"/>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92448124-A258-4D88-B405-10436C3256D5}"/>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E50C26C6-B993-445E-AA96-93A748831CFE}"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7EFEE4FE-8532-44B4-BD74-F08B43F3EB2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D27C7D6A-BD12-429C-BCAF-1CD46227FEC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6388" name="Slide Number Placeholder 3">
            <a:extLst>
              <a:ext uri="{FF2B5EF4-FFF2-40B4-BE49-F238E27FC236}">
                <a16:creationId xmlns:a16="http://schemas.microsoft.com/office/drawing/2014/main" id="{FE473F33-C90D-4958-A414-A0C5864CEE3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04E6377D-499C-48A4-9425-AC825AFE2D8F}" type="slidenum">
              <a:rPr lang="en-US" altLang="en-US"/>
              <a:pPr fontAlgn="base">
                <a:spcBef>
                  <a:spcPct val="0"/>
                </a:spcBef>
                <a:spcAft>
                  <a:spcPct val="0"/>
                </a:spcAft>
              </a:pPr>
              <a:t>3</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912EB678-7846-45F9-A0AF-2271D8FA5574}"/>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0040EE40-085A-421B-8A3A-D13E2F463853}"/>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9928A82B-DA27-423B-A5BB-3735E5E3803B}"/>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C2ACCA58-053D-403E-B925-3E13DE8D84A7}"/>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18759855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08F170A6-4595-4DA3-883B-777C001A4AD5}"/>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C7572D0D-C9EA-4F64-BF28-9253B48AB5A1}"/>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5304C0E-1839-4553-AA1A-F81577300F7F}"/>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1199230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B85A965F-91F0-49E8-8718-91106BF8A541}"/>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smtClean="0">
                <a:latin typeface="+mn-lt"/>
              </a:defRPr>
            </a:lvl1pPr>
          </a:lstStyle>
          <a:p>
            <a:pPr>
              <a:defRPr/>
            </a:pPr>
            <a:fld id="{9E22C1B0-8551-4E5E-AC1F-DF7535D9B4D0}" type="datetime1">
              <a:rPr lang="en-US" altLang="en-US"/>
              <a:pPr>
                <a:defRPr/>
              </a:pPr>
              <a:t>7/26/2017</a:t>
            </a:fld>
            <a:endParaRPr lang="en-US" altLang="en-US"/>
          </a:p>
        </p:txBody>
      </p:sp>
      <p:sp>
        <p:nvSpPr>
          <p:cNvPr id="5" name="Slide Number Placeholder 5">
            <a:extLst>
              <a:ext uri="{FF2B5EF4-FFF2-40B4-BE49-F238E27FC236}">
                <a16:creationId xmlns:a16="http://schemas.microsoft.com/office/drawing/2014/main" id="{C098F9FF-2560-4D25-9466-404CFBDDF76E}"/>
              </a:ext>
            </a:extLst>
          </p:cNvPr>
          <p:cNvSpPr>
            <a:spLocks noGrp="1"/>
          </p:cNvSpPr>
          <p:nvPr>
            <p:ph type="sldNum"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fld id="{F9DA772B-1FE2-4202-B438-ADDBB777C832}" type="slidenum">
              <a:rPr lang="en-US"/>
              <a:pPr>
                <a:defRPr/>
              </a:pPr>
              <a:t>‹#›</a:t>
            </a:fld>
            <a:endParaRPr lang="en-US"/>
          </a:p>
        </p:txBody>
      </p:sp>
    </p:spTree>
    <p:extLst>
      <p:ext uri="{BB962C8B-B14F-4D97-AF65-F5344CB8AC3E}">
        <p14:creationId xmlns:p14="http://schemas.microsoft.com/office/powerpoint/2010/main" val="1590969129"/>
      </p:ext>
    </p:extLst>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169917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1558596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363327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2664278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3341554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267453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354082024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33355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AECB5A-4C41-4121-BB9D-ACBE7BE2CAED}"/>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2B2E8CA4-E723-4B32-A69D-438959C6C0BE}"/>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15CC34BD-6946-447E-A31E-804944462605}"/>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840249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0965686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5738495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008387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636200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753526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557170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901F0FC-7B5D-4741-BF43-F759671400B9}"/>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2593571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A88DCA34-0C29-43D8-BADC-6A840EF3FAE1}"/>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D1AA623D-F825-463A-8DD2-D8BDB7D81D15}"/>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27409527-824F-4F65-BF1D-811814A04427}"/>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242761546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707330C2-3110-4FD1-8FD1-524FC20D7AE7}"/>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03A15ADC-2566-4393-B426-B6E43ECC00E0}"/>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4B7900-E31F-4DEF-81C7-12A490947585}"/>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D06361E5-0D25-4B77-9686-6B1AE52B9157}"/>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EEB1550A-F559-41CD-AC69-D6FFB86E5FED}"/>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CC4B5CBE-2E62-44D6-A356-9BA67C290B8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142BCC76-647C-4625-A00D-A8AF3E4ADCE4}"/>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D58FFE90-1EF5-42BE-B6F2-6CC743741F69}"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924952102"/>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CF3B59CE-9D71-44C0-B067-B6036C0C51B5}"/>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Spreadsheet Formulas</a:t>
            </a:r>
          </a:p>
          <a:p>
            <a:pPr lvl="1" fontAlgn="auto">
              <a:spcAft>
                <a:spcPts val="0"/>
              </a:spcAft>
              <a:defRPr/>
            </a:pPr>
            <a:r>
              <a:rPr lang="en-US" dirty="0"/>
              <a:t>Lesson Outline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83331820-E8FB-483B-973C-512EC652AC98}"/>
              </a:ext>
            </a:extLst>
          </p:cNvPr>
          <p:cNvSpPr>
            <a:spLocks noGrp="1"/>
          </p:cNvSpPr>
          <p:nvPr>
            <p:ph type="title"/>
          </p:nvPr>
        </p:nvSpPr>
        <p:spPr/>
        <p:txBody>
          <a:bodyPr/>
          <a:lstStyle/>
          <a:p>
            <a:pPr fontAlgn="auto">
              <a:spcAft>
                <a:spcPts val="0"/>
              </a:spcAft>
              <a:tabLst>
                <a:tab pos="574675" algn="l"/>
              </a:tabLst>
              <a:defRPr/>
            </a:pPr>
            <a:r>
              <a:rPr lang="en-US" dirty="0"/>
              <a:t>Basic Formulas</a:t>
            </a:r>
          </a:p>
        </p:txBody>
      </p:sp>
      <p:sp>
        <p:nvSpPr>
          <p:cNvPr id="24579" name="Content Placeholder 2">
            <a:extLst>
              <a:ext uri="{FF2B5EF4-FFF2-40B4-BE49-F238E27FC236}">
                <a16:creationId xmlns:a16="http://schemas.microsoft.com/office/drawing/2014/main" id="{3A2AF658-6332-4581-950A-3E43A50F7AAD}"/>
              </a:ext>
            </a:extLst>
          </p:cNvPr>
          <p:cNvSpPr>
            <a:spLocks noGrp="1"/>
          </p:cNvSpPr>
          <p:nvPr>
            <p:ph sz="half" idx="1"/>
          </p:nvPr>
        </p:nvSpPr>
        <p:spPr>
          <a:xfrm>
            <a:off x="740664" y="1420420"/>
            <a:ext cx="11055750" cy="4734318"/>
          </a:xfrm>
        </p:spPr>
        <p:txBody>
          <a:bodyPr/>
          <a:lstStyle/>
          <a:p>
            <a:pPr lvl="1" fontAlgn="auto">
              <a:spcAft>
                <a:spcPts val="0"/>
              </a:spcAft>
              <a:buClr>
                <a:srgbClr val="C00000"/>
              </a:buClr>
              <a:tabLst>
                <a:tab pos="574675" algn="l"/>
                <a:tab pos="1254125" algn="l"/>
                <a:tab pos="1828800" algn="l"/>
                <a:tab pos="2403475" algn="l"/>
                <a:tab pos="3082925" algn="l"/>
                <a:tab pos="3775075" algn="l"/>
              </a:tabLst>
              <a:defRPr/>
            </a:pPr>
            <a:r>
              <a:rPr lang="en-US" dirty="0"/>
              <a:t>Relative Vs. Absolute Cell References.</a:t>
            </a:r>
          </a:p>
          <a:p>
            <a:pPr lvl="1" fontAlgn="auto">
              <a:spcAft>
                <a:spcPts val="0"/>
              </a:spcAft>
              <a:buClr>
                <a:srgbClr val="C00000"/>
              </a:buClr>
              <a:tabLst>
                <a:tab pos="1254125" algn="l"/>
                <a:tab pos="1828800" algn="l"/>
                <a:tab pos="2403475" algn="l"/>
                <a:tab pos="3082925" algn="l"/>
                <a:tab pos="3775075" algn="l"/>
              </a:tabLst>
              <a:defRPr/>
            </a:pPr>
            <a:r>
              <a:rPr lang="en-US" dirty="0"/>
              <a:t>Relative cell reference identifies the location of a cell and changes when the formula is copied and pasted to other cells. An absolute cell reference does not change.</a:t>
            </a:r>
          </a:p>
          <a:p>
            <a:pPr lvl="1" fontAlgn="auto">
              <a:spcAft>
                <a:spcPts val="0"/>
              </a:spcAft>
              <a:buClr>
                <a:srgbClr val="C00000"/>
              </a:buClr>
              <a:tabLst>
                <a:tab pos="574675" algn="l"/>
                <a:tab pos="1254125" algn="l"/>
                <a:tab pos="1828800" algn="l"/>
                <a:tab pos="2403475" algn="l"/>
                <a:tab pos="3082925" algn="l"/>
                <a:tab pos="3775075" algn="l"/>
              </a:tabLst>
              <a:defRPr/>
            </a:pP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46277204-20F0-47F4-96C4-7AEF1B697604}"/>
              </a:ext>
            </a:extLst>
          </p:cNvPr>
          <p:cNvSpPr>
            <a:spLocks noGrp="1"/>
          </p:cNvSpPr>
          <p:nvPr>
            <p:ph type="title"/>
          </p:nvPr>
        </p:nvSpPr>
        <p:spPr/>
        <p:txBody>
          <a:bodyPr/>
          <a:lstStyle/>
          <a:p>
            <a:pPr fontAlgn="auto">
              <a:spcAft>
                <a:spcPts val="0"/>
              </a:spcAft>
              <a:tabLst>
                <a:tab pos="574675" algn="l"/>
              </a:tabLst>
              <a:defRPr/>
            </a:pPr>
            <a:r>
              <a:rPr lang="en-US" dirty="0"/>
              <a:t>Assignment </a:t>
            </a:r>
            <a:endParaRPr lang="en-US" sz="3200" dirty="0"/>
          </a:p>
        </p:txBody>
      </p:sp>
      <p:sp>
        <p:nvSpPr>
          <p:cNvPr id="24579" name="Content Placeholder 2">
            <a:extLst>
              <a:ext uri="{FF2B5EF4-FFF2-40B4-BE49-F238E27FC236}">
                <a16:creationId xmlns:a16="http://schemas.microsoft.com/office/drawing/2014/main" id="{9AB416B9-8121-4438-A075-50A9D09C7DF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4675" indent="-574675">
              <a:buClr>
                <a:srgbClr val="002060"/>
              </a:buClr>
              <a:tabLst>
                <a:tab pos="574675" algn="l"/>
                <a:tab pos="1254125" algn="l"/>
                <a:tab pos="1828800" algn="l"/>
                <a:tab pos="2403475" algn="l"/>
                <a:tab pos="3082925" algn="l"/>
                <a:tab pos="3775075" algn="l"/>
              </a:tabLst>
            </a:pPr>
            <a:r>
              <a:rPr lang="en-US" altLang="en-US" b="1" dirty="0"/>
              <a:t>Create a spreadsheet with the following formulas:</a:t>
            </a:r>
          </a:p>
          <a:p>
            <a:pPr marL="1219200" lvl="2" indent="-574675">
              <a:buClr>
                <a:srgbClr val="C00000"/>
              </a:buClr>
              <a:buFont typeface="Calibri Light" panose="020F0302020204030204" pitchFamily="34" charset="0"/>
              <a:buAutoNum type="arabicPeriod"/>
              <a:tabLst>
                <a:tab pos="574675" algn="l"/>
                <a:tab pos="1254125" algn="l"/>
                <a:tab pos="1828800" algn="l"/>
                <a:tab pos="2403475" algn="l"/>
                <a:tab pos="3082925" algn="l"/>
                <a:tab pos="3775075" algn="l"/>
              </a:tabLst>
            </a:pPr>
            <a:r>
              <a:rPr lang="en-US" altLang="en-US" dirty="0"/>
              <a:t>Addition</a:t>
            </a:r>
          </a:p>
          <a:p>
            <a:pPr marL="1219200" lvl="2" indent="-574675">
              <a:buClr>
                <a:srgbClr val="C00000"/>
              </a:buClr>
              <a:buFont typeface="Calibri Light" panose="020F0302020204030204" pitchFamily="34" charset="0"/>
              <a:buAutoNum type="arabicPeriod"/>
              <a:tabLst>
                <a:tab pos="574675" algn="l"/>
                <a:tab pos="1254125" algn="l"/>
                <a:tab pos="1828800" algn="l"/>
                <a:tab pos="2403475" algn="l"/>
                <a:tab pos="3082925" algn="l"/>
                <a:tab pos="3775075" algn="l"/>
              </a:tabLst>
            </a:pPr>
            <a:r>
              <a:rPr lang="en-US" altLang="en-US" dirty="0"/>
              <a:t>Subtraction</a:t>
            </a:r>
          </a:p>
          <a:p>
            <a:pPr marL="1219200" lvl="2" indent="-574675">
              <a:buClr>
                <a:srgbClr val="C00000"/>
              </a:buClr>
              <a:buFont typeface="Calibri Light" panose="020F0302020204030204" pitchFamily="34" charset="0"/>
              <a:buAutoNum type="arabicPeriod"/>
              <a:tabLst>
                <a:tab pos="574675" algn="l"/>
                <a:tab pos="1254125" algn="l"/>
                <a:tab pos="1828800" algn="l"/>
                <a:tab pos="2403475" algn="l"/>
                <a:tab pos="3082925" algn="l"/>
                <a:tab pos="3775075" algn="l"/>
              </a:tabLst>
            </a:pPr>
            <a:r>
              <a:rPr lang="en-US" altLang="en-US" dirty="0"/>
              <a:t>Multiplication</a:t>
            </a:r>
          </a:p>
          <a:p>
            <a:pPr marL="1219200" lvl="2" indent="-574675">
              <a:buClr>
                <a:srgbClr val="C00000"/>
              </a:buClr>
              <a:buFont typeface="Calibri Light" panose="020F0302020204030204" pitchFamily="34" charset="0"/>
              <a:buAutoNum type="arabicPeriod"/>
              <a:tabLst>
                <a:tab pos="574675" algn="l"/>
                <a:tab pos="1254125" algn="l"/>
                <a:tab pos="1828800" algn="l"/>
                <a:tab pos="2403475" algn="l"/>
                <a:tab pos="3082925" algn="l"/>
                <a:tab pos="3775075" algn="l"/>
              </a:tabLst>
            </a:pPr>
            <a:r>
              <a:rPr lang="en-US" altLang="en-US" dirty="0"/>
              <a:t>Division</a:t>
            </a:r>
          </a:p>
          <a:p>
            <a:pPr marL="1219200" lvl="2" indent="-574675">
              <a:buClr>
                <a:srgbClr val="C00000"/>
              </a:buClr>
              <a:buFont typeface="Calibri Light" panose="020F0302020204030204" pitchFamily="34" charset="0"/>
              <a:buAutoNum type="arabicPeriod"/>
              <a:tabLst>
                <a:tab pos="574675" algn="l"/>
                <a:tab pos="1254125" algn="l"/>
                <a:tab pos="1828800" algn="l"/>
                <a:tab pos="2403475" algn="l"/>
                <a:tab pos="3082925" algn="l"/>
                <a:tab pos="3775075" algn="l"/>
              </a:tabLst>
            </a:pPr>
            <a:r>
              <a:rPr lang="en-US" altLang="en-US" dirty="0"/>
              <a:t>Relative Cell Reference</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92D66639-FE8F-478F-9E08-3688C44D204A}"/>
              </a:ext>
            </a:extLst>
          </p:cNvPr>
          <p:cNvSpPr>
            <a:spLocks noGrp="1"/>
          </p:cNvSpPr>
          <p:nvPr>
            <p:ph type="title"/>
          </p:nvPr>
        </p:nvSpPr>
        <p:spPr/>
        <p:txBody>
          <a:bodyPr/>
          <a:lstStyle/>
          <a:p>
            <a:pPr fontAlgn="auto">
              <a:spcAft>
                <a:spcPts val="0"/>
              </a:spcAft>
              <a:tabLst>
                <a:tab pos="574675" algn="l"/>
              </a:tabLst>
              <a:defRPr/>
            </a:pPr>
            <a:r>
              <a:rPr lang="en-US" dirty="0"/>
              <a:t>Assignment</a:t>
            </a:r>
            <a:endParaRPr lang="en-US" sz="3200" dirty="0"/>
          </a:p>
        </p:txBody>
      </p:sp>
      <p:sp>
        <p:nvSpPr>
          <p:cNvPr id="25603" name="Content Placeholder 8">
            <a:extLst>
              <a:ext uri="{FF2B5EF4-FFF2-40B4-BE49-F238E27FC236}">
                <a16:creationId xmlns:a16="http://schemas.microsoft.com/office/drawing/2014/main" id="{0A6B6CD0-8728-4ECE-845F-24DF3725351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Think of your own personal spreadsheet need and use the formulas in the lesson in the spreadsheet.  </a:t>
            </a:r>
          </a:p>
          <a:p>
            <a:pPr lvl="1"/>
            <a:r>
              <a:rPr lang="en-US" altLang="en-US" dirty="0"/>
              <a:t>Fill in your personal spreadsheet topic on your organizer.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DF2F8767-F05E-4F74-8204-B9E6ACCE5AB9}"/>
              </a:ext>
            </a:extLst>
          </p:cNvPr>
          <p:cNvSpPr>
            <a:spLocks noGrp="1"/>
          </p:cNvSpPr>
          <p:nvPr>
            <p:ph type="title"/>
          </p:nvPr>
        </p:nvSpPr>
        <p:spPr/>
        <p:txBody>
          <a:bodyPr/>
          <a:lstStyle/>
          <a:p>
            <a:pPr fontAlgn="auto">
              <a:spcAft>
                <a:spcPts val="0"/>
              </a:spcAft>
              <a:tabLst>
                <a:tab pos="574675" algn="l"/>
              </a:tabLst>
              <a:defRPr/>
            </a:pPr>
            <a:r>
              <a:rPr lang="en-US" dirty="0"/>
              <a:t>Relevance of Spreadsheets to Everyday Life</a:t>
            </a:r>
          </a:p>
        </p:txBody>
      </p:sp>
      <p:sp>
        <p:nvSpPr>
          <p:cNvPr id="15363" name="Content Placeholder 2">
            <a:extLst>
              <a:ext uri="{FF2B5EF4-FFF2-40B4-BE49-F238E27FC236}">
                <a16:creationId xmlns:a16="http://schemas.microsoft.com/office/drawing/2014/main" id="{7D3D4FEF-CCFA-4591-B7EB-AE4109D1C8A7}"/>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Purpose of a spreadsheet</a:t>
            </a:r>
          </a:p>
          <a:p>
            <a:pPr marL="365125" lvl="1">
              <a:tabLst>
                <a:tab pos="574675" algn="l"/>
                <a:tab pos="1254125" algn="l"/>
                <a:tab pos="1828800" algn="l"/>
                <a:tab pos="2403475" algn="l"/>
                <a:tab pos="3082925" algn="l"/>
                <a:tab pos="3775075" algn="l"/>
              </a:tabLst>
            </a:pPr>
            <a:r>
              <a:rPr lang="en-US" altLang="en-US" dirty="0">
                <a:cs typeface="Arial" panose="020B0604020202020204" pitchFamily="34" charset="0"/>
              </a:rPr>
              <a:t>Keep track of money</a:t>
            </a:r>
          </a:p>
          <a:p>
            <a:pPr marL="365125" lvl="1">
              <a:tabLst>
                <a:tab pos="574675" algn="l"/>
                <a:tab pos="1254125" algn="l"/>
                <a:tab pos="1828800" algn="l"/>
                <a:tab pos="2403475" algn="l"/>
                <a:tab pos="3082925" algn="l"/>
                <a:tab pos="3775075" algn="l"/>
              </a:tabLst>
            </a:pPr>
            <a:r>
              <a:rPr lang="en-US" altLang="en-US" dirty="0">
                <a:cs typeface="Arial" panose="020B0604020202020204" pitchFamily="34" charset="0"/>
              </a:rPr>
              <a:t>Keep up with statistics</a:t>
            </a:r>
          </a:p>
          <a:p>
            <a:pPr marL="365125" lvl="1">
              <a:tabLst>
                <a:tab pos="574675" algn="l"/>
                <a:tab pos="1254125" algn="l"/>
                <a:tab pos="1828800" algn="l"/>
                <a:tab pos="2403475" algn="l"/>
                <a:tab pos="3082925" algn="l"/>
                <a:tab pos="3775075" algn="l"/>
              </a:tabLst>
            </a:pPr>
            <a:r>
              <a:rPr lang="en-US" altLang="en-US" dirty="0">
                <a:cs typeface="Arial" panose="020B0604020202020204" pitchFamily="34" charset="0"/>
              </a:rPr>
              <a:t>Managing information</a:t>
            </a:r>
          </a:p>
          <a:p>
            <a:pPr marL="365125" lvl="1">
              <a:tabLst>
                <a:tab pos="574675" algn="l"/>
                <a:tab pos="1254125" algn="l"/>
                <a:tab pos="1828800" algn="l"/>
                <a:tab pos="2403475" algn="l"/>
                <a:tab pos="3082925" algn="l"/>
                <a:tab pos="3775075" algn="l"/>
              </a:tabLst>
            </a:pPr>
            <a:r>
              <a:rPr lang="en-US" altLang="en-US" dirty="0">
                <a:cs typeface="Arial" panose="020B0604020202020204" pitchFamily="34" charset="0"/>
              </a:rPr>
              <a:t>Analyzing information</a:t>
            </a:r>
          </a:p>
          <a:p>
            <a:pPr marL="365125" lvl="1">
              <a:tabLst>
                <a:tab pos="574675" algn="l"/>
                <a:tab pos="1254125" algn="l"/>
                <a:tab pos="1828800" algn="l"/>
                <a:tab pos="2403475" algn="l"/>
                <a:tab pos="3082925" algn="l"/>
                <a:tab pos="3775075" algn="l"/>
              </a:tabLst>
            </a:pPr>
            <a:r>
              <a:rPr lang="en-US" altLang="en-US" dirty="0">
                <a:cs typeface="Arial" panose="020B0604020202020204" pitchFamily="34" charset="0"/>
              </a:rPr>
              <a:t>Presenting information</a:t>
            </a:r>
            <a:endParaRPr lang="en-US"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146431AC-60FA-4B43-B228-C70EB4ACCB4E}"/>
              </a:ext>
            </a:extLst>
          </p:cNvPr>
          <p:cNvSpPr>
            <a:spLocks noGrp="1"/>
          </p:cNvSpPr>
          <p:nvPr>
            <p:ph type="title"/>
          </p:nvPr>
        </p:nvSpPr>
        <p:spPr/>
        <p:txBody>
          <a:bodyPr/>
          <a:lstStyle/>
          <a:p>
            <a:pPr fontAlgn="auto">
              <a:spcAft>
                <a:spcPts val="0"/>
              </a:spcAft>
              <a:tabLst>
                <a:tab pos="574675" algn="l"/>
              </a:tabLst>
              <a:defRPr/>
            </a:pPr>
            <a:r>
              <a:rPr lang="en-US" dirty="0"/>
              <a:t>Relevance of Spreadsheets to Everyday Life</a:t>
            </a:r>
          </a:p>
        </p:txBody>
      </p:sp>
      <p:sp>
        <p:nvSpPr>
          <p:cNvPr id="18435" name="Content Placeholder 2">
            <a:extLst>
              <a:ext uri="{FF2B5EF4-FFF2-40B4-BE49-F238E27FC236}">
                <a16:creationId xmlns:a16="http://schemas.microsoft.com/office/drawing/2014/main" id="{6B6B345A-C160-410B-A7F4-7B5CBD3AA5E6}"/>
              </a:ext>
            </a:extLst>
          </p:cNvPr>
          <p:cNvSpPr>
            <a:spLocks noGrp="1"/>
          </p:cNvSpPr>
          <p:nvPr>
            <p:ph sz="half" idx="1"/>
          </p:nvPr>
        </p:nvSpPr>
        <p:spPr/>
        <p:txBody>
          <a:bodyPr/>
          <a:lstStyle/>
          <a:p>
            <a:pPr marL="0" indent="0" fontAlgn="auto">
              <a:spcAft>
                <a:spcPts val="0"/>
              </a:spcAft>
              <a:buClr>
                <a:schemeClr val="tx1"/>
              </a:buClr>
              <a:buFont typeface="Arial" panose="020B0604020202020204" pitchFamily="34" charset="0"/>
              <a:buNone/>
              <a:tabLst>
                <a:tab pos="574675" algn="l"/>
                <a:tab pos="1254125" algn="l"/>
                <a:tab pos="1828800" algn="l"/>
                <a:tab pos="2403475" algn="l"/>
                <a:tab pos="3082925" algn="l"/>
                <a:tab pos="3775075" algn="l"/>
              </a:tabLst>
              <a:defRPr/>
            </a:pPr>
            <a:r>
              <a:rPr lang="en-US" dirty="0"/>
              <a:t>Before electronic spreadsheets</a:t>
            </a:r>
          </a:p>
          <a:p>
            <a:pPr marL="365125" lvl="1">
              <a:buSzPct val="150000"/>
              <a:tabLst>
                <a:tab pos="574675" algn="l"/>
                <a:tab pos="1254125" algn="l"/>
                <a:tab pos="1828800" algn="l"/>
                <a:tab pos="2403475" algn="l"/>
                <a:tab pos="3082925" algn="l"/>
                <a:tab pos="3775075" algn="l"/>
              </a:tabLst>
              <a:defRPr/>
            </a:pPr>
            <a:r>
              <a:rPr lang="en-US" dirty="0"/>
              <a:t>How do you </a:t>
            </a:r>
            <a:r>
              <a:rPr lang="en-US" dirty="0">
                <a:cs typeface="Arial" panose="020B0604020202020204" pitchFamily="34" charset="0"/>
              </a:rPr>
              <a:t>think businesses kept up with finances, payroll, inventory, etc. before computers?</a:t>
            </a:r>
          </a:p>
          <a:p>
            <a:pPr marL="365125" lvl="1">
              <a:buSzPct val="150000"/>
              <a:tabLst>
                <a:tab pos="574675" algn="l"/>
                <a:tab pos="1254125" algn="l"/>
                <a:tab pos="1828800" algn="l"/>
                <a:tab pos="2403475" algn="l"/>
                <a:tab pos="3082925" algn="l"/>
                <a:tab pos="3775075" algn="l"/>
              </a:tabLst>
              <a:defRPr/>
            </a:pPr>
            <a:r>
              <a:rPr lang="en-US" dirty="0">
                <a:cs typeface="Arial" panose="020B0604020202020204" pitchFamily="34" charset="0"/>
              </a:rPr>
              <a:t>How do you </a:t>
            </a:r>
            <a:r>
              <a:rPr lang="en-US" dirty="0"/>
              <a:t>think electronic spreadsheets have transformed businesses today?</a:t>
            </a:r>
          </a:p>
          <a:p>
            <a:pPr marL="574675" indent="-574675" fontAlgn="auto">
              <a:spcAft>
                <a:spcPts val="0"/>
              </a:spcAft>
              <a:buFont typeface="Arial" panose="020B0604020202020204" pitchFamily="34" charset="0"/>
              <a:buNone/>
              <a:tabLst>
                <a:tab pos="574675" algn="l"/>
                <a:tab pos="1254125" algn="l"/>
                <a:tab pos="1828800" algn="l"/>
                <a:tab pos="2403475" algn="l"/>
                <a:tab pos="3082925" algn="l"/>
                <a:tab pos="3775075" algn="l"/>
              </a:tabLst>
              <a:defRPr/>
            </a:pP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D19E4D15-8E9F-45FD-BBDC-2363706600DD}"/>
              </a:ext>
            </a:extLst>
          </p:cNvPr>
          <p:cNvSpPr>
            <a:spLocks noGrp="1"/>
          </p:cNvSpPr>
          <p:nvPr>
            <p:ph type="title"/>
          </p:nvPr>
        </p:nvSpPr>
        <p:spPr/>
        <p:txBody>
          <a:bodyPr/>
          <a:lstStyle/>
          <a:p>
            <a:pPr fontAlgn="auto">
              <a:spcAft>
                <a:spcPts val="0"/>
              </a:spcAft>
              <a:tabLst>
                <a:tab pos="574675" algn="l"/>
              </a:tabLst>
              <a:defRPr/>
            </a:pPr>
            <a:r>
              <a:rPr lang="en-US" dirty="0"/>
              <a:t>Relevance of Spreadsheets to Everyday Life</a:t>
            </a:r>
          </a:p>
        </p:txBody>
      </p:sp>
      <p:sp>
        <p:nvSpPr>
          <p:cNvPr id="3" name="Content Placeholder 2">
            <a:extLst>
              <a:ext uri="{FF2B5EF4-FFF2-40B4-BE49-F238E27FC236}">
                <a16:creationId xmlns:a16="http://schemas.microsoft.com/office/drawing/2014/main" id="{01CDA89B-2BA0-4A76-83A6-4067404FBC56}"/>
              </a:ext>
            </a:extLst>
          </p:cNvPr>
          <p:cNvSpPr>
            <a:spLocks noGrp="1"/>
          </p:cNvSpPr>
          <p:nvPr>
            <p:ph sz="half" idx="1"/>
          </p:nvPr>
        </p:nvSpPr>
        <p:spPr/>
        <p:txBody>
          <a:bodyPr/>
          <a:lstStyle/>
          <a:p>
            <a:pPr marL="574675" indent="-574675" fontAlgn="auto">
              <a:spcAft>
                <a:spcPts val="0"/>
              </a:spcAft>
              <a:buFont typeface="Arial" panose="020B0604020202020204" pitchFamily="34" charset="0"/>
              <a:buNone/>
              <a:tabLst>
                <a:tab pos="574675" algn="l"/>
                <a:tab pos="1254125" algn="l"/>
                <a:tab pos="1828800" algn="l"/>
                <a:tab pos="2403475" algn="l"/>
                <a:tab pos="3082925" algn="l"/>
                <a:tab pos="3775075" algn="l"/>
              </a:tabLst>
              <a:defRPr/>
            </a:pPr>
            <a:r>
              <a:rPr lang="en-US" dirty="0"/>
              <a:t>Brainstorm some ways that spreadsheets can be used in everyday life:</a:t>
            </a:r>
          </a:p>
          <a:p>
            <a:pPr lvl="1" fontAlgn="auto">
              <a:spcAft>
                <a:spcPts val="0"/>
              </a:spcAft>
              <a:tabLst>
                <a:tab pos="574675" algn="l"/>
                <a:tab pos="1254125" algn="l"/>
                <a:tab pos="1828800" algn="l"/>
                <a:tab pos="2403475" algn="l"/>
                <a:tab pos="3082925" algn="l"/>
                <a:tab pos="3775075" algn="l"/>
              </a:tabLst>
              <a:defRPr/>
            </a:pPr>
            <a:r>
              <a:rPr lang="en-US" dirty="0"/>
              <a:t>Sports Stats (e.g., batting average)</a:t>
            </a:r>
          </a:p>
          <a:p>
            <a:pPr lvl="1" fontAlgn="auto">
              <a:spcAft>
                <a:spcPts val="0"/>
              </a:spcAft>
              <a:tabLst>
                <a:tab pos="574675" algn="l"/>
                <a:tab pos="1254125" algn="l"/>
                <a:tab pos="1828800" algn="l"/>
                <a:tab pos="2403475" algn="l"/>
                <a:tab pos="3082925" algn="l"/>
                <a:tab pos="3775075" algn="l"/>
              </a:tabLst>
              <a:defRPr/>
            </a:pPr>
            <a:r>
              <a:rPr lang="en-US" dirty="0"/>
              <a:t>Grades</a:t>
            </a:r>
          </a:p>
          <a:p>
            <a:pPr lvl="1" fontAlgn="auto">
              <a:spcAft>
                <a:spcPts val="0"/>
              </a:spcAft>
              <a:tabLst>
                <a:tab pos="574675" algn="l"/>
                <a:tab pos="1254125" algn="l"/>
                <a:tab pos="1828800" algn="l"/>
                <a:tab pos="2403475" algn="l"/>
                <a:tab pos="3082925" algn="l"/>
                <a:tab pos="3775075" algn="l"/>
              </a:tabLst>
              <a:defRPr/>
            </a:pPr>
            <a:r>
              <a:rPr lang="en-US" dirty="0"/>
              <a:t>Budgets</a:t>
            </a:r>
          </a:p>
          <a:p>
            <a:pPr lvl="1" fontAlgn="auto">
              <a:spcAft>
                <a:spcPts val="0"/>
              </a:spcAft>
              <a:tabLst>
                <a:tab pos="574675" algn="l"/>
                <a:tab pos="1254125" algn="l"/>
                <a:tab pos="1828800" algn="l"/>
                <a:tab pos="2403475" algn="l"/>
                <a:tab pos="3082925" algn="l"/>
                <a:tab pos="3775075" algn="l"/>
              </a:tabLst>
              <a:defRPr/>
            </a:pPr>
            <a:r>
              <a:rPr lang="en-US" dirty="0"/>
              <a:t>Inventory</a:t>
            </a:r>
          </a:p>
          <a:p>
            <a:pPr lvl="1" fontAlgn="auto">
              <a:spcAft>
                <a:spcPts val="0"/>
              </a:spcAft>
              <a:tabLst>
                <a:tab pos="574675" algn="l"/>
                <a:tab pos="1254125" algn="l"/>
                <a:tab pos="1828800" algn="l"/>
                <a:tab pos="2403475" algn="l"/>
                <a:tab pos="3082925" algn="l"/>
                <a:tab pos="3775075" algn="l"/>
              </a:tabLst>
              <a:defRPr/>
            </a:pPr>
            <a:r>
              <a:rPr lang="en-US" dirty="0"/>
              <a:t>Buying a car</a:t>
            </a:r>
          </a:p>
        </p:txBody>
      </p:sp>
      <p:sp>
        <p:nvSpPr>
          <p:cNvPr id="18437" name="Footer Placeholder 4">
            <a:extLst>
              <a:ext uri="{FF2B5EF4-FFF2-40B4-BE49-F238E27FC236}">
                <a16:creationId xmlns:a16="http://schemas.microsoft.com/office/drawing/2014/main" id="{FD68B0DF-9D49-463A-99B9-0490EFEBF986}"/>
              </a:ext>
            </a:extLst>
          </p:cNvPr>
          <p:cNvSpPr txBox="1">
            <a:spLocks noChangeArrowheads="1"/>
          </p:cNvSpPr>
          <p:nvPr/>
        </p:nvSpPr>
        <p:spPr bwMode="auto">
          <a:xfrm>
            <a:off x="2286000" y="6248400"/>
            <a:ext cx="7620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fontAlgn="base">
              <a:spcBef>
                <a:spcPct val="0"/>
              </a:spcBef>
              <a:spcAft>
                <a:spcPct val="0"/>
              </a:spcAft>
              <a:defRPr>
                <a:solidFill>
                  <a:schemeClr val="tx1"/>
                </a:solidFill>
                <a:latin typeface="Calibri" panose="020F0502020204030204" pitchFamily="34" charset="0"/>
              </a:defRPr>
            </a:lvl6pPr>
            <a:lvl7pPr marL="2971800" indent="-228600" fontAlgn="base">
              <a:spcBef>
                <a:spcPct val="0"/>
              </a:spcBef>
              <a:spcAft>
                <a:spcPct val="0"/>
              </a:spcAft>
              <a:defRPr>
                <a:solidFill>
                  <a:schemeClr val="tx1"/>
                </a:solidFill>
                <a:latin typeface="Calibri" panose="020F0502020204030204" pitchFamily="34" charset="0"/>
              </a:defRPr>
            </a:lvl7pPr>
            <a:lvl8pPr marL="3429000" indent="-228600" fontAlgn="base">
              <a:spcBef>
                <a:spcPct val="0"/>
              </a:spcBef>
              <a:spcAft>
                <a:spcPct val="0"/>
              </a:spcAft>
              <a:defRPr>
                <a:solidFill>
                  <a:schemeClr val="tx1"/>
                </a:solidFill>
                <a:latin typeface="Calibri" panose="020F0502020204030204" pitchFamily="34" charset="0"/>
              </a:defRPr>
            </a:lvl8pPr>
            <a:lvl9pPr marL="3886200" indent="-228600" fontAlgn="base">
              <a:spcBef>
                <a:spcPct val="0"/>
              </a:spcBef>
              <a:spcAft>
                <a:spcPct val="0"/>
              </a:spcAft>
              <a:defRPr>
                <a:solidFill>
                  <a:schemeClr val="tx1"/>
                </a:solidFill>
                <a:latin typeface="Calibri" panose="020F0502020204030204" pitchFamily="34" charset="0"/>
              </a:defRPr>
            </a:lvl9pPr>
          </a:lstStyle>
          <a:p>
            <a:pPr defTabSz="914400" eaLnBrk="1" hangingPunct="1"/>
            <a:r>
              <a:rPr lang="en-US" altLang="en-US" sz="1000">
                <a:latin typeface="Arial" panose="020B0604020202020204" pitchFamily="34" charset="0"/>
              </a:rPr>
              <a:t>IT: PIT: Basic Spreadsheet Formulas                                           Copyright © Texas Education Agency, 2013. All rights reserved.</a:t>
            </a:r>
          </a:p>
          <a:p>
            <a:pPr defTabSz="914400" eaLnBrk="1" hangingPunct="1"/>
            <a:r>
              <a:rPr lang="en-US" altLang="en-US" sz="1000">
                <a:latin typeface="Arial" panose="020B0604020202020204" pitchFamily="34" charset="0"/>
              </a:rPr>
              <a:t>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000"/>
                                        <p:tgtEl>
                                          <p:spTgt spid="3">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20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2000"/>
                                        <p:tgtEl>
                                          <p:spTgt spid="3">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2000"/>
                                        <p:tgtEl>
                                          <p:spTgt spid="3">
                                            <p:txEl>
                                              <p:pRg st="4" end="4"/>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00D4C11D-1D48-4C26-B1C3-9AFEE227CCF7}"/>
              </a:ext>
            </a:extLst>
          </p:cNvPr>
          <p:cNvSpPr>
            <a:spLocks noGrp="1"/>
          </p:cNvSpPr>
          <p:nvPr>
            <p:ph type="title"/>
          </p:nvPr>
        </p:nvSpPr>
        <p:spPr/>
        <p:txBody>
          <a:bodyPr/>
          <a:lstStyle/>
          <a:p>
            <a:pPr fontAlgn="auto">
              <a:spcAft>
                <a:spcPts val="0"/>
              </a:spcAft>
              <a:tabLst>
                <a:tab pos="574675" algn="l"/>
              </a:tabLst>
              <a:defRPr/>
            </a:pPr>
            <a:r>
              <a:rPr lang="en-US" dirty="0"/>
              <a:t>Basic Formulas</a:t>
            </a:r>
          </a:p>
        </p:txBody>
      </p:sp>
      <p:sp>
        <p:nvSpPr>
          <p:cNvPr id="19459" name="Content Placeholder 2">
            <a:extLst>
              <a:ext uri="{FF2B5EF4-FFF2-40B4-BE49-F238E27FC236}">
                <a16:creationId xmlns:a16="http://schemas.microsoft.com/office/drawing/2014/main" id="{F0E583DD-0A2C-4EB8-AC00-249213032EBD}"/>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tabLst>
                <a:tab pos="574675" algn="l"/>
                <a:tab pos="1254125" algn="l"/>
                <a:tab pos="1828800" algn="l"/>
                <a:tab pos="2403475" algn="l"/>
                <a:tab pos="3082925" algn="l"/>
                <a:tab pos="3775075" algn="l"/>
              </a:tabLst>
            </a:pPr>
            <a:r>
              <a:rPr lang="en-US" altLang="en-US" dirty="0"/>
              <a:t>Addition – Formula is</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=cell 1+cell2+cell3+cell4 </a:t>
            </a:r>
            <a:r>
              <a:rPr lang="en-US" altLang="en-US" dirty="0"/>
              <a:t> (and so on)</a:t>
            </a:r>
          </a:p>
          <a:p>
            <a:pPr marL="574675" indent="-574675">
              <a:buFont typeface="Arial" panose="020B0604020202020204" pitchFamily="34" charset="0"/>
              <a:buNone/>
              <a:tabLst>
                <a:tab pos="574675" algn="l"/>
                <a:tab pos="1254125" algn="l"/>
                <a:tab pos="1828800" algn="l"/>
                <a:tab pos="2403475" algn="l"/>
                <a:tab pos="3082925" algn="l"/>
                <a:tab pos="3775075" algn="l"/>
              </a:tabLst>
            </a:pPr>
            <a:endParaRPr lang="en-US" altLang="en-US" dirty="0"/>
          </a:p>
          <a:p>
            <a:pPr lvl="1">
              <a:tabLst>
                <a:tab pos="574675" algn="l"/>
                <a:tab pos="1254125" algn="l"/>
                <a:tab pos="1828800" algn="l"/>
                <a:tab pos="2403475" algn="l"/>
                <a:tab pos="3082925" algn="l"/>
                <a:tab pos="3775075" algn="l"/>
              </a:tabLst>
            </a:pPr>
            <a:r>
              <a:rPr lang="en-US" altLang="en-US" dirty="0"/>
              <a:t>Example:</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=a1+a2+a3+a4   </a:t>
            </a:r>
            <a:r>
              <a:rPr lang="en-US" altLang="en-US" i="1" dirty="0"/>
              <a:t>will add the values in cells a1, a2, a3 and a4</a:t>
            </a:r>
            <a:endParaRPr lang="en-US" altLang="en-US" b="1" i="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999743B3-7DBE-4D2F-B582-34BF76E24F5B}"/>
              </a:ext>
            </a:extLst>
          </p:cNvPr>
          <p:cNvSpPr>
            <a:spLocks noGrp="1"/>
          </p:cNvSpPr>
          <p:nvPr>
            <p:ph type="title"/>
          </p:nvPr>
        </p:nvSpPr>
        <p:spPr/>
        <p:txBody>
          <a:bodyPr/>
          <a:lstStyle/>
          <a:p>
            <a:pPr fontAlgn="auto">
              <a:spcAft>
                <a:spcPts val="0"/>
              </a:spcAft>
              <a:tabLst>
                <a:tab pos="574675" algn="l"/>
              </a:tabLst>
              <a:defRPr/>
            </a:pPr>
            <a:r>
              <a:rPr lang="en-US" dirty="0"/>
              <a:t>Basic Formulas</a:t>
            </a:r>
          </a:p>
        </p:txBody>
      </p:sp>
      <p:sp>
        <p:nvSpPr>
          <p:cNvPr id="20483" name="Content Placeholder 2">
            <a:extLst>
              <a:ext uri="{FF2B5EF4-FFF2-40B4-BE49-F238E27FC236}">
                <a16:creationId xmlns:a16="http://schemas.microsoft.com/office/drawing/2014/main" id="{A1F61EE4-D442-415E-BFD9-593C39F7302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tabLst>
                <a:tab pos="574675" algn="l"/>
                <a:tab pos="1254125" algn="l"/>
                <a:tab pos="1828800" algn="l"/>
                <a:tab pos="2403475" algn="l"/>
                <a:tab pos="3082925" algn="l"/>
                <a:tab pos="3775075" algn="l"/>
              </a:tabLst>
            </a:pPr>
            <a:r>
              <a:rPr lang="en-US" altLang="en-US" dirty="0"/>
              <a:t>Subtraction – Formula is</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=cell 1-cell4</a:t>
            </a:r>
            <a:endParaRPr lang="en-US" altLang="en-US" dirty="0"/>
          </a:p>
          <a:p>
            <a:pPr marL="574675" indent="-574675">
              <a:buFont typeface="Arial" panose="020B0604020202020204" pitchFamily="34" charset="0"/>
              <a:buNone/>
              <a:tabLst>
                <a:tab pos="574675" algn="l"/>
                <a:tab pos="1254125" algn="l"/>
                <a:tab pos="1828800" algn="l"/>
                <a:tab pos="2403475" algn="l"/>
                <a:tab pos="3082925" algn="l"/>
                <a:tab pos="3775075" algn="l"/>
              </a:tabLst>
            </a:pPr>
            <a:endParaRPr lang="en-US" altLang="en-US" dirty="0"/>
          </a:p>
          <a:p>
            <a:pPr lvl="1">
              <a:tabLst>
                <a:tab pos="574675" algn="l"/>
                <a:tab pos="1254125" algn="l"/>
                <a:tab pos="1828800" algn="l"/>
                <a:tab pos="2403475" algn="l"/>
                <a:tab pos="3082925" algn="l"/>
                <a:tab pos="3775075" algn="l"/>
              </a:tabLst>
            </a:pPr>
            <a:r>
              <a:rPr lang="en-US" altLang="en-US" dirty="0"/>
              <a:t>Example:</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=a1-a4   </a:t>
            </a:r>
            <a:r>
              <a:rPr lang="en-US" altLang="en-US" i="1" dirty="0"/>
              <a:t>will subtract the value in cell a4 from the value in a1</a:t>
            </a:r>
            <a:endParaRPr lang="en-US" altLang="en-US" b="1"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9B65FA60-51A3-4176-8C78-B37E2BC46180}"/>
              </a:ext>
            </a:extLst>
          </p:cNvPr>
          <p:cNvSpPr>
            <a:spLocks noGrp="1"/>
          </p:cNvSpPr>
          <p:nvPr>
            <p:ph type="title"/>
          </p:nvPr>
        </p:nvSpPr>
        <p:spPr/>
        <p:txBody>
          <a:bodyPr/>
          <a:lstStyle/>
          <a:p>
            <a:pPr fontAlgn="auto">
              <a:spcAft>
                <a:spcPts val="0"/>
              </a:spcAft>
              <a:tabLst>
                <a:tab pos="574675" algn="l"/>
              </a:tabLst>
              <a:defRPr/>
            </a:pPr>
            <a:r>
              <a:rPr lang="en-US" dirty="0"/>
              <a:t>Basic Formulas</a:t>
            </a:r>
          </a:p>
        </p:txBody>
      </p:sp>
      <p:sp>
        <p:nvSpPr>
          <p:cNvPr id="21507" name="Content Placeholder 2">
            <a:extLst>
              <a:ext uri="{FF2B5EF4-FFF2-40B4-BE49-F238E27FC236}">
                <a16:creationId xmlns:a16="http://schemas.microsoft.com/office/drawing/2014/main" id="{42D8A33B-490A-420A-9EC0-A6200DF82FB9}"/>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tabLst>
                <a:tab pos="574675" algn="l"/>
                <a:tab pos="1254125" algn="l"/>
                <a:tab pos="1828800" algn="l"/>
                <a:tab pos="2403475" algn="l"/>
                <a:tab pos="3082925" algn="l"/>
                <a:tab pos="3775075" algn="l"/>
              </a:tabLst>
            </a:pPr>
            <a:r>
              <a:rPr lang="en-US" altLang="en-US" dirty="0"/>
              <a:t>Multiply – Formula is</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=cell 1*cell4</a:t>
            </a:r>
            <a:endParaRPr lang="en-US" altLang="en-US" dirty="0"/>
          </a:p>
          <a:p>
            <a:pPr marL="574675" indent="-574675">
              <a:buFont typeface="Arial" panose="020B0604020202020204" pitchFamily="34" charset="0"/>
              <a:buNone/>
              <a:tabLst>
                <a:tab pos="574675" algn="l"/>
                <a:tab pos="1254125" algn="l"/>
                <a:tab pos="1828800" algn="l"/>
                <a:tab pos="2403475" algn="l"/>
                <a:tab pos="3082925" algn="l"/>
                <a:tab pos="3775075" algn="l"/>
              </a:tabLst>
            </a:pPr>
            <a:endParaRPr lang="en-US" altLang="en-US" dirty="0"/>
          </a:p>
          <a:p>
            <a:pPr lvl="1">
              <a:tabLst>
                <a:tab pos="574675" algn="l"/>
                <a:tab pos="1254125" algn="l"/>
                <a:tab pos="1828800" algn="l"/>
                <a:tab pos="2403475" algn="l"/>
                <a:tab pos="3082925" algn="l"/>
                <a:tab pos="3775075" algn="l"/>
              </a:tabLst>
            </a:pPr>
            <a:r>
              <a:rPr lang="en-US" altLang="en-US" dirty="0"/>
              <a:t>Example:</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=a1*a4   </a:t>
            </a:r>
            <a:r>
              <a:rPr lang="en-US" altLang="en-US" i="1" dirty="0"/>
              <a:t>will multiply the value in cell a1 by the value in a4</a:t>
            </a:r>
            <a:endParaRPr lang="en-US" altLang="en-US" b="1"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6725B93E-A87B-4821-9BA6-13B2A4325AAE}"/>
              </a:ext>
            </a:extLst>
          </p:cNvPr>
          <p:cNvSpPr>
            <a:spLocks noGrp="1"/>
          </p:cNvSpPr>
          <p:nvPr>
            <p:ph type="title"/>
          </p:nvPr>
        </p:nvSpPr>
        <p:spPr/>
        <p:txBody>
          <a:bodyPr/>
          <a:lstStyle/>
          <a:p>
            <a:pPr fontAlgn="auto">
              <a:spcAft>
                <a:spcPts val="0"/>
              </a:spcAft>
              <a:tabLst>
                <a:tab pos="574675" algn="l"/>
              </a:tabLst>
              <a:defRPr/>
            </a:pPr>
            <a:r>
              <a:rPr lang="en-US" dirty="0"/>
              <a:t>Basic Formulas</a:t>
            </a:r>
          </a:p>
        </p:txBody>
      </p:sp>
      <p:sp>
        <p:nvSpPr>
          <p:cNvPr id="22531" name="Content Placeholder 2">
            <a:extLst>
              <a:ext uri="{FF2B5EF4-FFF2-40B4-BE49-F238E27FC236}">
                <a16:creationId xmlns:a16="http://schemas.microsoft.com/office/drawing/2014/main" id="{626076CC-A08E-4279-B197-38768B7CFDF0}"/>
              </a:ext>
            </a:extLst>
          </p:cNvPr>
          <p:cNvSpPr>
            <a:spLocks noGrp="1" noChangeArrowheads="1"/>
          </p:cNvSpPr>
          <p:nvPr>
            <p:ph sz="half" idx="1"/>
          </p:nvPr>
        </p:nvSpPr>
        <p:spPr bwMode="auto">
          <a:xfrm>
            <a:off x="740664" y="1475838"/>
            <a:ext cx="11055750" cy="473431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tabLst>
                <a:tab pos="574675" algn="l"/>
                <a:tab pos="1254125" algn="l"/>
                <a:tab pos="1828800" algn="l"/>
                <a:tab pos="2403475" algn="l"/>
                <a:tab pos="3082925" algn="l"/>
                <a:tab pos="3775075" algn="l"/>
              </a:tabLst>
            </a:pPr>
            <a:r>
              <a:rPr lang="en-US" altLang="en-US" dirty="0"/>
              <a:t>Divide – Formula is</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=cell 1/cell4</a:t>
            </a:r>
            <a:endParaRPr lang="en-US" altLang="en-US" dirty="0"/>
          </a:p>
          <a:p>
            <a:pPr marL="574675" indent="-574675">
              <a:buFont typeface="Arial" panose="020B0604020202020204" pitchFamily="34" charset="0"/>
              <a:buNone/>
              <a:tabLst>
                <a:tab pos="574675" algn="l"/>
                <a:tab pos="1254125" algn="l"/>
                <a:tab pos="1828800" algn="l"/>
                <a:tab pos="2403475" algn="l"/>
                <a:tab pos="3082925" algn="l"/>
                <a:tab pos="3775075" algn="l"/>
              </a:tabLst>
            </a:pPr>
            <a:endParaRPr lang="en-US" altLang="en-US" dirty="0"/>
          </a:p>
          <a:p>
            <a:pPr lvl="1">
              <a:tabLst>
                <a:tab pos="574675" algn="l"/>
                <a:tab pos="1254125" algn="l"/>
                <a:tab pos="1828800" algn="l"/>
                <a:tab pos="2403475" algn="l"/>
                <a:tab pos="3082925" algn="l"/>
                <a:tab pos="3775075" algn="l"/>
              </a:tabLst>
            </a:pPr>
            <a:r>
              <a:rPr lang="en-US" altLang="en-US" dirty="0"/>
              <a:t>Example:</a:t>
            </a:r>
          </a:p>
          <a:p>
            <a:pPr marL="574675" indent="-574675">
              <a:buFont typeface="Arial" panose="020B0604020202020204" pitchFamily="34" charset="0"/>
              <a:buNone/>
              <a:tabLst>
                <a:tab pos="574675" algn="l"/>
                <a:tab pos="1254125" algn="l"/>
                <a:tab pos="1828800" algn="l"/>
                <a:tab pos="2403475" algn="l"/>
                <a:tab pos="3082925" algn="l"/>
                <a:tab pos="3775075" algn="l"/>
              </a:tabLst>
            </a:pPr>
            <a:r>
              <a:rPr lang="en-US" altLang="en-US" dirty="0"/>
              <a:t>	</a:t>
            </a:r>
            <a:r>
              <a:rPr lang="en-US" altLang="en-US" b="1" dirty="0"/>
              <a:t>=a1/a4   </a:t>
            </a:r>
            <a:r>
              <a:rPr lang="en-US" altLang="en-US" i="1" dirty="0"/>
              <a:t>will divide the value in cell a1 by the value in a4</a:t>
            </a:r>
            <a:endParaRPr lang="en-US" altLang="en-US" b="1"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schemas.microsoft.com/office/infopath/2007/PartnerControls"/>
    <ds:schemaRef ds:uri="05d88611-e516-4d1a-b12e-39107e78b3d0"/>
    <ds:schemaRef ds:uri="http://purl.org/dc/terms/"/>
    <ds:schemaRef ds:uri="http://schemas.microsoft.com/office/2006/documentManagement/types"/>
    <ds:schemaRef ds:uri="http://www.w3.org/XML/1998/namespace"/>
    <ds:schemaRef ds:uri="http://schemas.microsoft.com/office/2006/metadata/properties"/>
    <ds:schemaRef ds:uri="http://purl.org/dc/elements/1.1/"/>
    <ds:schemaRef ds:uri="http://schemas.openxmlformats.org/package/2006/metadata/core-properties"/>
    <ds:schemaRef ds:uri="56ea17bb-c96d-4826-b465-01eec0dd23dd"/>
    <ds:schemaRef ds:uri="http://schemas.microsoft.com/sharepoint/v3"/>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47</TotalTime>
  <Words>230</Words>
  <Application>Microsoft Office PowerPoint</Application>
  <PresentationFormat>Widescreen</PresentationFormat>
  <Paragraphs>61</Paragraphs>
  <Slides>12</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12</vt:i4>
      </vt:variant>
    </vt:vector>
  </HeadingPairs>
  <TitlesOfParts>
    <vt:vector size="21" baseType="lpstr">
      <vt:lpstr>.AppleSystemUIFont</vt:lpstr>
      <vt:lpstr>Arial</vt:lpstr>
      <vt:lpstr>Calibri</vt:lpstr>
      <vt:lpstr>Calibri Light</vt:lpstr>
      <vt:lpstr>Open Sans</vt:lpstr>
      <vt:lpstr>Open Sans SemiBold</vt:lpstr>
      <vt:lpstr>2_Office Theme</vt:lpstr>
      <vt:lpstr>3_Office Theme</vt:lpstr>
      <vt:lpstr>4_Office Theme</vt:lpstr>
      <vt:lpstr>PowerPoint Presentation</vt:lpstr>
      <vt:lpstr>PowerPoint Presentation</vt:lpstr>
      <vt:lpstr>Relevance of Spreadsheets to Everyday Life</vt:lpstr>
      <vt:lpstr>Relevance of Spreadsheets to Everyday Life</vt:lpstr>
      <vt:lpstr>Relevance of Spreadsheets to Everyday Life</vt:lpstr>
      <vt:lpstr>Basic Formulas</vt:lpstr>
      <vt:lpstr>Basic Formulas</vt:lpstr>
      <vt:lpstr>Basic Formulas</vt:lpstr>
      <vt:lpstr>Basic Formulas</vt:lpstr>
      <vt:lpstr>Basic Formulas</vt:lpstr>
      <vt:lpstr>Assignment </vt:lpstr>
      <vt:lpstr>Assignment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15</cp:revision>
  <cp:lastPrinted>2017-07-07T16:17:37Z</cp:lastPrinted>
  <dcterms:created xsi:type="dcterms:W3CDTF">2017-07-11T23:58:30Z</dcterms:created>
  <dcterms:modified xsi:type="dcterms:W3CDTF">2017-07-26T13:46:27Z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