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r>
              <a:rPr lang="en-US" dirty="0"/>
              <a:t>Statistical and Data Analysis of Rare, Threatened, and Endangered Wildlife</a:t>
            </a:r>
          </a:p>
          <a:p>
            <a:pPr lvl="1"/>
            <a:r>
              <a:rPr lang="en-US" dirty="0"/>
              <a:t>Mathematical Applications in Agriculture c 6 C</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Rare? Threatened? Endangered?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 they mean…?</a:t>
            </a:r>
          </a:p>
          <a:p>
            <a:pPr lvl="1"/>
            <a:r>
              <a:rPr lang="en-US" dirty="0"/>
              <a:t>Using the notecards provided and your group create a definition that fits each of the following terms:</a:t>
            </a:r>
          </a:p>
          <a:p>
            <a:pPr lvl="2"/>
            <a:r>
              <a:rPr lang="en-US" sz="2400" dirty="0"/>
              <a:t>Rare</a:t>
            </a:r>
          </a:p>
          <a:p>
            <a:pPr lvl="2"/>
            <a:r>
              <a:rPr lang="en-US" sz="2400" dirty="0"/>
              <a:t>Threatened</a:t>
            </a:r>
          </a:p>
          <a:p>
            <a:pPr lvl="2"/>
            <a:r>
              <a:rPr lang="en-US" sz="2400" dirty="0"/>
              <a:t>Endangered</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Rare? Threatened? Endangered?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 they mean…?</a:t>
            </a:r>
          </a:p>
          <a:p>
            <a:pPr lvl="2"/>
            <a:r>
              <a:rPr lang="en-US" sz="2400" dirty="0"/>
              <a:t>Endangered species – a species that has been identified as likely to become extinct</a:t>
            </a:r>
          </a:p>
          <a:p>
            <a:pPr lvl="2"/>
            <a:r>
              <a:rPr lang="en-US" sz="2400" dirty="0"/>
              <a:t>Rare species – a species that is very uncommon, scarce, or infrequently encountered, usually fewer than 10,000</a:t>
            </a:r>
          </a:p>
          <a:p>
            <a:pPr lvl="2"/>
            <a:r>
              <a:rPr lang="en-US" sz="2400" dirty="0"/>
              <a:t>Threatened species – a species that is likely to become endangered in the foreseeable future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Geographic Information Systems (GIS)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is it?</a:t>
            </a:r>
          </a:p>
          <a:p>
            <a:pPr lvl="2"/>
            <a:r>
              <a:rPr lang="en-US" sz="2400" dirty="0"/>
              <a:t>A system used to store, analyze, and graphically display tabular data that is able to be represented spatially</a:t>
            </a:r>
          </a:p>
          <a:p>
            <a:pPr lvl="2"/>
            <a:r>
              <a:rPr lang="en-US" sz="2400" dirty="0"/>
              <a:t>GIS Components:</a:t>
            </a:r>
          </a:p>
          <a:p>
            <a:pPr lvl="3"/>
            <a:r>
              <a:rPr lang="en-US" sz="2200" dirty="0"/>
              <a:t>Hardware: Computer, GPS receivers, </a:t>
            </a:r>
            <a:r>
              <a:rPr lang="en-US" sz="2200" dirty="0" err="1"/>
              <a:t>etc</a:t>
            </a:r>
            <a:r>
              <a:rPr lang="en-US" sz="2200" dirty="0"/>
              <a:t>…</a:t>
            </a:r>
          </a:p>
          <a:p>
            <a:pPr lvl="3"/>
            <a:r>
              <a:rPr lang="en-US" sz="2200" dirty="0"/>
              <a:t>GIS software</a:t>
            </a:r>
          </a:p>
          <a:p>
            <a:pPr lvl="3"/>
            <a:r>
              <a:rPr lang="en-US" sz="2200" dirty="0"/>
              <a:t>Data</a:t>
            </a:r>
          </a:p>
          <a:p>
            <a:pPr lvl="3"/>
            <a:r>
              <a:rPr lang="en-US" sz="2200" dirty="0"/>
              <a:t>GIS Analyst (person to analyze/interpret the data)</a:t>
            </a:r>
          </a:p>
          <a:p>
            <a:pPr lvl="3"/>
            <a:r>
              <a:rPr lang="en-US" sz="2200" dirty="0"/>
              <a:t>Workflow, Output (map, computation, etc..)</a:t>
            </a:r>
          </a:p>
          <a:p>
            <a:pPr lvl="1"/>
            <a:endParaRPr lang="en-US" dirty="0"/>
          </a:p>
        </p:txBody>
      </p:sp>
      <p:pic>
        <p:nvPicPr>
          <p:cNvPr id="4" name="Picture 3">
            <a:extLst>
              <a:ext uri="{FF2B5EF4-FFF2-40B4-BE49-F238E27FC236}">
                <a16:creationId xmlns:a16="http://schemas.microsoft.com/office/drawing/2014/main" id="{550B7AB5-272B-436A-A7EF-AC34FDA500B7}"/>
              </a:ext>
            </a:extLst>
          </p:cNvPr>
          <p:cNvPicPr>
            <a:picLocks noChangeAspect="1"/>
          </p:cNvPicPr>
          <p:nvPr/>
        </p:nvPicPr>
        <p:blipFill>
          <a:blip r:embed="rId2"/>
          <a:stretch>
            <a:fillRect/>
          </a:stretch>
        </p:blipFill>
        <p:spPr>
          <a:xfrm>
            <a:off x="9221946" y="3071747"/>
            <a:ext cx="1694835" cy="1530229"/>
          </a:xfrm>
          <a:prstGeom prst="rect">
            <a:avLst/>
          </a:prstGeom>
        </p:spPr>
      </p:pic>
      <p:pic>
        <p:nvPicPr>
          <p:cNvPr id="5" name="Picture 4">
            <a:extLst>
              <a:ext uri="{FF2B5EF4-FFF2-40B4-BE49-F238E27FC236}">
                <a16:creationId xmlns:a16="http://schemas.microsoft.com/office/drawing/2014/main" id="{F114D64F-FF3A-4876-B4D9-904F4810AD9E}"/>
              </a:ext>
            </a:extLst>
          </p:cNvPr>
          <p:cNvPicPr>
            <a:picLocks noChangeAspect="1"/>
          </p:cNvPicPr>
          <p:nvPr/>
        </p:nvPicPr>
        <p:blipFill>
          <a:blip r:embed="rId3"/>
          <a:stretch>
            <a:fillRect/>
          </a:stretch>
        </p:blipFill>
        <p:spPr>
          <a:xfrm>
            <a:off x="6050820" y="5661986"/>
            <a:ext cx="5322269" cy="323116"/>
          </a:xfrm>
          <a:prstGeom prst="rect">
            <a:avLst/>
          </a:prstGeom>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Geographic Information Systems (GIS)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Data Analysis</a:t>
            </a:r>
          </a:p>
          <a:p>
            <a:pPr lvl="2"/>
            <a:r>
              <a:rPr lang="en-US" sz="2400" dirty="0"/>
              <a:t>Can arrange layers of spatial data to identify and interpret spatial relationships</a:t>
            </a:r>
          </a:p>
          <a:p>
            <a:pPr lvl="2"/>
            <a:r>
              <a:rPr lang="en-US" sz="2400" dirty="0"/>
              <a:t>Layer represents a geographic feature </a:t>
            </a:r>
          </a:p>
          <a:p>
            <a:pPr lvl="1"/>
            <a:r>
              <a:rPr lang="en-US" dirty="0"/>
              <a:t>Relevance to data analysis</a:t>
            </a:r>
          </a:p>
          <a:p>
            <a:pPr lvl="2"/>
            <a:r>
              <a:rPr lang="en-US" sz="2400" dirty="0"/>
              <a:t>Site location</a:t>
            </a:r>
          </a:p>
          <a:p>
            <a:pPr lvl="2"/>
            <a:r>
              <a:rPr lang="en-US" sz="2400" dirty="0"/>
              <a:t>Population densities</a:t>
            </a:r>
          </a:p>
          <a:p>
            <a:pPr lvl="2"/>
            <a:r>
              <a:rPr lang="en-US" sz="2400" dirty="0"/>
              <a:t>Land use patterns</a:t>
            </a:r>
          </a:p>
          <a:p>
            <a:pPr lvl="2"/>
            <a:r>
              <a:rPr lang="en-US" sz="2400" dirty="0"/>
              <a:t>Sustainability</a:t>
            </a:r>
          </a:p>
          <a:p>
            <a:pPr lvl="2"/>
            <a:r>
              <a:rPr lang="en-US" sz="2400" dirty="0"/>
              <a:t>Risk management</a:t>
            </a:r>
          </a:p>
          <a:p>
            <a:pPr lvl="1"/>
            <a:endParaRPr lang="en-US" dirty="0"/>
          </a:p>
        </p:txBody>
      </p:sp>
      <p:pic>
        <p:nvPicPr>
          <p:cNvPr id="4" name="Picture 3">
            <a:extLst>
              <a:ext uri="{FF2B5EF4-FFF2-40B4-BE49-F238E27FC236}">
                <a16:creationId xmlns:a16="http://schemas.microsoft.com/office/drawing/2014/main" id="{A4B4011C-A0CB-472A-85BF-202F91AF14C3}"/>
              </a:ext>
            </a:extLst>
          </p:cNvPr>
          <p:cNvPicPr>
            <a:picLocks noChangeAspect="1"/>
          </p:cNvPicPr>
          <p:nvPr/>
        </p:nvPicPr>
        <p:blipFill>
          <a:blip r:embed="rId2"/>
          <a:stretch>
            <a:fillRect/>
          </a:stretch>
        </p:blipFill>
        <p:spPr>
          <a:xfrm>
            <a:off x="8768697" y="3107418"/>
            <a:ext cx="2127688" cy="2682472"/>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Using Web-Based GIS to Analyze Species on Texas’ Rare, Threatened, Endangered List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website </a:t>
            </a:r>
          </a:p>
          <a:p>
            <a:pPr lvl="2"/>
            <a:r>
              <a:rPr lang="en-US" sz="2400" dirty="0"/>
              <a:t>http://tpwd.texas.gov/gis/rtest/</a:t>
            </a:r>
          </a:p>
          <a:p>
            <a:pPr lvl="1"/>
            <a:r>
              <a:rPr lang="en-US" dirty="0"/>
              <a:t>How can I use it?</a:t>
            </a:r>
          </a:p>
          <a:p>
            <a:pPr lvl="2"/>
            <a:r>
              <a:rPr lang="en-US" sz="2400" dirty="0"/>
              <a:t>Follow along as the teacher models what to do</a:t>
            </a:r>
          </a:p>
          <a:p>
            <a:pPr lvl="2"/>
            <a:r>
              <a:rPr lang="en-US" sz="2400" dirty="0"/>
              <a:t>Refer to lab instructional materials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schemas.openxmlformats.org/package/2006/metadata/core-properties"/>
    <ds:schemaRef ds:uri="http://www.w3.org/XML/1998/namespace"/>
    <ds:schemaRef ds:uri="05d88611-e516-4d1a-b12e-39107e78b3d0"/>
    <ds:schemaRef ds:uri="56ea17bb-c96d-4826-b465-01eec0dd23dd"/>
    <ds:schemaRef ds:uri="http://purl.org/dc/term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147</TotalTime>
  <Words>265</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Rare? Threatened? Endangered?</vt:lpstr>
      <vt:lpstr>Rare? Threatened? Endangered?</vt:lpstr>
      <vt:lpstr>Geographic Information Systems (GIS)</vt:lpstr>
      <vt:lpstr>Geographic Information Systems (GIS)</vt:lpstr>
      <vt:lpstr>Using Web-Based GIS to Analyze Species on Texas’ Rare, Threatened, Endangered 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2017-07-21T21:56:15Z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