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25" r:id="rId10"/>
    <p:sldId id="326" r:id="rId11"/>
    <p:sldId id="327" r:id="rId12"/>
    <p:sldId id="328" r:id="rId13"/>
    <p:sldId id="32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0660" autoAdjust="0"/>
  </p:normalViewPr>
  <p:slideViewPr>
    <p:cSldViewPr snapToGrid="0">
      <p:cViewPr varScale="1">
        <p:scale>
          <a:sx n="78" d="100"/>
          <a:sy n="78" d="100"/>
        </p:scale>
        <p:origin x="878" y="7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Specific TEKS listed on the Scope and Sequence.  Share this information with your students however you are required to.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145201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All the definitions are provided in the Lesson Plan, or students can use online dictionaries and/or a search engine to look up definitions.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322601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Ask and Say part of lesson.  </a:t>
            </a:r>
            <a:r>
              <a:rPr lang="en-US" altLang="en-US" b="1" dirty="0"/>
              <a:t>Ask</a:t>
            </a:r>
            <a:r>
              <a:rPr lang="en-US" altLang="en-US" dirty="0"/>
              <a:t> is on slide and </a:t>
            </a:r>
            <a:r>
              <a:rPr lang="en-US" altLang="en-US" b="1" dirty="0"/>
              <a:t>Say</a:t>
            </a:r>
            <a:r>
              <a:rPr lang="en-US" altLang="en-US" dirty="0"/>
              <a:t> is below:  </a:t>
            </a:r>
          </a:p>
          <a:p>
            <a:pPr eaLnBrk="1" hangingPunct="1">
              <a:spcBef>
                <a:spcPct val="0"/>
              </a:spcBef>
            </a:pPr>
            <a:endParaRPr lang="en-US" altLang="en-US" dirty="0"/>
          </a:p>
          <a:p>
            <a:pPr>
              <a:buFontTx/>
              <a:buChar char="•"/>
            </a:pPr>
            <a:r>
              <a:rPr lang="en-US" altLang="en-US" b="1" dirty="0"/>
              <a:t> Say </a:t>
            </a:r>
            <a:r>
              <a:rPr lang="en-US" altLang="en-US" dirty="0"/>
              <a:t>The purpose of surveys varies as much as the different types of surveys that can be designed, but all surveys have one commonality—to gather information.  </a:t>
            </a:r>
          </a:p>
          <a:p>
            <a:pPr>
              <a:buFontTx/>
              <a:buChar char="•"/>
            </a:pPr>
            <a:r>
              <a:rPr lang="en-US" altLang="en-US" b="1" dirty="0"/>
              <a:t> Say </a:t>
            </a:r>
            <a:r>
              <a:rPr lang="en-US" altLang="en-US" dirty="0"/>
              <a:t>The key to a good survey is understanding what kind of information you want the results to yield, and then designing a survey that will give you the best results.    </a:t>
            </a:r>
          </a:p>
          <a:p>
            <a:pPr>
              <a:buFontTx/>
              <a:buChar char="•"/>
            </a:pPr>
            <a:r>
              <a:rPr lang="en-US" altLang="en-US" b="1" dirty="0"/>
              <a:t> Say</a:t>
            </a:r>
            <a:r>
              <a:rPr lang="en-US" altLang="en-US" dirty="0"/>
              <a:t> The purpose of this lesson is to give you practice and understanding of how to design, conduct, and analyze a survey. </a:t>
            </a:r>
          </a:p>
          <a:p>
            <a:pPr eaLnBrk="1" hangingPunct="1">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894797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information is also provided, in detail, in the handout, “Survey Design and Analysis Project Instructions.”</a:t>
            </a:r>
            <a:br>
              <a:rPr lang="en-US" altLang="en-US" dirty="0"/>
            </a:br>
            <a:endParaRPr lang="en-US" alt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84179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TEK 1.1a: addressed in Chapter 1</a:t>
            </a:r>
          </a:p>
          <a:p>
            <a:pPr eaLnBrk="1" hangingPunct="1">
              <a:spcBef>
                <a:spcPct val="0"/>
              </a:spcBef>
            </a:pPr>
            <a:r>
              <a:rPr lang="en-US" altLang="en-US" dirty="0"/>
              <a:t>TEK 1.1b: did not cover this TEK </a:t>
            </a:r>
          </a:p>
          <a:p>
            <a:pPr eaLnBrk="1" hangingPunct="1">
              <a:spcBef>
                <a:spcPct val="0"/>
              </a:spcBef>
            </a:pPr>
            <a:r>
              <a:rPr lang="en-US" altLang="en-US" dirty="0"/>
              <a:t>TEK 1.1c: addressed in Chapters 1-4</a:t>
            </a:r>
          </a:p>
          <a:p>
            <a:pPr eaLnBrk="1" hangingPunct="1">
              <a:spcBef>
                <a:spcPct val="0"/>
              </a:spcBef>
            </a:pPr>
            <a:r>
              <a:rPr lang="en-US" altLang="en-US" dirty="0"/>
              <a:t>TEK 1.1d: addressed in Chapters 1-4</a:t>
            </a:r>
          </a:p>
          <a:p>
            <a:pPr eaLnBrk="1" hangingPunct="1">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4236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Details for each of these is provided in the Lesson Plan.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2366186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Survey Design and Analysis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 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Performance Objective</a:t>
            </a:r>
          </a:p>
          <a:p>
            <a:pPr lvl="2"/>
            <a:r>
              <a:rPr lang="en-US" dirty="0"/>
              <a:t>The student employs appropriate research techniques to produce effective business communications.  </a:t>
            </a:r>
          </a:p>
          <a:p>
            <a:pPr lvl="1"/>
            <a:r>
              <a:rPr lang="en-US" dirty="0"/>
              <a:t>Specific Objective</a:t>
            </a:r>
          </a:p>
          <a:p>
            <a:pPr lvl="2"/>
            <a:r>
              <a:rPr lang="en-US" dirty="0"/>
              <a:t>The student will be able to design, conduct, and analyze the results of a survey.   </a:t>
            </a:r>
          </a:p>
          <a:p>
            <a:pPr marL="0" lvl="1" indent="0">
              <a:buNone/>
            </a:pPr>
            <a:endParaRPr lang="en-US" dirty="0"/>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Need-to-Know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Organize</a:t>
            </a:r>
          </a:p>
          <a:p>
            <a:pPr lvl="1"/>
            <a:r>
              <a:rPr lang="en-US" dirty="0"/>
              <a:t>Effective</a:t>
            </a:r>
          </a:p>
          <a:p>
            <a:pPr lvl="1"/>
            <a:r>
              <a:rPr lang="en-US" dirty="0"/>
              <a:t>Survey</a:t>
            </a:r>
          </a:p>
          <a:p>
            <a:pPr lvl="1"/>
            <a:r>
              <a:rPr lang="en-US" dirty="0"/>
              <a:t>Design</a:t>
            </a:r>
          </a:p>
          <a:p>
            <a:pPr lvl="1"/>
            <a:r>
              <a:rPr lang="en-US" dirty="0"/>
              <a:t>Conduct</a:t>
            </a:r>
          </a:p>
          <a:p>
            <a:pPr lvl="1"/>
            <a:r>
              <a:rPr lang="en-US" dirty="0"/>
              <a:t>Analyze</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Do you know what a survey is?</a:t>
            </a:r>
          </a:p>
          <a:p>
            <a:pPr lvl="1"/>
            <a:r>
              <a:rPr lang="en-US" dirty="0"/>
              <a:t>Do you know the purpose of a survey?</a:t>
            </a:r>
          </a:p>
          <a:p>
            <a:pPr lvl="1"/>
            <a:r>
              <a:rPr lang="en-US" dirty="0"/>
              <a:t>Have you ever participated in a survey?</a:t>
            </a:r>
          </a:p>
          <a:p>
            <a:pPr lvl="1"/>
            <a:r>
              <a:rPr lang="en-US" dirty="0"/>
              <a:t>Have you ever designed, conducted, or analyzed a survey?</a:t>
            </a:r>
          </a:p>
          <a:p>
            <a:pPr lvl="1"/>
            <a:endParaRPr lang="en-US" dirty="0"/>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Day 1</a:t>
            </a:r>
            <a:r>
              <a:rPr lang="en-US" dirty="0"/>
              <a:t>: Decide whether or not you want to work on your own or with a partner; then determine a subject for your survey.   </a:t>
            </a:r>
          </a:p>
          <a:p>
            <a:pPr lvl="1"/>
            <a:r>
              <a:rPr lang="en-US" b="1" dirty="0">
                <a:solidFill>
                  <a:schemeClr val="tx2"/>
                </a:solidFill>
              </a:rPr>
              <a:t>Day 2</a:t>
            </a:r>
            <a:r>
              <a:rPr lang="en-US" dirty="0"/>
              <a:t>: Create survey questions. 	</a:t>
            </a:r>
          </a:p>
          <a:p>
            <a:pPr lvl="1"/>
            <a:r>
              <a:rPr lang="en-US" b="1" dirty="0">
                <a:solidFill>
                  <a:schemeClr val="tx2"/>
                </a:solidFill>
              </a:rPr>
              <a:t>Day 3</a:t>
            </a:r>
            <a:r>
              <a:rPr lang="en-US" dirty="0"/>
              <a:t>: Conduct Survey. 	</a:t>
            </a:r>
          </a:p>
          <a:p>
            <a:pPr lvl="1"/>
            <a:r>
              <a:rPr lang="en-US" b="1" dirty="0">
                <a:solidFill>
                  <a:schemeClr val="tx2"/>
                </a:solidFill>
              </a:rPr>
              <a:t>Day 4</a:t>
            </a:r>
            <a:r>
              <a:rPr lang="en-US" dirty="0"/>
              <a:t>: Analyze Survey.  </a:t>
            </a:r>
          </a:p>
          <a:p>
            <a:pPr lvl="1"/>
            <a:r>
              <a:rPr lang="en-US" b="1" dirty="0">
                <a:solidFill>
                  <a:schemeClr val="tx2"/>
                </a:solidFill>
              </a:rPr>
              <a:t>Day 5</a:t>
            </a:r>
            <a:r>
              <a:rPr lang="en-US" dirty="0"/>
              <a:t>: Revise/Edit/Submit final document.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Review and Evaluation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Can you design a survey?  </a:t>
            </a:r>
          </a:p>
          <a:p>
            <a:pPr lvl="1"/>
            <a:r>
              <a:rPr lang="en-US" dirty="0"/>
              <a:t>Can you conduct a survey?</a:t>
            </a:r>
          </a:p>
          <a:p>
            <a:pPr lvl="1"/>
            <a:r>
              <a:rPr lang="en-US" dirty="0"/>
              <a:t>Can you record results?</a:t>
            </a:r>
          </a:p>
          <a:p>
            <a:pPr lvl="1"/>
            <a:r>
              <a:rPr lang="en-US" dirty="0"/>
              <a:t>Can you analyze results?</a:t>
            </a:r>
          </a:p>
          <a:p>
            <a:pPr lvl="1"/>
            <a:r>
              <a:rPr lang="en-US" dirty="0"/>
              <a:t>What did you like most about the project?</a:t>
            </a:r>
          </a:p>
          <a:p>
            <a:pPr lvl="1"/>
            <a:r>
              <a:rPr lang="en-US" dirty="0"/>
              <a:t>What did you like least about the project?</a:t>
            </a:r>
          </a:p>
          <a:p>
            <a:pPr lvl="1"/>
            <a:r>
              <a:rPr lang="en-US" dirty="0"/>
              <a:t>What would be an improvement to this project?  </a:t>
            </a:r>
          </a:p>
          <a:p>
            <a:pPr lvl="1"/>
            <a:endParaRPr lang="en-US" dirty="0"/>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Enrichment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Take the teacher-created survey. Once completed, you will look at the results and then do a compare/contrast with your student-created survey and the teacher-created survey.  </a:t>
            </a:r>
          </a:p>
          <a:p>
            <a:pPr lvl="1"/>
            <a:r>
              <a:rPr lang="en-US" dirty="0"/>
              <a:t>Take the teacher-created survey.  Once completed, you will look over the results and draw three conclusions to the results of </a:t>
            </a:r>
            <a:r>
              <a:rPr lang="en-US"/>
              <a:t>your survey.</a:t>
            </a:r>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Enrichment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Find an online survey and complete on your own.  Students can email the instructor the following information:  </a:t>
            </a:r>
          </a:p>
          <a:p>
            <a:pPr lvl="2"/>
            <a:r>
              <a:rPr lang="en-US" dirty="0"/>
              <a:t>Survey Website Link</a:t>
            </a:r>
          </a:p>
          <a:p>
            <a:pPr lvl="2"/>
            <a:r>
              <a:rPr lang="en-US" dirty="0"/>
              <a:t>Topic of Survey</a:t>
            </a:r>
          </a:p>
          <a:p>
            <a:pPr lvl="2"/>
            <a:r>
              <a:rPr lang="en-US" dirty="0"/>
              <a:t>Did you like the way the questions were worded? Why or why not?</a:t>
            </a:r>
          </a:p>
          <a:p>
            <a:pPr lvl="2"/>
            <a:r>
              <a:rPr lang="en-US" dirty="0"/>
              <a:t>If you didn’t like how a question was worded, what would you do to make it better?  </a:t>
            </a:r>
          </a:p>
          <a:p>
            <a:pPr lvl="2"/>
            <a:r>
              <a:rPr lang="en-US" dirty="0"/>
              <a:t>Were you able to see the results of the survey immediately posted on the website? </a:t>
            </a:r>
          </a:p>
        </p:txBody>
      </p:sp>
    </p:spTree>
    <p:extLst>
      <p:ext uri="{BB962C8B-B14F-4D97-AF65-F5344CB8AC3E}">
        <p14:creationId xmlns:p14="http://schemas.microsoft.com/office/powerpoint/2010/main" val="289158331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sharepoint/v3"/>
    <ds:schemaRef ds:uri="http://purl.org/dc/terms/"/>
    <ds:schemaRef ds:uri="http://schemas.openxmlformats.org/package/2006/metadata/core-properties"/>
    <ds:schemaRef ds:uri="http://schemas.microsoft.com/office/infopath/2007/PartnerControls"/>
    <ds:schemaRef ds:uri="http://purl.org/dc/dcmitype/"/>
    <ds:schemaRef ds:uri="56ea17bb-c96d-4826-b465-01eec0dd23dd"/>
    <ds:schemaRef ds:uri="http://schemas.microsoft.com/office/2006/documentManagement/types"/>
    <ds:schemaRef ds:uri="05d88611-e516-4d1a-b12e-39107e78b3d0"/>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529</Words>
  <Application>Microsoft Office PowerPoint</Application>
  <PresentationFormat>Widescreen</PresentationFormat>
  <Paragraphs>61</Paragraphs>
  <Slides>9</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Lesson Objectives</vt:lpstr>
      <vt:lpstr>Need-to-Know Terms</vt:lpstr>
      <vt:lpstr>Introduction</vt:lpstr>
      <vt:lpstr>Project Overview</vt:lpstr>
      <vt:lpstr>Review and Evaluation</vt:lpstr>
      <vt:lpstr>Enrichment</vt:lpstr>
      <vt:lpstr>Enrichment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7</cp:revision>
  <cp:lastPrinted>2017-07-07T16:17:37Z</cp:lastPrinted>
  <dcterms:created xsi:type="dcterms:W3CDTF">2017-07-11T23:58:30Z</dcterms:created>
  <dcterms:modified xsi:type="dcterms:W3CDTF">2017-07-25T15:32:27Z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