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sldIdLst>
    <p:sldId id="321" r:id="rId6"/>
    <p:sldId id="319" r:id="rId7"/>
    <p:sldId id="323" r:id="rId8"/>
    <p:sldId id="324" r:id="rId9"/>
    <p:sldId id="331" r:id="rId10"/>
    <p:sldId id="325" r:id="rId11"/>
    <p:sldId id="326" r:id="rId12"/>
    <p:sldId id="327" r:id="rId13"/>
    <p:sldId id="328" r:id="rId14"/>
    <p:sldId id="329" r:id="rId15"/>
    <p:sldId id="332" r:id="rId16"/>
    <p:sldId id="333" r:id="rId17"/>
    <p:sldId id="334" r:id="rId18"/>
    <p:sldId id="335" r:id="rId19"/>
    <p:sldId id="336" r:id="rId20"/>
    <p:sldId id="337" r:id="rId21"/>
    <p:sldId id="338" r:id="rId22"/>
    <p:sldId id="330"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9729" autoAdjust="0"/>
  </p:normalViewPr>
  <p:slideViewPr>
    <p:cSldViewPr snapToGrid="0">
      <p:cViewPr varScale="1">
        <p:scale>
          <a:sx n="78" d="100"/>
          <a:sy n="78" d="100"/>
        </p:scale>
        <p:origin x="878" y="5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Audio Video Production</a:t>
            </a:r>
          </a:p>
          <a:p>
            <a:pPr lvl="1"/>
            <a:r>
              <a:rPr lang="en-US" dirty="0"/>
              <a:t>TV/Film Makeup Application</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Notes prior to applying makeup:</a:t>
            </a:r>
          </a:p>
          <a:p>
            <a:pPr lvl="2"/>
            <a:r>
              <a:rPr lang="en-US" dirty="0"/>
              <a:t>Refrain from dipping applicators into  containers to avoid contamination.</a:t>
            </a:r>
          </a:p>
          <a:p>
            <a:pPr lvl="2"/>
            <a:r>
              <a:rPr lang="en-US" dirty="0"/>
              <a:t>Clean brushes occasionally with hair shampoo or a commercial cleaner.</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Foundation</a:t>
            </a:r>
            <a:r>
              <a:rPr lang="en-US" dirty="0"/>
              <a:t>: Select a shade that matches skin tone as close as possible, unless trying to darken or lighten.</a:t>
            </a:r>
          </a:p>
          <a:p>
            <a:pPr lvl="1"/>
            <a:r>
              <a:rPr lang="en-US" dirty="0"/>
              <a:t>Apply with a moist foam rubber sponge.</a:t>
            </a:r>
          </a:p>
          <a:p>
            <a:pPr lvl="1"/>
            <a:r>
              <a:rPr lang="en-US" dirty="0"/>
              <a:t>Tan lines can be filled in as well.</a:t>
            </a:r>
          </a:p>
          <a:p>
            <a:pPr lvl="1"/>
            <a:endParaRPr lang="en-US" dirty="0"/>
          </a:p>
        </p:txBody>
      </p:sp>
    </p:spTree>
    <p:extLst>
      <p:ext uri="{BB962C8B-B14F-4D97-AF65-F5344CB8AC3E}">
        <p14:creationId xmlns:p14="http://schemas.microsoft.com/office/powerpoint/2010/main" val="2356112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5804515" cy="4734318"/>
          </a:xfrm>
        </p:spPr>
        <p:txBody>
          <a:bodyPr/>
          <a:lstStyle/>
          <a:p>
            <a:pPr lvl="1"/>
            <a:r>
              <a:rPr lang="en-US" b="1" dirty="0">
                <a:solidFill>
                  <a:schemeClr val="tx2"/>
                </a:solidFill>
              </a:rPr>
              <a:t>Eye</a:t>
            </a:r>
            <a:r>
              <a:rPr lang="en-US" dirty="0"/>
              <a:t> </a:t>
            </a:r>
            <a:r>
              <a:rPr lang="en-US" b="1" dirty="0">
                <a:solidFill>
                  <a:schemeClr val="tx2"/>
                </a:solidFill>
              </a:rPr>
              <a:t>shadow</a:t>
            </a:r>
            <a:r>
              <a:rPr lang="en-US" dirty="0"/>
              <a:t>: Powder or cake type holds up better under studio lights.</a:t>
            </a:r>
          </a:p>
          <a:p>
            <a:pPr lvl="1"/>
            <a:r>
              <a:rPr lang="en-US" dirty="0"/>
              <a:t>Add depth and size to the eye by using a darker shade.</a:t>
            </a:r>
          </a:p>
          <a:p>
            <a:pPr lvl="1"/>
            <a:r>
              <a:rPr lang="en-US" dirty="0"/>
              <a:t>Lighten and ‘open’ heavy-lidded eyes with a dot of ivory or yellow under the eyebrow.</a:t>
            </a:r>
          </a:p>
          <a:p>
            <a:pPr lvl="1"/>
            <a:endParaRPr lang="en-US" dirty="0"/>
          </a:p>
        </p:txBody>
      </p:sp>
      <p:pic>
        <p:nvPicPr>
          <p:cNvPr id="4" name="Picture 7" descr="C:\Users\Owner\AppData\Local\Microsoft\Windows\Temporary Internet Files\Content.IE5\2U2HHVVA\MP900315499[1].jpg">
            <a:extLst>
              <a:ext uri="{FF2B5EF4-FFF2-40B4-BE49-F238E27FC236}">
                <a16:creationId xmlns:a16="http://schemas.microsoft.com/office/drawing/2014/main" id="{175321B3-82C6-4995-957A-81233E596520}"/>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698109" y="1420420"/>
            <a:ext cx="295148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212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5804515" cy="4734318"/>
          </a:xfrm>
        </p:spPr>
        <p:txBody>
          <a:bodyPr/>
          <a:lstStyle/>
          <a:p>
            <a:pPr lvl="1"/>
            <a:r>
              <a:rPr lang="en-US" b="1" dirty="0">
                <a:solidFill>
                  <a:schemeClr val="tx2"/>
                </a:solidFill>
              </a:rPr>
              <a:t>Lipstick</a:t>
            </a:r>
            <a:r>
              <a:rPr lang="en-US" dirty="0"/>
              <a:t>: Choose a color that will harmonize with skin coloration and wardrobe.</a:t>
            </a:r>
          </a:p>
          <a:p>
            <a:pPr lvl="1"/>
            <a:r>
              <a:rPr lang="en-US" dirty="0"/>
              <a:t>An applicator, such as a lip brush, should not be used between talents to avoid cross-contamination.</a:t>
            </a:r>
          </a:p>
          <a:p>
            <a:pPr lvl="1"/>
            <a:r>
              <a:rPr lang="en-US" dirty="0"/>
              <a:t>Blot lips with a tissue to avoid unnatural shine.</a:t>
            </a:r>
          </a:p>
          <a:p>
            <a:pPr lvl="1"/>
            <a:endParaRPr lang="en-US" dirty="0"/>
          </a:p>
        </p:txBody>
      </p:sp>
      <p:pic>
        <p:nvPicPr>
          <p:cNvPr id="5" name="Picture 2" descr="C:\Documents and Settings\Bedie Post\Local Settings\Temporary Internet Files\Content.IE5\JNGCJR12\MP900337379[1].jpg">
            <a:extLst>
              <a:ext uri="{FF2B5EF4-FFF2-40B4-BE49-F238E27FC236}">
                <a16:creationId xmlns:a16="http://schemas.microsoft.com/office/drawing/2014/main" id="{2645BCC9-AA5C-48C8-9055-4BD92075E189}"/>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07588" y="1420420"/>
            <a:ext cx="2609850" cy="3937000"/>
          </a:xfrm>
          <a:prstGeom prst="rect">
            <a:avLst/>
          </a:prstGeom>
          <a:noFill/>
        </p:spPr>
      </p:pic>
    </p:spTree>
    <p:extLst>
      <p:ext uri="{BB962C8B-B14F-4D97-AF65-F5344CB8AC3E}">
        <p14:creationId xmlns:p14="http://schemas.microsoft.com/office/powerpoint/2010/main" val="3530778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6462241" cy="4734318"/>
          </a:xfrm>
        </p:spPr>
        <p:txBody>
          <a:bodyPr/>
          <a:lstStyle/>
          <a:p>
            <a:pPr lvl="1"/>
            <a:r>
              <a:rPr lang="en-US" b="1" dirty="0">
                <a:solidFill>
                  <a:schemeClr val="tx2"/>
                </a:solidFill>
              </a:rPr>
              <a:t>Darker Skin Tones</a:t>
            </a:r>
            <a:r>
              <a:rPr lang="en-US" dirty="0"/>
              <a:t>: Appropriate shades of makeup are available for darker skin tones, but generally can be used more sparingly.</a:t>
            </a:r>
          </a:p>
          <a:p>
            <a:pPr lvl="1"/>
            <a:r>
              <a:rPr lang="en-US" dirty="0"/>
              <a:t>With very dark skin, the tonal reflectance level can drop so low that a loss of form and dimension result. A drop of baby oil or glycerin can preserve the highlights.</a:t>
            </a:r>
          </a:p>
          <a:p>
            <a:pPr lvl="1"/>
            <a:endParaRPr lang="en-US" dirty="0"/>
          </a:p>
        </p:txBody>
      </p:sp>
      <p:pic>
        <p:nvPicPr>
          <p:cNvPr id="6" name="Picture 2" descr="http://myjera.ru/wp-content/uploads/2011/07/glaza.jpg">
            <a:extLst>
              <a:ext uri="{FF2B5EF4-FFF2-40B4-BE49-F238E27FC236}">
                <a16:creationId xmlns:a16="http://schemas.microsoft.com/office/drawing/2014/main" id="{D14D8B16-DD28-4410-B2AC-021274FB830F}"/>
              </a:ext>
            </a:extLst>
          </p:cNvPr>
          <p:cNvPicPr>
            <a:picLocks noChangeAspect="1" noChangeArrowheads="1"/>
          </p:cNvPicPr>
          <p:nvPr/>
        </p:nvPicPr>
        <p:blipFill>
          <a:blip r:embed="rId2" cstate="print"/>
          <a:srcRect/>
          <a:stretch>
            <a:fillRect/>
          </a:stretch>
        </p:blipFill>
        <p:spPr bwMode="auto">
          <a:xfrm>
            <a:off x="7940842" y="1420420"/>
            <a:ext cx="2579143" cy="3581400"/>
          </a:xfrm>
          <a:prstGeom prst="rect">
            <a:avLst/>
          </a:prstGeom>
          <a:noFill/>
        </p:spPr>
      </p:pic>
    </p:spTree>
    <p:extLst>
      <p:ext uri="{BB962C8B-B14F-4D97-AF65-F5344CB8AC3E}">
        <p14:creationId xmlns:p14="http://schemas.microsoft.com/office/powerpoint/2010/main" val="849927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Corrective Makeup</a:t>
            </a:r>
            <a:r>
              <a:rPr lang="en-US" dirty="0"/>
              <a:t>:          </a:t>
            </a:r>
          </a:p>
          <a:p>
            <a:pPr lvl="2"/>
            <a:r>
              <a:rPr lang="en-US" dirty="0"/>
              <a:t>Start with the foundation and blend in shades of makeup that are either darker or lighter.</a:t>
            </a:r>
          </a:p>
          <a:p>
            <a:pPr lvl="1"/>
            <a:endParaRPr lang="en-US" dirty="0"/>
          </a:p>
        </p:txBody>
      </p:sp>
      <p:pic>
        <p:nvPicPr>
          <p:cNvPr id="4" name="Picture 2" descr="http://www.college-optional-careers.com/images/applying-makeup-to-model.jpg">
            <a:extLst>
              <a:ext uri="{FF2B5EF4-FFF2-40B4-BE49-F238E27FC236}">
                <a16:creationId xmlns:a16="http://schemas.microsoft.com/office/drawing/2014/main" id="{D260EA87-2F49-47A8-816B-0C41C3DE2B0A}"/>
              </a:ext>
            </a:extLst>
          </p:cNvPr>
          <p:cNvPicPr>
            <a:picLocks noChangeAspect="1" noChangeArrowheads="1"/>
          </p:cNvPicPr>
          <p:nvPr/>
        </p:nvPicPr>
        <p:blipFill>
          <a:blip r:embed="rId2" cstate="print"/>
          <a:srcRect/>
          <a:stretch>
            <a:fillRect/>
          </a:stretch>
        </p:blipFill>
        <p:spPr bwMode="auto">
          <a:xfrm>
            <a:off x="3255791" y="2938849"/>
            <a:ext cx="5029198" cy="3352800"/>
          </a:xfrm>
          <a:prstGeom prst="rect">
            <a:avLst/>
          </a:prstGeom>
          <a:noFill/>
        </p:spPr>
      </p:pic>
    </p:spTree>
    <p:extLst>
      <p:ext uri="{BB962C8B-B14F-4D97-AF65-F5344CB8AC3E}">
        <p14:creationId xmlns:p14="http://schemas.microsoft.com/office/powerpoint/2010/main" val="785367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contouring, a darker shade of makeup than the foundation or base is used to downplay features, such as a high forehead or an overly prominent nose.</a:t>
            </a:r>
          </a:p>
          <a:p>
            <a:pPr lvl="1"/>
            <a:r>
              <a:rPr lang="en-US" dirty="0"/>
              <a:t>Contouring can also be used to add depth to flatter areas such as the cheeks.</a:t>
            </a:r>
          </a:p>
          <a:p>
            <a:pPr lvl="1"/>
            <a:endParaRPr lang="en-US" dirty="0"/>
          </a:p>
        </p:txBody>
      </p:sp>
    </p:spTree>
    <p:extLst>
      <p:ext uri="{BB962C8B-B14F-4D97-AF65-F5344CB8AC3E}">
        <p14:creationId xmlns:p14="http://schemas.microsoft.com/office/powerpoint/2010/main" val="1090448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highlighting, the object is to pull the viewers’ eye toward certain facial features or areas. Use a shade of makeup that is lighter than the foundation.</a:t>
            </a:r>
          </a:p>
          <a:p>
            <a:pPr lvl="1"/>
            <a:r>
              <a:rPr lang="en-US" dirty="0"/>
              <a:t>Lighten shadowy areas under the eyes and lower lip that may appear darker on camera.</a:t>
            </a:r>
          </a:p>
          <a:p>
            <a:pPr lvl="1"/>
            <a:endParaRPr lang="en-US" dirty="0"/>
          </a:p>
        </p:txBody>
      </p:sp>
    </p:spTree>
    <p:extLst>
      <p:ext uri="{BB962C8B-B14F-4D97-AF65-F5344CB8AC3E}">
        <p14:creationId xmlns:p14="http://schemas.microsoft.com/office/powerpoint/2010/main" val="4052211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Makeup Removal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Due to the natural look of women’s makeup, many decide to leave it on after the shoot is over.</a:t>
            </a:r>
          </a:p>
          <a:p>
            <a:pPr lvl="1"/>
            <a:r>
              <a:rPr lang="en-US" dirty="0"/>
              <a:t>Men generally request to have their makeup removed. Facial wipes are     efficient and readily available.</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TV/Film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4475748" y="1420420"/>
            <a:ext cx="7320666" cy="4734318"/>
          </a:xfrm>
        </p:spPr>
        <p:txBody>
          <a:bodyPr/>
          <a:lstStyle/>
          <a:p>
            <a:pPr lvl="1"/>
            <a:r>
              <a:rPr lang="en-US" dirty="0"/>
              <a:t>Terminology</a:t>
            </a:r>
          </a:p>
          <a:p>
            <a:pPr lvl="1"/>
            <a:r>
              <a:rPr lang="en-US" dirty="0"/>
              <a:t>Materials/supplies</a:t>
            </a:r>
          </a:p>
          <a:p>
            <a:pPr lvl="1"/>
            <a:r>
              <a:rPr lang="en-US" dirty="0"/>
              <a:t>Makeup categories</a:t>
            </a:r>
          </a:p>
          <a:p>
            <a:pPr lvl="1"/>
            <a:r>
              <a:rPr lang="en-US" dirty="0"/>
              <a:t>What do I do with this stuff?</a:t>
            </a:r>
          </a:p>
          <a:p>
            <a:pPr lvl="1"/>
            <a:endParaRPr lang="en-US" dirty="0"/>
          </a:p>
        </p:txBody>
      </p:sp>
      <p:pic>
        <p:nvPicPr>
          <p:cNvPr id="4" name="Picture 2" descr="C:\Documents and Settings\Bedie Post\Desktop\Bedie's Lessons\pictures\Woman make up.JPG">
            <a:extLst>
              <a:ext uri="{FF2B5EF4-FFF2-40B4-BE49-F238E27FC236}">
                <a16:creationId xmlns:a16="http://schemas.microsoft.com/office/drawing/2014/main" id="{D23AF6F8-C313-486A-AFA5-841A6D90E071}"/>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40664" y="1420420"/>
            <a:ext cx="3200400" cy="4800601"/>
          </a:xfrm>
          <a:prstGeom prst="rect">
            <a:avLst/>
          </a:prstGeom>
          <a:noFill/>
        </p:spPr>
      </p:pic>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Terminology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Makeup Artist</a:t>
            </a:r>
          </a:p>
          <a:p>
            <a:pPr lvl="2"/>
            <a:r>
              <a:rPr lang="en-US" dirty="0"/>
              <a:t>An artist who works in the medium of makeup and hair. </a:t>
            </a:r>
          </a:p>
          <a:p>
            <a:pPr lvl="1"/>
            <a:r>
              <a:rPr lang="en-US" b="1" dirty="0">
                <a:solidFill>
                  <a:schemeClr val="tx2"/>
                </a:solidFill>
              </a:rPr>
              <a:t>Makeup</a:t>
            </a:r>
          </a:p>
          <a:p>
            <a:pPr lvl="2"/>
            <a:r>
              <a:rPr lang="en-US" dirty="0"/>
              <a:t>The decorations placed directly on the skin or hair of an actor for cosmetic or artistic effect.</a:t>
            </a:r>
          </a:p>
          <a:p>
            <a:pPr lvl="1"/>
            <a:r>
              <a:rPr lang="en-US" b="1" dirty="0">
                <a:solidFill>
                  <a:schemeClr val="tx2"/>
                </a:solidFill>
              </a:rPr>
              <a:t>Foundation</a:t>
            </a:r>
          </a:p>
          <a:p>
            <a:pPr lvl="2"/>
            <a:r>
              <a:rPr lang="en-US" dirty="0"/>
              <a:t>A flesh-toned cosmetic applied to the face to create an even, uniform color to the complexion, and, sometimes, to change the natural skin tone. Foundation applied to the body is generally referred to as body paint.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Terminology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Applicator</a:t>
            </a:r>
          </a:p>
          <a:p>
            <a:pPr lvl="2"/>
            <a:r>
              <a:rPr lang="en-US" dirty="0"/>
              <a:t>Powder puffs or sponges used to transfer makeup from container to talent. </a:t>
            </a:r>
          </a:p>
          <a:p>
            <a:pPr lvl="1"/>
            <a:r>
              <a:rPr lang="en-US" b="1" dirty="0">
                <a:solidFill>
                  <a:schemeClr val="tx2"/>
                </a:solidFill>
              </a:rPr>
              <a:t>Brush</a:t>
            </a:r>
          </a:p>
          <a:p>
            <a:pPr lvl="2"/>
            <a:r>
              <a:rPr lang="en-US" dirty="0"/>
              <a:t>Used to apply, blend, or contour powder product on the talent. </a:t>
            </a:r>
          </a:p>
          <a:p>
            <a:pPr lvl="1"/>
            <a:endParaRPr lang="en-US" dirty="0"/>
          </a:p>
        </p:txBody>
      </p:sp>
    </p:spTree>
    <p:extLst>
      <p:ext uri="{BB962C8B-B14F-4D97-AF65-F5344CB8AC3E}">
        <p14:creationId xmlns:p14="http://schemas.microsoft.com/office/powerpoint/2010/main" val="182323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Materials and Supplies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sz="2000" dirty="0"/>
              <a:t>Light/medium/dark foundations</a:t>
            </a:r>
          </a:p>
          <a:p>
            <a:pPr lvl="1"/>
            <a:r>
              <a:rPr lang="en-US" sz="2000" dirty="0"/>
              <a:t>Blushes</a:t>
            </a:r>
          </a:p>
          <a:p>
            <a:pPr lvl="1"/>
            <a:r>
              <a:rPr lang="en-US" sz="2000" dirty="0"/>
              <a:t>Powders</a:t>
            </a:r>
          </a:p>
          <a:p>
            <a:pPr lvl="1"/>
            <a:r>
              <a:rPr lang="en-US" sz="2000" dirty="0"/>
              <a:t>Lip colors</a:t>
            </a:r>
          </a:p>
          <a:p>
            <a:pPr lvl="1"/>
            <a:r>
              <a:rPr lang="en-US" sz="2000" dirty="0"/>
              <a:t>Eye shadows</a:t>
            </a:r>
          </a:p>
          <a:p>
            <a:pPr lvl="1"/>
            <a:r>
              <a:rPr lang="en-US" sz="2000" dirty="0"/>
              <a:t>Mascara</a:t>
            </a:r>
          </a:p>
          <a:p>
            <a:pPr lvl="1"/>
            <a:r>
              <a:rPr lang="en-US" sz="2000" dirty="0"/>
              <a:t>Brushes</a:t>
            </a:r>
          </a:p>
          <a:p>
            <a:pPr lvl="1"/>
            <a:r>
              <a:rPr lang="en-US" sz="2000" dirty="0"/>
              <a:t>Makeup sponges</a:t>
            </a:r>
          </a:p>
          <a:p>
            <a:pPr lvl="1"/>
            <a:r>
              <a:rPr lang="en-US" sz="2000" dirty="0"/>
              <a:t>Cotton swabs</a:t>
            </a:r>
          </a:p>
          <a:p>
            <a:pPr lvl="1"/>
            <a:r>
              <a:rPr lang="en-US" sz="2000" dirty="0"/>
              <a:t>Tissues</a:t>
            </a:r>
          </a:p>
          <a:p>
            <a:pPr lvl="1"/>
            <a:r>
              <a:rPr lang="en-US" sz="2000" dirty="0"/>
              <a:t>Makeup remover facial wipes</a:t>
            </a:r>
          </a:p>
          <a:p>
            <a:pPr lvl="1"/>
            <a:r>
              <a:rPr lang="en-US" sz="2000" dirty="0"/>
              <a:t>Carry case for makeup materials</a:t>
            </a:r>
          </a:p>
        </p:txBody>
      </p:sp>
      <p:pic>
        <p:nvPicPr>
          <p:cNvPr id="4" name="Picture 8" descr="C:\Users\Owner\AppData\Local\Microsoft\Windows\Temporary Internet Files\Content.IE5\2U2HHVVA\MP900337380[1].jpg">
            <a:extLst>
              <a:ext uri="{FF2B5EF4-FFF2-40B4-BE49-F238E27FC236}">
                <a16:creationId xmlns:a16="http://schemas.microsoft.com/office/drawing/2014/main" id="{BFBB8DF0-7451-412F-A151-E8FA67A1E9C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086601" y="1420420"/>
            <a:ext cx="3218688" cy="4512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9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Makeup Categories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Basic</a:t>
            </a:r>
            <a:r>
              <a:rPr lang="en-US" dirty="0"/>
              <a:t>:  	</a:t>
            </a:r>
          </a:p>
          <a:p>
            <a:pPr lvl="2"/>
            <a:r>
              <a:rPr lang="en-US" dirty="0"/>
              <a:t>Designed to compensate for undesirable changes in appearance due to lighting and camera technology.</a:t>
            </a:r>
          </a:p>
          <a:p>
            <a:pPr lvl="1"/>
            <a:r>
              <a:rPr lang="en-US" b="1" dirty="0">
                <a:solidFill>
                  <a:schemeClr val="tx2"/>
                </a:solidFill>
              </a:rPr>
              <a:t>Corrective</a:t>
            </a:r>
            <a:r>
              <a:rPr lang="en-US" dirty="0"/>
              <a:t>:  </a:t>
            </a:r>
          </a:p>
          <a:p>
            <a:pPr lvl="2"/>
            <a:r>
              <a:rPr lang="en-US" dirty="0"/>
              <a:t>Downplaying flaws by contouring and highlighting.</a:t>
            </a:r>
          </a:p>
          <a:p>
            <a:pPr lvl="1"/>
            <a:endParaRPr lang="en-US" dirty="0"/>
          </a:p>
        </p:txBody>
      </p:sp>
      <p:pic>
        <p:nvPicPr>
          <p:cNvPr id="4" name="Picture 2" descr="C:\Users\Owner\AppData\Local\Microsoft\Windows\Temporary Internet Files\Content.IE5\PPPMY3QF\MP900174902[1].jpg">
            <a:extLst>
              <a:ext uri="{FF2B5EF4-FFF2-40B4-BE49-F238E27FC236}">
                <a16:creationId xmlns:a16="http://schemas.microsoft.com/office/drawing/2014/main" id="{F90CD4A5-E385-464A-9DEA-15AF6982DFD0}"/>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827290" y="3966411"/>
            <a:ext cx="38862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56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Combat shine with POWDER.      </a:t>
            </a:r>
          </a:p>
          <a:p>
            <a:pPr lvl="1"/>
            <a:r>
              <a:rPr lang="en-US" dirty="0"/>
              <a:t>A transparent powder can be used to dull down some of the facial sheen.</a:t>
            </a:r>
          </a:p>
          <a:p>
            <a:pPr lvl="1"/>
            <a:r>
              <a:rPr lang="en-US" dirty="0"/>
              <a:t>Apply with a soft bristle brush or powder puff. </a:t>
            </a:r>
          </a:p>
          <a:p>
            <a:pPr lvl="1"/>
            <a:r>
              <a:rPr lang="en-US" dirty="0"/>
              <a:t>Powder can be used on the shoulders and bald heads as well as on the face.</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Basic Makeup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Notes prior to applying makeup:</a:t>
            </a:r>
          </a:p>
          <a:p>
            <a:pPr lvl="2"/>
            <a:r>
              <a:rPr lang="en-US" dirty="0"/>
              <a:t>Apply and check makeup under the same lighting conditions you will be shooting under.</a:t>
            </a:r>
          </a:p>
          <a:p>
            <a:pPr lvl="2"/>
            <a:r>
              <a:rPr lang="en-US" dirty="0"/>
              <a:t>Use disposable applicators to avoid transferring any skin conditions from one person to another.</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40</TotalTime>
  <Words>645</Words>
  <Application>Microsoft Office PowerPoint</Application>
  <PresentationFormat>Widescreen</PresentationFormat>
  <Paragraphs>77</Paragraphs>
  <Slides>18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TV/Film Makeup Application</vt:lpstr>
      <vt:lpstr>Terminology</vt:lpstr>
      <vt:lpstr>Terminology</vt:lpstr>
      <vt:lpstr>Materials and Supplies</vt:lpstr>
      <vt:lpstr>Makeup Categories</vt:lpstr>
      <vt:lpstr>Basic Makeup Application</vt:lpstr>
      <vt:lpstr>Basic Makeup Application</vt:lpstr>
      <vt:lpstr>Basic Makeup Application</vt:lpstr>
      <vt:lpstr>Basic Makeup Application</vt:lpstr>
      <vt:lpstr>Basic Makeup Application</vt:lpstr>
      <vt:lpstr>Basic Makeup Application</vt:lpstr>
      <vt:lpstr>Basic Makeup Application</vt:lpstr>
      <vt:lpstr>Basic Makeup Application</vt:lpstr>
      <vt:lpstr>Basic Makeup Application</vt:lpstr>
      <vt:lpstr>Basic Makeup Application</vt:lpstr>
      <vt:lpstr>Makeup Removal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27</cp:revision>
  <cp:lastPrinted>2017-07-07T16:17:37Z</cp:lastPrinted>
  <dcterms:created xsi:type="dcterms:W3CDTF">2017-07-11T23:58:30Z</dcterms:created>
  <dcterms:modified xsi:type="dcterms:W3CDTF">2017-07-14T16:51:00Z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