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Taking Fingerprints </a:t>
            </a:r>
          </a:p>
          <a:p>
            <a:pPr lvl="1"/>
            <a:r>
              <a:rPr lang="en-US" dirty="0"/>
              <a:t>(</a:t>
            </a:r>
            <a:r>
              <a:rPr lang="en-US" dirty="0" err="1"/>
              <a:t>Tenprint</a:t>
            </a:r>
            <a:r>
              <a:rPr lang="en-US" dirty="0"/>
              <a:t>)</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2: Rolled Prints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a:lnSpc>
                <a:spcPct val="90000"/>
              </a:lnSpc>
              <a:spcBef>
                <a:spcPts val="1200"/>
              </a:spcBef>
            </a:pPr>
            <a:r>
              <a:rPr lang="en-US" dirty="0"/>
              <a:t>Ink slab and roller</a:t>
            </a:r>
          </a:p>
          <a:p>
            <a:pPr marL="411162" lvl="1">
              <a:lnSpc>
                <a:spcPct val="90000"/>
              </a:lnSpc>
              <a:spcBef>
                <a:spcPts val="1200"/>
              </a:spcBef>
            </a:pPr>
            <a:r>
              <a:rPr lang="en-US" dirty="0"/>
              <a:t>Roll just enough ink on the slab.</a:t>
            </a:r>
          </a:p>
          <a:p>
            <a:pPr marL="411162" lvl="1">
              <a:lnSpc>
                <a:spcPct val="90000"/>
              </a:lnSpc>
              <a:spcBef>
                <a:spcPts val="1200"/>
              </a:spcBef>
            </a:pPr>
            <a:r>
              <a:rPr lang="en-US" dirty="0"/>
              <a:t>Roll each finger from the thumb to the pinkie on the slab.</a:t>
            </a:r>
          </a:p>
          <a:p>
            <a:pPr marL="411162" lvl="1">
              <a:lnSpc>
                <a:spcPct val="90000"/>
              </a:lnSpc>
              <a:spcBef>
                <a:spcPts val="1200"/>
              </a:spcBef>
            </a:pPr>
            <a:r>
              <a:rPr lang="en-US" dirty="0"/>
              <a:t>Roll fingers, one-by-one, onto the </a:t>
            </a:r>
            <a:r>
              <a:rPr lang="en-US" dirty="0" err="1"/>
              <a:t>Tenprint</a:t>
            </a:r>
            <a:r>
              <a:rPr lang="en-US" dirty="0"/>
              <a:t> card, </a:t>
            </a:r>
            <a:r>
              <a:rPr lang="en-US" u="sng" dirty="0"/>
              <a:t>without</a:t>
            </a:r>
            <a:r>
              <a:rPr lang="en-US" dirty="0"/>
              <a:t> pressing down.</a:t>
            </a:r>
          </a:p>
          <a:p>
            <a:pPr marL="411162" lvl="1">
              <a:lnSpc>
                <a:spcPct val="90000"/>
              </a:lnSpc>
              <a:spcBef>
                <a:spcPts val="1200"/>
              </a:spcBef>
            </a:pPr>
            <a:r>
              <a:rPr lang="en-US" dirty="0"/>
              <a:t>Print should be wide and not resemble typical finger sizes.</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3: Plain Impressions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spcBef>
                <a:spcPts val="1200"/>
              </a:spcBef>
            </a:pPr>
            <a:r>
              <a:rPr lang="en-US" dirty="0"/>
              <a:t>Ink them from the top down until the fingers lay flat.</a:t>
            </a:r>
          </a:p>
          <a:p>
            <a:pPr lvl="1">
              <a:spcBef>
                <a:spcPts val="1200"/>
              </a:spcBef>
            </a:pPr>
            <a:r>
              <a:rPr lang="en-US" dirty="0"/>
              <a:t>Do the left and then the right fingers.</a:t>
            </a:r>
          </a:p>
          <a:p>
            <a:pPr lvl="1">
              <a:spcBef>
                <a:spcPts val="1200"/>
              </a:spcBef>
            </a:pPr>
            <a:r>
              <a:rPr lang="en-US" dirty="0"/>
              <a:t>Ink the thumbs.</a:t>
            </a:r>
          </a:p>
          <a:p>
            <a:pPr lvl="1"/>
            <a:endParaRPr lang="en-US" dirty="0"/>
          </a:p>
        </p:txBody>
      </p:sp>
      <p:pic>
        <p:nvPicPr>
          <p:cNvPr id="6" name="Picture 5">
            <a:extLst>
              <a:ext uri="{FF2B5EF4-FFF2-40B4-BE49-F238E27FC236}">
                <a16:creationId xmlns:a16="http://schemas.microsoft.com/office/drawing/2014/main" id="{6B586B98-2C56-429F-ACDC-9225445C8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368" y="3181951"/>
            <a:ext cx="2209800" cy="1914525"/>
          </a:xfrm>
          <a:prstGeom prst="rect">
            <a:avLst/>
          </a:prstGeom>
        </p:spPr>
      </p:pic>
    </p:spTree>
    <p:extLst>
      <p:ext uri="{BB962C8B-B14F-4D97-AF65-F5344CB8AC3E}">
        <p14:creationId xmlns:p14="http://schemas.microsoft.com/office/powerpoint/2010/main" val="235798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858033"/>
            <a:ext cx="10059452" cy="876300"/>
          </a:xfrm>
        </p:spPr>
        <p:txBody>
          <a:bodyPr/>
          <a:lstStyle/>
          <a:p>
            <a:r>
              <a:rPr lang="en-US" dirty="0"/>
              <a:t>Step 4: Clean Up</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734333"/>
            <a:ext cx="11055750" cy="4734318"/>
          </a:xfrm>
        </p:spPr>
        <p:txBody>
          <a:bodyPr/>
          <a:lstStyle/>
          <a:p>
            <a:r>
              <a:rPr lang="en-US" dirty="0"/>
              <a:t>When removing ink from fingers:</a:t>
            </a:r>
          </a:p>
          <a:p>
            <a:pPr marL="347663" lvl="1"/>
            <a:r>
              <a:rPr lang="en-US" dirty="0"/>
              <a:t>Soap MUST be rubbed in well.</a:t>
            </a:r>
          </a:p>
          <a:p>
            <a:pPr marL="347663" lvl="1"/>
            <a:r>
              <a:rPr lang="en-US" dirty="0"/>
              <a:t> Move the print card.</a:t>
            </a:r>
          </a:p>
          <a:p>
            <a:pPr lvl="1"/>
            <a:endParaRPr lang="en-US" dirty="0"/>
          </a:p>
        </p:txBody>
      </p:sp>
      <p:pic>
        <p:nvPicPr>
          <p:cNvPr id="4" name="Picture 5" descr="washinghands.jpg">
            <a:extLst>
              <a:ext uri="{FF2B5EF4-FFF2-40B4-BE49-F238E27FC236}">
                <a16:creationId xmlns:a16="http://schemas.microsoft.com/office/drawing/2014/main" id="{61FC7450-4CA8-4E29-99F7-C04260B8D9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0390" y="3013322"/>
            <a:ext cx="4495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40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726805"/>
            <a:ext cx="10059452" cy="876300"/>
          </a:xfrm>
        </p:spPr>
        <p:txBody>
          <a:bodyPr/>
          <a:lstStyle/>
          <a:p>
            <a:r>
              <a:rPr lang="en-US" dirty="0"/>
              <a:t>Special Situations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740016"/>
            <a:ext cx="11055750" cy="4734318"/>
          </a:xfrm>
        </p:spPr>
        <p:txBody>
          <a:bodyPr/>
          <a:lstStyle/>
          <a:p>
            <a:r>
              <a:rPr lang="en-US" dirty="0"/>
              <a:t>Examples:</a:t>
            </a:r>
          </a:p>
          <a:p>
            <a:pPr lvl="1"/>
            <a:r>
              <a:rPr lang="en-US" dirty="0"/>
              <a:t>Amputations.</a:t>
            </a:r>
          </a:p>
          <a:p>
            <a:pPr lvl="1"/>
            <a:r>
              <a:rPr lang="en-US" dirty="0"/>
              <a:t>Bandaged Fingers or Hands.</a:t>
            </a:r>
          </a:p>
          <a:p>
            <a:pPr lvl="1"/>
            <a:r>
              <a:rPr lang="en-US" dirty="0"/>
              <a:t>Scars.</a:t>
            </a:r>
          </a:p>
          <a:p>
            <a:pPr lvl="1"/>
            <a:r>
              <a:rPr lang="en-US" dirty="0"/>
              <a:t>Deformities.</a:t>
            </a:r>
          </a:p>
          <a:p>
            <a:pPr lvl="1"/>
            <a:r>
              <a:rPr lang="en-US" dirty="0"/>
              <a:t>Worn Fingerprints.</a:t>
            </a:r>
          </a:p>
          <a:p>
            <a:pPr lvl="1"/>
            <a:r>
              <a:rPr lang="en-US" dirty="0"/>
              <a:t>Extra Fingers.</a:t>
            </a:r>
          </a:p>
          <a:p>
            <a:pPr lvl="1"/>
            <a:r>
              <a:rPr lang="en-US" dirty="0"/>
              <a:t>Webbed Fingers.</a:t>
            </a:r>
          </a:p>
        </p:txBody>
      </p:sp>
      <p:pic>
        <p:nvPicPr>
          <p:cNvPr id="4" name="Picture 3">
            <a:extLst>
              <a:ext uri="{FF2B5EF4-FFF2-40B4-BE49-F238E27FC236}">
                <a16:creationId xmlns:a16="http://schemas.microsoft.com/office/drawing/2014/main" id="{8A5B3342-83B0-4B1A-A8B3-BE6361C91CE1}"/>
              </a:ext>
            </a:extLst>
          </p:cNvPr>
          <p:cNvPicPr>
            <a:picLocks noChangeAspect="1"/>
          </p:cNvPicPr>
          <p:nvPr/>
        </p:nvPicPr>
        <p:blipFill>
          <a:blip r:embed="rId2"/>
          <a:stretch>
            <a:fillRect/>
          </a:stretch>
        </p:blipFill>
        <p:spPr>
          <a:xfrm>
            <a:off x="6268539" y="2972515"/>
            <a:ext cx="3615241" cy="1268078"/>
          </a:xfrm>
          <a:prstGeom prst="rect">
            <a:avLst/>
          </a:prstGeom>
        </p:spPr>
      </p:pic>
    </p:spTree>
    <p:extLst>
      <p:ext uri="{BB962C8B-B14F-4D97-AF65-F5344CB8AC3E}">
        <p14:creationId xmlns:p14="http://schemas.microsoft.com/office/powerpoint/2010/main" val="122074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460375" lvl="1" indent="-406400">
              <a:lnSpc>
                <a:spcPct val="90000"/>
              </a:lnSpc>
              <a:defRPr/>
            </a:pPr>
            <a:r>
              <a:rPr lang="en-US" dirty="0"/>
              <a:t>What are prints used for?</a:t>
            </a:r>
          </a:p>
          <a:p>
            <a:pPr marL="460375" lvl="1" indent="-406400">
              <a:lnSpc>
                <a:spcPct val="90000"/>
              </a:lnSpc>
              <a:defRPr/>
            </a:pPr>
            <a:endParaRPr lang="en-US" dirty="0"/>
          </a:p>
          <a:p>
            <a:pPr marL="460375" lvl="1" indent="-406400">
              <a:lnSpc>
                <a:spcPct val="90000"/>
              </a:lnSpc>
              <a:defRPr/>
            </a:pPr>
            <a:r>
              <a:rPr lang="en-US" dirty="0"/>
              <a:t>A variety of purposes including:</a:t>
            </a:r>
          </a:p>
          <a:p>
            <a:pPr marL="803275" lvl="2">
              <a:lnSpc>
                <a:spcPct val="90000"/>
              </a:lnSpc>
              <a:defRPr/>
            </a:pPr>
            <a:r>
              <a:rPr lang="en-US" sz="2400" dirty="0"/>
              <a:t>Solving crimes.</a:t>
            </a:r>
          </a:p>
          <a:p>
            <a:pPr marL="803275" lvl="2">
              <a:lnSpc>
                <a:spcPct val="90000"/>
              </a:lnSpc>
              <a:defRPr/>
            </a:pPr>
            <a:r>
              <a:rPr lang="en-US" sz="2400" dirty="0"/>
              <a:t>Identity confirmation (passport, cashing checks, etc.).</a:t>
            </a:r>
          </a:p>
          <a:p>
            <a:pPr marL="803275" lvl="2">
              <a:lnSpc>
                <a:spcPct val="90000"/>
              </a:lnSpc>
              <a:defRPr/>
            </a:pPr>
            <a:r>
              <a:rPr lang="en-US" sz="2400" dirty="0"/>
              <a:t>Determining the identity of the deceased.</a:t>
            </a:r>
          </a:p>
          <a:p>
            <a:pPr marL="803275" lvl="2">
              <a:lnSpc>
                <a:spcPct val="90000"/>
              </a:lnSpc>
              <a:defRPr/>
            </a:pPr>
            <a:r>
              <a:rPr lang="en-US" sz="2400" dirty="0"/>
              <a:t>Entrance control for buildings and rooms.</a:t>
            </a:r>
          </a:p>
          <a:p>
            <a:pPr marL="803275" lvl="2">
              <a:lnSpc>
                <a:spcPct val="90000"/>
              </a:lnSpc>
              <a:defRPr/>
            </a:pPr>
            <a:r>
              <a:rPr lang="en-US" sz="2400" dirty="0"/>
              <a:t>Clearance for employment.</a:t>
            </a:r>
          </a:p>
          <a:p>
            <a:pPr lvl="1"/>
            <a:endParaRPr lang="en-US" dirty="0"/>
          </a:p>
        </p:txBody>
      </p:sp>
      <p:pic>
        <p:nvPicPr>
          <p:cNvPr id="4" name="Picture 3">
            <a:extLst>
              <a:ext uri="{FF2B5EF4-FFF2-40B4-BE49-F238E27FC236}">
                <a16:creationId xmlns:a16="http://schemas.microsoft.com/office/drawing/2014/main" id="{033FF9EB-E342-462B-8BC0-C8225088982A}"/>
              </a:ext>
            </a:extLst>
          </p:cNvPr>
          <p:cNvPicPr>
            <a:picLocks noChangeAspect="1"/>
          </p:cNvPicPr>
          <p:nvPr/>
        </p:nvPicPr>
        <p:blipFill>
          <a:blip r:embed="rId2"/>
          <a:stretch>
            <a:fillRect/>
          </a:stretch>
        </p:blipFill>
        <p:spPr>
          <a:xfrm>
            <a:off x="7822573" y="1100189"/>
            <a:ext cx="1731414" cy="1816765"/>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747629"/>
            <a:ext cx="10059452" cy="876300"/>
          </a:xfrm>
        </p:spPr>
        <p:txBody>
          <a:bodyPr/>
          <a:lstStyle/>
          <a:p>
            <a:r>
              <a:rPr lang="en-US" dirty="0"/>
              <a:t>Numbers Assigned to Digits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829460"/>
          </a:xfrm>
        </p:spPr>
        <p:txBody>
          <a:bodyPr/>
          <a:lstStyle/>
          <a:p>
            <a:pPr marL="0" lvl="1" indent="0">
              <a:buNone/>
            </a:pPr>
            <a:endParaRPr lang="en-US" dirty="0"/>
          </a:p>
          <a:p>
            <a:pPr lvl="1"/>
            <a:endParaRPr lang="en-US" dirty="0"/>
          </a:p>
        </p:txBody>
      </p:sp>
      <p:pic>
        <p:nvPicPr>
          <p:cNvPr id="4" name="Picture 3">
            <a:extLst>
              <a:ext uri="{FF2B5EF4-FFF2-40B4-BE49-F238E27FC236}">
                <a16:creationId xmlns:a16="http://schemas.microsoft.com/office/drawing/2014/main" id="{C31696B0-7BD8-445C-89AB-2B878406265D}"/>
              </a:ext>
            </a:extLst>
          </p:cNvPr>
          <p:cNvPicPr>
            <a:picLocks noChangeAspect="1"/>
          </p:cNvPicPr>
          <p:nvPr/>
        </p:nvPicPr>
        <p:blipFill>
          <a:blip r:embed="rId2"/>
          <a:stretch>
            <a:fillRect/>
          </a:stretch>
        </p:blipFill>
        <p:spPr>
          <a:xfrm>
            <a:off x="2591131" y="1827438"/>
            <a:ext cx="5789390" cy="4327300"/>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Factors Affecting Fingerprints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a:lnSpc>
                <a:spcPct val="80000"/>
              </a:lnSpc>
              <a:spcAft>
                <a:spcPts val="600"/>
              </a:spcAft>
            </a:pPr>
            <a:r>
              <a:rPr lang="en-US" dirty="0"/>
              <a:t>Negative affects:</a:t>
            </a:r>
          </a:p>
          <a:p>
            <a:pPr lvl="1">
              <a:lnSpc>
                <a:spcPct val="80000"/>
              </a:lnSpc>
              <a:spcAft>
                <a:spcPts val="600"/>
              </a:spcAft>
            </a:pPr>
            <a:r>
              <a:rPr lang="en-US" dirty="0"/>
              <a:t>Allowing subjects to “print themselves.”</a:t>
            </a:r>
          </a:p>
          <a:p>
            <a:pPr lvl="1">
              <a:lnSpc>
                <a:spcPct val="80000"/>
              </a:lnSpc>
              <a:spcAft>
                <a:spcPts val="600"/>
              </a:spcAft>
            </a:pPr>
            <a:r>
              <a:rPr lang="en-US" dirty="0"/>
              <a:t>Excessive pressure.</a:t>
            </a:r>
          </a:p>
          <a:p>
            <a:pPr lvl="1">
              <a:lnSpc>
                <a:spcPct val="80000"/>
              </a:lnSpc>
              <a:spcAft>
                <a:spcPts val="600"/>
              </a:spcAft>
            </a:pPr>
            <a:r>
              <a:rPr lang="en-US" dirty="0"/>
              <a:t>Not enough pressure. </a:t>
            </a:r>
          </a:p>
          <a:p>
            <a:pPr lvl="1">
              <a:lnSpc>
                <a:spcPct val="80000"/>
              </a:lnSpc>
              <a:spcAft>
                <a:spcPts val="600"/>
              </a:spcAft>
            </a:pPr>
            <a:r>
              <a:rPr lang="en-US" dirty="0"/>
              <a:t>Perspiration, or wet fingers.</a:t>
            </a:r>
          </a:p>
          <a:p>
            <a:pPr lvl="1">
              <a:lnSpc>
                <a:spcPct val="80000"/>
              </a:lnSpc>
              <a:spcAft>
                <a:spcPts val="600"/>
              </a:spcAft>
            </a:pPr>
            <a:r>
              <a:rPr lang="en-US" dirty="0"/>
              <a:t>Sickness and disease.</a:t>
            </a:r>
          </a:p>
        </p:txBody>
      </p:sp>
      <p:pic>
        <p:nvPicPr>
          <p:cNvPr id="4" name="Picture 3">
            <a:extLst>
              <a:ext uri="{FF2B5EF4-FFF2-40B4-BE49-F238E27FC236}">
                <a16:creationId xmlns:a16="http://schemas.microsoft.com/office/drawing/2014/main" id="{72A273A9-935D-41AA-84CD-1AF4B8E205FA}"/>
              </a:ext>
            </a:extLst>
          </p:cNvPr>
          <p:cNvPicPr>
            <a:picLocks noChangeAspect="1"/>
          </p:cNvPicPr>
          <p:nvPr/>
        </p:nvPicPr>
        <p:blipFill>
          <a:blip r:embed="rId2"/>
          <a:stretch>
            <a:fillRect/>
          </a:stretch>
        </p:blipFill>
        <p:spPr>
          <a:xfrm>
            <a:off x="7303394" y="2612326"/>
            <a:ext cx="2905926" cy="2424523"/>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598549"/>
            <a:ext cx="10059452" cy="1070445"/>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Taking Legible Prints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669643" y="1526951"/>
            <a:ext cx="11055750" cy="4734318"/>
          </a:xfrm>
        </p:spPr>
        <p:txBody>
          <a:bodyPr/>
          <a:lstStyle/>
          <a:p>
            <a:pPr lvl="1">
              <a:lnSpc>
                <a:spcPct val="90000"/>
              </a:lnSpc>
              <a:spcAft>
                <a:spcPts val="1200"/>
              </a:spcAft>
            </a:pPr>
            <a:r>
              <a:rPr lang="en-US" dirty="0"/>
              <a:t>Be confident!</a:t>
            </a:r>
          </a:p>
          <a:p>
            <a:pPr lvl="1">
              <a:lnSpc>
                <a:spcPct val="90000"/>
              </a:lnSpc>
              <a:spcAft>
                <a:spcPts val="1200"/>
              </a:spcAft>
            </a:pPr>
            <a:r>
              <a:rPr lang="en-US" dirty="0"/>
              <a:t>Practice, Practice,  Practice!</a:t>
            </a:r>
          </a:p>
          <a:p>
            <a:pPr lvl="1"/>
            <a:endParaRPr lang="en-US" dirty="0"/>
          </a:p>
        </p:txBody>
      </p:sp>
      <p:pic>
        <p:nvPicPr>
          <p:cNvPr id="4" name="Picture 3">
            <a:extLst>
              <a:ext uri="{FF2B5EF4-FFF2-40B4-BE49-F238E27FC236}">
                <a16:creationId xmlns:a16="http://schemas.microsoft.com/office/drawing/2014/main" id="{10FBB5C8-1CA6-42BB-9155-C7D63FB45EC4}"/>
              </a:ext>
            </a:extLst>
          </p:cNvPr>
          <p:cNvPicPr>
            <a:picLocks noChangeAspect="1"/>
          </p:cNvPicPr>
          <p:nvPr/>
        </p:nvPicPr>
        <p:blipFill>
          <a:blip r:embed="rId2"/>
          <a:stretch>
            <a:fillRect/>
          </a:stretch>
        </p:blipFill>
        <p:spPr>
          <a:xfrm>
            <a:off x="6197518" y="2201662"/>
            <a:ext cx="3906628" cy="3018443"/>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Required Supplies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571500" lvl="1" indent="-457200">
              <a:lnSpc>
                <a:spcPct val="90000"/>
              </a:lnSpc>
              <a:spcBef>
                <a:spcPts val="1200"/>
              </a:spcBef>
            </a:pPr>
            <a:r>
              <a:rPr lang="en-US" dirty="0">
                <a:cs typeface="Times New Roman" charset="0"/>
              </a:rPr>
              <a:t>Ink pad, or ink and roller.</a:t>
            </a:r>
          </a:p>
          <a:p>
            <a:pPr marL="571500" lvl="1" indent="-457200">
              <a:lnSpc>
                <a:spcPct val="90000"/>
              </a:lnSpc>
              <a:spcBef>
                <a:spcPts val="1200"/>
              </a:spcBef>
            </a:pPr>
            <a:r>
              <a:rPr lang="en-US" dirty="0" err="1">
                <a:cs typeface="Times New Roman" charset="0"/>
              </a:rPr>
              <a:t>Tenprint</a:t>
            </a:r>
            <a:r>
              <a:rPr lang="en-US" dirty="0">
                <a:cs typeface="Times New Roman" charset="0"/>
              </a:rPr>
              <a:t> card (purchased or self-made).</a:t>
            </a:r>
          </a:p>
          <a:p>
            <a:pPr marL="571500" lvl="1" indent="-457200">
              <a:lnSpc>
                <a:spcPct val="90000"/>
              </a:lnSpc>
              <a:spcBef>
                <a:spcPts val="1200"/>
              </a:spcBef>
            </a:pPr>
            <a:r>
              <a:rPr lang="en-US" dirty="0">
                <a:cs typeface="Times New Roman" charset="0"/>
              </a:rPr>
              <a:t>Area for printing, or standing (purchased).</a:t>
            </a:r>
          </a:p>
          <a:p>
            <a:pPr marL="571500" lvl="1" indent="-457200">
              <a:lnSpc>
                <a:spcPct val="90000"/>
              </a:lnSpc>
              <a:spcBef>
                <a:spcPts val="1200"/>
              </a:spcBef>
            </a:pPr>
            <a:r>
              <a:rPr lang="en-US" dirty="0">
                <a:cs typeface="Times New Roman" charset="0"/>
              </a:rPr>
              <a:t>Hand soap and clean-up supplies.</a:t>
            </a:r>
          </a:p>
          <a:p>
            <a:pPr marL="114300" lvl="1" indent="0">
              <a:lnSpc>
                <a:spcPct val="90000"/>
              </a:lnSpc>
              <a:spcBef>
                <a:spcPts val="1200"/>
              </a:spcBef>
              <a:buNone/>
            </a:pPr>
            <a:endParaRPr lang="en-US" dirty="0">
              <a:cs typeface="Times New Roman" charset="0"/>
            </a:endParaRPr>
          </a:p>
          <a:p>
            <a:pPr lvl="1"/>
            <a:endParaRPr lang="en-US" dirty="0"/>
          </a:p>
        </p:txBody>
      </p:sp>
      <p:pic>
        <p:nvPicPr>
          <p:cNvPr id="4" name="Picture 3">
            <a:extLst>
              <a:ext uri="{FF2B5EF4-FFF2-40B4-BE49-F238E27FC236}">
                <a16:creationId xmlns:a16="http://schemas.microsoft.com/office/drawing/2014/main" id="{D1CC011D-874C-4487-A28D-DAB8FF488C0F}"/>
              </a:ext>
            </a:extLst>
          </p:cNvPr>
          <p:cNvPicPr>
            <a:picLocks noChangeAspect="1"/>
          </p:cNvPicPr>
          <p:nvPr/>
        </p:nvPicPr>
        <p:blipFill>
          <a:blip r:embed="rId2"/>
          <a:stretch>
            <a:fillRect/>
          </a:stretch>
        </p:blipFill>
        <p:spPr>
          <a:xfrm>
            <a:off x="6597202" y="3336983"/>
            <a:ext cx="2955171" cy="2472428"/>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1: Communicate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Tell the subject:</a:t>
            </a:r>
          </a:p>
          <a:p>
            <a:pPr lvl="2"/>
            <a:r>
              <a:rPr lang="en-US" sz="2400" dirty="0"/>
              <a:t>You are going to take his/her prints.</a:t>
            </a:r>
          </a:p>
          <a:p>
            <a:pPr lvl="2"/>
            <a:r>
              <a:rPr lang="en-US" sz="2400" dirty="0"/>
              <a:t>To relax his/her hands.</a:t>
            </a:r>
          </a:p>
          <a:p>
            <a:pPr lvl="2"/>
            <a:r>
              <a:rPr lang="en-US" sz="2400" dirty="0"/>
              <a:t>To let you do all the work.</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1: Communicate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defRPr/>
            </a:pPr>
            <a:r>
              <a:rPr lang="en-US" dirty="0"/>
              <a:t>When they try to assist:</a:t>
            </a:r>
          </a:p>
          <a:p>
            <a:pPr lvl="2">
              <a:defRPr/>
            </a:pPr>
            <a:r>
              <a:rPr lang="en-US" sz="2400" dirty="0"/>
              <a:t>Stop.</a:t>
            </a:r>
          </a:p>
          <a:p>
            <a:pPr lvl="2">
              <a:defRPr/>
            </a:pPr>
            <a:r>
              <a:rPr lang="en-US" sz="2400" dirty="0"/>
              <a:t>Advise them again.</a:t>
            </a:r>
          </a:p>
          <a:p>
            <a:pPr lvl="2">
              <a:defRPr/>
            </a:pPr>
            <a:r>
              <a:rPr lang="en-US" sz="2400" dirty="0"/>
              <a:t>Ask them to let you control their hands.</a:t>
            </a:r>
          </a:p>
          <a:p>
            <a:pPr lvl="2">
              <a:defRPr/>
            </a:pPr>
            <a:r>
              <a:rPr lang="en-US" sz="2400" dirty="0"/>
              <a:t>Stop and reiterate this as necessary.</a:t>
            </a:r>
            <a:endParaRPr lang="en-US" sz="2400" dirty="0">
              <a:solidFill>
                <a:srgbClr val="A50021"/>
              </a:solidFill>
            </a:endParaRPr>
          </a:p>
          <a:p>
            <a:pPr lvl="1"/>
            <a:endParaRPr lang="en-US" dirty="0"/>
          </a:p>
        </p:txBody>
      </p:sp>
      <p:pic>
        <p:nvPicPr>
          <p:cNvPr id="4" name="Picture 3">
            <a:extLst>
              <a:ext uri="{FF2B5EF4-FFF2-40B4-BE49-F238E27FC236}">
                <a16:creationId xmlns:a16="http://schemas.microsoft.com/office/drawing/2014/main" id="{5A52034B-A379-4223-9FBD-4D73A2FBCAAE}"/>
              </a:ext>
            </a:extLst>
          </p:cNvPr>
          <p:cNvPicPr>
            <a:picLocks noChangeAspect="1"/>
          </p:cNvPicPr>
          <p:nvPr/>
        </p:nvPicPr>
        <p:blipFill>
          <a:blip r:embed="rId2"/>
          <a:stretch>
            <a:fillRect/>
          </a:stretch>
        </p:blipFill>
        <p:spPr>
          <a:xfrm>
            <a:off x="7430195" y="2159005"/>
            <a:ext cx="2054530" cy="3072650"/>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56ea17bb-c96d-4826-b465-01eec0dd23dd"/>
    <ds:schemaRef ds:uri="http://schemas.microsoft.com/office/2006/documentManagement/types"/>
    <ds:schemaRef ds:uri="http://schemas.microsoft.com/office/infopath/2007/PartnerControls"/>
    <ds:schemaRef ds:uri="05d88611-e516-4d1a-b12e-39107e78b3d0"/>
    <ds:schemaRef ds:uri="http://purl.org/dc/elements/1.1/"/>
    <ds:schemaRef ds:uri="http://schemas.openxmlformats.org/package/2006/metadata/core-properties"/>
    <ds:schemaRef ds:uri="http://www.w3.org/XML/1998/namespace"/>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59</TotalTime>
  <Words>322</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.AppleSystemUIFont</vt:lpstr>
      <vt:lpstr>Arial</vt:lpstr>
      <vt:lpstr>Calibri</vt:lpstr>
      <vt:lpstr>Open Sans</vt:lpstr>
      <vt:lpstr>Open Sans SemiBold</vt:lpstr>
      <vt:lpstr>Times New Roman</vt:lpstr>
      <vt:lpstr>2_Office Theme</vt:lpstr>
      <vt:lpstr>3_Office Theme</vt:lpstr>
      <vt:lpstr>PowerPoint Presentation</vt:lpstr>
      <vt:lpstr>PowerPoint Presentation</vt:lpstr>
      <vt:lpstr>Review</vt:lpstr>
      <vt:lpstr>Numbers Assigned to Digits </vt:lpstr>
      <vt:lpstr>Factors Affecting Fingerprints</vt:lpstr>
      <vt:lpstr>          Taking Legible Prints </vt:lpstr>
      <vt:lpstr>Required Supplies</vt:lpstr>
      <vt:lpstr>Step 1: Communicate</vt:lpstr>
      <vt:lpstr>Step 1: Communicate</vt:lpstr>
      <vt:lpstr>Step 2: Rolled Prints</vt:lpstr>
      <vt:lpstr>Step 3: Plain Impressions</vt:lpstr>
      <vt:lpstr>Step 4: Clean Up </vt:lpstr>
      <vt:lpstr>Special Situations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7</cp:revision>
  <cp:lastPrinted>2017-07-07T16:17:37Z</cp:lastPrinted>
  <dcterms:created xsi:type="dcterms:W3CDTF">2017-07-11T23:58:30Z</dcterms:created>
  <dcterms:modified xsi:type="dcterms:W3CDTF">2017-07-17T15:27:42Z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