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sldIdLst>
    <p:sldId id="321" r:id="rId6"/>
    <p:sldId id="319" r:id="rId7"/>
    <p:sldId id="323" r:id="rId8"/>
    <p:sldId id="324" r:id="rId9"/>
    <p:sldId id="326" r:id="rId10"/>
    <p:sldId id="327" r:id="rId11"/>
    <p:sldId id="328" r:id="rId12"/>
    <p:sldId id="330" r:id="rId13"/>
    <p:sldId id="331" r:id="rId14"/>
    <p:sldId id="332" r:id="rId15"/>
    <p:sldId id="333"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8/2/2017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Telephone Skills</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Messages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Incoming calls</a:t>
            </a:r>
          </a:p>
          <a:p>
            <a:pPr lvl="2"/>
            <a:r>
              <a:rPr lang="en-US" dirty="0"/>
              <a:t>Date and time of call</a:t>
            </a:r>
          </a:p>
          <a:p>
            <a:pPr lvl="2"/>
            <a:r>
              <a:rPr lang="en-US" dirty="0"/>
              <a:t>Caller’s name and phone number</a:t>
            </a:r>
          </a:p>
          <a:p>
            <a:pPr lvl="3"/>
            <a:r>
              <a:rPr lang="en-US" dirty="0"/>
              <a:t>Repeat for verification</a:t>
            </a:r>
          </a:p>
          <a:p>
            <a:pPr lvl="2"/>
            <a:r>
              <a:rPr lang="en-US" dirty="0"/>
              <a:t>Name of person message is for</a:t>
            </a:r>
          </a:p>
          <a:p>
            <a:pPr lvl="2"/>
            <a:r>
              <a:rPr lang="en-US" dirty="0"/>
              <a:t>Action to be taken</a:t>
            </a:r>
          </a:p>
          <a:p>
            <a:pPr lvl="3"/>
            <a:r>
              <a:rPr lang="en-US" dirty="0"/>
              <a:t>(Please call, will call back)</a:t>
            </a:r>
          </a:p>
          <a:p>
            <a:pPr lvl="1"/>
            <a:r>
              <a:rPr lang="en-US" dirty="0"/>
              <a:t>Record the message accurately</a:t>
            </a:r>
          </a:p>
          <a:p>
            <a:pPr lvl="1"/>
            <a:endParaRPr lang="en-US" dirty="0"/>
          </a:p>
        </p:txBody>
      </p:sp>
      <p:sp>
        <p:nvSpPr>
          <p:cNvPr id="5" name="Content Placeholder 4">
            <a:extLst>
              <a:ext uri="{FF2B5EF4-FFF2-40B4-BE49-F238E27FC236}">
                <a16:creationId xmlns:a16="http://schemas.microsoft.com/office/drawing/2014/main" id="{32E7769C-48A3-4EFE-BFD6-AE588003ED1B}"/>
              </a:ext>
            </a:extLst>
          </p:cNvPr>
          <p:cNvSpPr>
            <a:spLocks noGrp="1"/>
          </p:cNvSpPr>
          <p:nvPr>
            <p:ph sz="half" idx="10"/>
          </p:nvPr>
        </p:nvSpPr>
        <p:spPr/>
        <p:txBody>
          <a:bodyPr/>
          <a:lstStyle/>
          <a:p>
            <a:pPr lvl="1">
              <a:buClr>
                <a:srgbClr val="C02033"/>
              </a:buClr>
            </a:pPr>
            <a:r>
              <a:rPr lang="en-US" dirty="0">
                <a:solidFill>
                  <a:srgbClr val="000000"/>
                </a:solidFill>
              </a:rPr>
              <a:t>Name or initials of person taking the call</a:t>
            </a:r>
          </a:p>
          <a:p>
            <a:pPr lvl="1">
              <a:buClr>
                <a:srgbClr val="C02033"/>
              </a:buClr>
            </a:pPr>
            <a:r>
              <a:rPr lang="en-US" dirty="0">
                <a:solidFill>
                  <a:srgbClr val="000000"/>
                </a:solidFill>
              </a:rPr>
              <a:t>Maintain confidentiality</a:t>
            </a:r>
          </a:p>
          <a:p>
            <a:pPr lvl="1">
              <a:buClr>
                <a:srgbClr val="C02033"/>
              </a:buClr>
            </a:pPr>
            <a:r>
              <a:rPr lang="en-US" dirty="0">
                <a:solidFill>
                  <a:srgbClr val="000000"/>
                </a:solidFill>
              </a:rPr>
              <a:t>Do not repeat confidential information over the phone in the presence of other clients</a:t>
            </a:r>
          </a:p>
          <a:p>
            <a:pPr lvl="3">
              <a:buClr>
                <a:srgbClr val="4E7CBE"/>
              </a:buClr>
            </a:pPr>
            <a:endParaRPr lang="en-US" dirty="0">
              <a:solidFill>
                <a:srgbClr val="000000"/>
              </a:solidFill>
            </a:endParaRPr>
          </a:p>
          <a:p>
            <a:pPr lvl="1">
              <a:buClr>
                <a:srgbClr val="C02033"/>
              </a:buClr>
            </a:pPr>
            <a:endParaRPr lang="en-US" dirty="0">
              <a:solidFill>
                <a:srgbClr val="000000"/>
              </a:solidFill>
            </a:endParaRPr>
          </a:p>
          <a:p>
            <a:endParaRPr lang="en-US" dirty="0"/>
          </a:p>
        </p:txBody>
      </p:sp>
    </p:spTree>
    <p:extLst>
      <p:ext uri="{BB962C8B-B14F-4D97-AF65-F5344CB8AC3E}">
        <p14:creationId xmlns:p14="http://schemas.microsoft.com/office/powerpoint/2010/main" val="2172280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Messages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Outgoing calls</a:t>
            </a:r>
          </a:p>
          <a:p>
            <a:pPr lvl="2"/>
            <a:r>
              <a:rPr lang="en-US" dirty="0"/>
              <a:t>Plan the call</a:t>
            </a:r>
          </a:p>
          <a:p>
            <a:pPr lvl="3"/>
            <a:r>
              <a:rPr lang="en-US" dirty="0"/>
              <a:t>Have all necessary information available</a:t>
            </a:r>
          </a:p>
          <a:p>
            <a:pPr lvl="2"/>
            <a:r>
              <a:rPr lang="en-US" dirty="0"/>
              <a:t>Confirm the correct number before making the call</a:t>
            </a:r>
          </a:p>
          <a:p>
            <a:pPr lvl="2"/>
            <a:r>
              <a:rPr lang="en-US" dirty="0"/>
              <a:t>Allow sufficient time for someone to answer the phone</a:t>
            </a:r>
          </a:p>
          <a:p>
            <a:pPr lvl="3"/>
            <a:r>
              <a:rPr lang="en-US" dirty="0"/>
              <a:t>(Especially when calling the elderly, disabled, or post-surgical patient)</a:t>
            </a:r>
          </a:p>
          <a:p>
            <a:pPr lvl="2"/>
            <a:r>
              <a:rPr lang="en-US" dirty="0"/>
              <a:t>State your name and reason for calling</a:t>
            </a:r>
          </a:p>
          <a:p>
            <a:pPr lvl="1"/>
            <a:endParaRPr lang="en-US" dirty="0"/>
          </a:p>
          <a:p>
            <a:pPr lvl="1"/>
            <a:endParaRPr lang="en-US" dirty="0"/>
          </a:p>
          <a:p>
            <a:pPr lvl="1"/>
            <a:endParaRPr lang="en-US" dirty="0"/>
          </a:p>
          <a:p>
            <a:pPr lvl="1"/>
            <a:endParaRPr lang="en-US" dirty="0"/>
          </a:p>
          <a:p>
            <a:pPr lvl="3"/>
            <a:endParaRPr lang="en-US" dirty="0"/>
          </a:p>
          <a:p>
            <a:pPr lvl="1"/>
            <a:endParaRPr lang="en-US" dirty="0"/>
          </a:p>
          <a:p>
            <a:pPr lvl="1"/>
            <a:endParaRPr lang="en-US" dirty="0"/>
          </a:p>
        </p:txBody>
      </p:sp>
      <p:pic>
        <p:nvPicPr>
          <p:cNvPr id="4" name="Picture 3">
            <a:extLst>
              <a:ext uri="{FF2B5EF4-FFF2-40B4-BE49-F238E27FC236}">
                <a16:creationId xmlns:a16="http://schemas.microsoft.com/office/drawing/2014/main" id="{2FDBD73B-F58B-4CD6-8220-61CF1C6C3F76}"/>
              </a:ext>
            </a:extLst>
          </p:cNvPr>
          <p:cNvPicPr>
            <a:picLocks noChangeAspect="1"/>
          </p:cNvPicPr>
          <p:nvPr/>
        </p:nvPicPr>
        <p:blipFill>
          <a:blip r:embed="rId2"/>
          <a:stretch>
            <a:fillRect/>
          </a:stretch>
        </p:blipFill>
        <p:spPr>
          <a:xfrm>
            <a:off x="8187632" y="1361074"/>
            <a:ext cx="1603387" cy="2511770"/>
          </a:xfrm>
          <a:prstGeom prst="rect">
            <a:avLst/>
          </a:prstGeom>
        </p:spPr>
      </p:pic>
    </p:spTree>
    <p:extLst>
      <p:ext uri="{BB962C8B-B14F-4D97-AF65-F5344CB8AC3E}">
        <p14:creationId xmlns:p14="http://schemas.microsoft.com/office/powerpoint/2010/main" val="2111850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Answering the Phone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Follow guidelines presented in the policy and procedure manual for the health care facility</a:t>
            </a:r>
          </a:p>
          <a:p>
            <a:pPr lvl="2"/>
            <a:r>
              <a:rPr lang="en-US" dirty="0"/>
              <a:t>Usually name and office name</a:t>
            </a:r>
          </a:p>
          <a:p>
            <a:pPr lvl="1"/>
            <a:r>
              <a:rPr lang="en-US" dirty="0"/>
              <a:t>Answer promptly, be courteous, calm, pleasant, and give the caller full attention</a:t>
            </a:r>
          </a:p>
          <a:p>
            <a:pPr lvl="2"/>
            <a:r>
              <a:rPr lang="en-US" dirty="0"/>
              <a:t>Caller should feel that their call is important</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Answering the Phone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Identify the purpose of the call</a:t>
            </a:r>
          </a:p>
          <a:p>
            <a:pPr lvl="1"/>
            <a:r>
              <a:rPr lang="en-US" dirty="0"/>
              <a:t>Emergency calls require immediate attention</a:t>
            </a:r>
          </a:p>
          <a:p>
            <a:pPr lvl="1"/>
            <a:endParaRPr lang="en-US" dirty="0"/>
          </a:p>
        </p:txBody>
      </p:sp>
      <p:pic>
        <p:nvPicPr>
          <p:cNvPr id="4" name="Picture 3">
            <a:extLst>
              <a:ext uri="{FF2B5EF4-FFF2-40B4-BE49-F238E27FC236}">
                <a16:creationId xmlns:a16="http://schemas.microsoft.com/office/drawing/2014/main" id="{C650CEA2-6FFC-442F-ADE7-2DD9CAD9947B}"/>
              </a:ext>
            </a:extLst>
          </p:cNvPr>
          <p:cNvPicPr>
            <a:picLocks noChangeAspect="1"/>
          </p:cNvPicPr>
          <p:nvPr/>
        </p:nvPicPr>
        <p:blipFill>
          <a:blip r:embed="rId2"/>
          <a:stretch>
            <a:fillRect/>
          </a:stretch>
        </p:blipFill>
        <p:spPr>
          <a:xfrm>
            <a:off x="7595230" y="1283509"/>
            <a:ext cx="2597121" cy="1969179"/>
          </a:xfrm>
          <a:prstGeom prst="rect">
            <a:avLst/>
          </a:prstGeom>
        </p:spPr>
      </p:pic>
    </p:spTree>
    <p:extLst>
      <p:ext uri="{BB962C8B-B14F-4D97-AF65-F5344CB8AC3E}">
        <p14:creationId xmlns:p14="http://schemas.microsoft.com/office/powerpoint/2010/main" val="1968807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Types of Calls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Administrative calls</a:t>
            </a:r>
          </a:p>
          <a:p>
            <a:pPr lvl="2"/>
            <a:r>
              <a:rPr lang="en-US" dirty="0"/>
              <a:t>Appointments</a:t>
            </a:r>
          </a:p>
          <a:p>
            <a:pPr lvl="2"/>
            <a:r>
              <a:rPr lang="en-US" dirty="0"/>
              <a:t>Questions concerning office hours, policies, and fees</a:t>
            </a:r>
          </a:p>
          <a:p>
            <a:pPr lvl="2"/>
            <a:r>
              <a:rPr lang="en-US" dirty="0"/>
              <a:t>Referral requests</a:t>
            </a:r>
          </a:p>
          <a:p>
            <a:pPr lvl="2"/>
            <a:r>
              <a:rPr lang="en-US" dirty="0"/>
              <a:t>Billing/insurance questions</a:t>
            </a:r>
          </a:p>
          <a:p>
            <a:pPr lvl="2"/>
            <a:r>
              <a:rPr lang="en-US" dirty="0"/>
              <a:t>Lab/test results</a:t>
            </a:r>
          </a:p>
          <a:p>
            <a:pPr lvl="2"/>
            <a:r>
              <a:rPr lang="en-US" dirty="0"/>
              <a:t>Hospital reports/updates</a:t>
            </a:r>
          </a:p>
          <a:p>
            <a:pPr lvl="2"/>
            <a:r>
              <a:rPr lang="en-US" dirty="0"/>
              <a:t>Sales </a:t>
            </a:r>
          </a:p>
          <a:p>
            <a:pPr lvl="2"/>
            <a:r>
              <a:rPr lang="en-US" dirty="0"/>
              <a:t>Complaints</a:t>
            </a:r>
          </a:p>
          <a:p>
            <a:pPr lvl="1"/>
            <a:endParaRPr lang="en-US" dirty="0"/>
          </a:p>
          <a:p>
            <a:pPr lvl="1"/>
            <a:endParaRPr lang="en-US" dirty="0"/>
          </a:p>
        </p:txBody>
      </p:sp>
    </p:spTree>
    <p:extLst>
      <p:ext uri="{BB962C8B-B14F-4D97-AF65-F5344CB8AC3E}">
        <p14:creationId xmlns:p14="http://schemas.microsoft.com/office/powerpoint/2010/main" val="3819440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Clinical Issues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Calls from other health care providers, referrals</a:t>
            </a:r>
          </a:p>
          <a:p>
            <a:pPr lvl="1"/>
            <a:r>
              <a:rPr lang="en-US" dirty="0"/>
              <a:t>Client requests to discuss tests results</a:t>
            </a:r>
          </a:p>
          <a:p>
            <a:pPr lvl="1"/>
            <a:r>
              <a:rPr lang="en-US" dirty="0"/>
              <a:t>Prescription renewal requests</a:t>
            </a:r>
          </a:p>
          <a:p>
            <a:pPr lvl="1"/>
            <a:r>
              <a:rPr lang="en-US" dirty="0"/>
              <a:t>Clients seeking advise</a:t>
            </a:r>
          </a:p>
          <a:p>
            <a:pPr lvl="1"/>
            <a:endParaRPr lang="en-US" dirty="0"/>
          </a:p>
        </p:txBody>
      </p:sp>
    </p:spTree>
    <p:extLst>
      <p:ext uri="{BB962C8B-B14F-4D97-AF65-F5344CB8AC3E}">
        <p14:creationId xmlns:p14="http://schemas.microsoft.com/office/powerpoint/2010/main" val="3790669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Effective Telephone Tips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Speak directly into the mouthpiece so listener can hear easily</a:t>
            </a:r>
          </a:p>
          <a:p>
            <a:pPr lvl="1"/>
            <a:r>
              <a:rPr lang="en-US" dirty="0"/>
              <a:t>Use a normal tone of voice and speak at a natural pace</a:t>
            </a:r>
          </a:p>
          <a:p>
            <a:pPr lvl="1"/>
            <a:r>
              <a:rPr lang="en-US" dirty="0"/>
              <a:t>Annunciating words</a:t>
            </a:r>
          </a:p>
          <a:p>
            <a:pPr lvl="1"/>
            <a:endParaRPr lang="en-US" dirty="0"/>
          </a:p>
        </p:txBody>
      </p:sp>
      <p:pic>
        <p:nvPicPr>
          <p:cNvPr id="4" name="Picture 6" descr="C:\WINDOWS\Application Data\Microsoft\Media Catalog\Downloaded Clips\cl3\BD09366_.wmf">
            <a:extLst>
              <a:ext uri="{FF2B5EF4-FFF2-40B4-BE49-F238E27FC236}">
                <a16:creationId xmlns:a16="http://schemas.microsoft.com/office/drawing/2014/main" id="{89E6CAA1-D52C-44A5-977F-63448E6710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41140" y="1338617"/>
            <a:ext cx="2186343" cy="28472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3666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Effective Telephone Tips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Be courteous</a:t>
            </a:r>
          </a:p>
          <a:p>
            <a:pPr lvl="1"/>
            <a:r>
              <a:rPr lang="en-US" dirty="0"/>
              <a:t>Use “please” and “thank you”</a:t>
            </a:r>
          </a:p>
          <a:p>
            <a:pPr lvl="1"/>
            <a:r>
              <a:rPr lang="en-US" dirty="0"/>
              <a:t>Be clear and concise using short, simple, descriptive words</a:t>
            </a:r>
          </a:p>
          <a:p>
            <a:pPr lvl="1"/>
            <a:r>
              <a:rPr lang="en-US" dirty="0"/>
              <a:t>Avoid the use of slang and in-house terms or abbreviations (use language the caller understands)</a:t>
            </a:r>
          </a:p>
          <a:p>
            <a:pPr lvl="1"/>
            <a:r>
              <a:rPr lang="en-US" dirty="0"/>
              <a:t>Use the caller’s name during the conversation</a:t>
            </a:r>
          </a:p>
          <a:p>
            <a:pPr lvl="1"/>
            <a:r>
              <a:rPr lang="en-US" dirty="0"/>
              <a:t>Ask questions to check for understanding</a:t>
            </a:r>
          </a:p>
          <a:p>
            <a:pPr lvl="1"/>
            <a:r>
              <a:rPr lang="en-US" dirty="0"/>
              <a:t>Let caller hang up first</a:t>
            </a:r>
          </a:p>
          <a:p>
            <a:pPr lvl="1"/>
            <a:endParaRPr lang="en-US" dirty="0"/>
          </a:p>
          <a:p>
            <a:pPr lvl="1"/>
            <a:endParaRPr lang="en-US" dirty="0"/>
          </a:p>
        </p:txBody>
      </p:sp>
    </p:spTree>
    <p:extLst>
      <p:ext uri="{BB962C8B-B14F-4D97-AF65-F5344CB8AC3E}">
        <p14:creationId xmlns:p14="http://schemas.microsoft.com/office/powerpoint/2010/main" val="1485041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Messages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Proper documentation is required for legal protection</a:t>
            </a:r>
          </a:p>
          <a:p>
            <a:pPr lvl="1"/>
            <a:r>
              <a:rPr lang="en-US" dirty="0"/>
              <a:t>Records of telephone calls may also be included in client’s file as a component of the medical record</a:t>
            </a:r>
          </a:p>
          <a:p>
            <a:pPr lvl="1"/>
            <a:endParaRPr lang="en-US" dirty="0"/>
          </a:p>
        </p:txBody>
      </p:sp>
      <p:pic>
        <p:nvPicPr>
          <p:cNvPr id="4" name="Picture 3">
            <a:extLst>
              <a:ext uri="{FF2B5EF4-FFF2-40B4-BE49-F238E27FC236}">
                <a16:creationId xmlns:a16="http://schemas.microsoft.com/office/drawing/2014/main" id="{2FDBD73B-F58B-4CD6-8220-61CF1C6C3F76}"/>
              </a:ext>
            </a:extLst>
          </p:cNvPr>
          <p:cNvPicPr>
            <a:picLocks noChangeAspect="1"/>
          </p:cNvPicPr>
          <p:nvPr/>
        </p:nvPicPr>
        <p:blipFill>
          <a:blip r:embed="rId2"/>
          <a:stretch>
            <a:fillRect/>
          </a:stretch>
        </p:blipFill>
        <p:spPr>
          <a:xfrm>
            <a:off x="8187632" y="1361074"/>
            <a:ext cx="1603387" cy="2511770"/>
          </a:xfrm>
          <a:prstGeom prst="rect">
            <a:avLst/>
          </a:prstGeom>
        </p:spPr>
      </p:pic>
    </p:spTree>
    <p:extLst>
      <p:ext uri="{BB962C8B-B14F-4D97-AF65-F5344CB8AC3E}">
        <p14:creationId xmlns:p14="http://schemas.microsoft.com/office/powerpoint/2010/main" val="4250619384"/>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purl.org/dc/elements/1.1/"/>
    <ds:schemaRef ds:uri="56ea17bb-c96d-4826-b465-01eec0dd23dd"/>
    <ds:schemaRef ds:uri="http://schemas.microsoft.com/office/2006/metadata/properties"/>
    <ds:schemaRef ds:uri="http://www.w3.org/XML/1998/namespace"/>
    <ds:schemaRef ds:uri="http://schemas.microsoft.com/office/2006/documentManagement/types"/>
    <ds:schemaRef ds:uri="http://schemas.microsoft.com/sharepoint/v3"/>
    <ds:schemaRef ds:uri="http://purl.org/dc/dcmitype/"/>
    <ds:schemaRef ds:uri="http://schemas.microsoft.com/office/infopath/2007/PartnerControls"/>
    <ds:schemaRef ds:uri="http://schemas.openxmlformats.org/package/2006/metadata/core-properties"/>
    <ds:schemaRef ds:uri="05d88611-e516-4d1a-b12e-39107e78b3d0"/>
    <ds:schemaRef ds:uri="http://purl.org/dc/te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38</TotalTime>
  <Words>338</Words>
  <Application>Microsoft Office PowerPoint</Application>
  <PresentationFormat>Widescreen</PresentationFormat>
  <Paragraphs>65</Paragraphs>
  <Slides>11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Answering the Phone</vt:lpstr>
      <vt:lpstr>Answering the Phone</vt:lpstr>
      <vt:lpstr>Types of Calls</vt:lpstr>
      <vt:lpstr>Clinical Issues</vt:lpstr>
      <vt:lpstr>Effective Telephone Tips</vt:lpstr>
      <vt:lpstr>Effective Telephone Tips</vt:lpstr>
      <vt:lpstr>Messages</vt:lpstr>
      <vt:lpstr>Messages</vt:lpstr>
      <vt:lpstr>Messages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Swati Gupta</cp:lastModifiedBy>
  <cp:revision>12</cp:revision>
  <cp:lastPrinted>2017-07-07T16:17:37Z</cp:lastPrinted>
  <dcterms:created xsi:type="dcterms:W3CDTF">2017-07-11T23:58:30Z</dcterms:created>
  <dcterms:modified xsi:type="dcterms:W3CDTF">2017-08-02T21:53:38Z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