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7"/>
  </p:notesMasterIdLst>
  <p:sldIdLst>
    <p:sldId id="321" r:id="rId6"/>
    <p:sldId id="319" r:id="rId7"/>
    <p:sldId id="323" r:id="rId8"/>
    <p:sldId id="328" r:id="rId9"/>
    <p:sldId id="326" r:id="rId10"/>
    <p:sldId id="327" r:id="rId11"/>
    <p:sldId id="329" r:id="rId12"/>
    <p:sldId id="330" r:id="rId13"/>
    <p:sldId id="324" r:id="rId14"/>
    <p:sldId id="331" r:id="rId15"/>
    <p:sldId id="334" r:id="rId16"/>
    <p:sldId id="337" r:id="rId17"/>
    <p:sldId id="325" r:id="rId18"/>
    <p:sldId id="336" r:id="rId19"/>
    <p:sldId id="338" r:id="rId20"/>
    <p:sldId id="340" r:id="rId21"/>
    <p:sldId id="341" r:id="rId22"/>
    <p:sldId id="342" r:id="rId23"/>
    <p:sldId id="343" r:id="rId24"/>
    <p:sldId id="344" r:id="rId25"/>
    <p:sldId id="346" r:id="rId2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8/2/2017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Temperature, Pulse, Respirations</a:t>
            </a:r>
          </a:p>
          <a:p>
            <a:pPr lvl="1"/>
            <a:r>
              <a:rPr lang="en-US" dirty="0"/>
              <a:t>Abbreviated: TPR</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Pulse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Pulse points and their locations:</a:t>
            </a:r>
          </a:p>
          <a:p>
            <a:pPr lvl="2"/>
            <a:r>
              <a:rPr lang="en-US" dirty="0"/>
              <a:t>Temporal</a:t>
            </a:r>
          </a:p>
          <a:p>
            <a:pPr lvl="2"/>
            <a:r>
              <a:rPr lang="en-US" dirty="0"/>
              <a:t>Carotid</a:t>
            </a:r>
          </a:p>
          <a:p>
            <a:pPr lvl="2"/>
            <a:r>
              <a:rPr lang="en-US" dirty="0"/>
              <a:t>Apical</a:t>
            </a:r>
          </a:p>
          <a:p>
            <a:pPr lvl="2"/>
            <a:r>
              <a:rPr lang="en-US" dirty="0"/>
              <a:t>Brachial</a:t>
            </a:r>
          </a:p>
          <a:p>
            <a:pPr lvl="2"/>
            <a:r>
              <a:rPr lang="pt-BR" dirty="0"/>
              <a:t>Radial</a:t>
            </a:r>
          </a:p>
          <a:p>
            <a:pPr lvl="2"/>
            <a:r>
              <a:rPr lang="pt-BR" dirty="0"/>
              <a:t>Femoral</a:t>
            </a:r>
          </a:p>
          <a:p>
            <a:pPr lvl="2"/>
            <a:r>
              <a:rPr lang="pt-BR" dirty="0"/>
              <a:t>Popliteal</a:t>
            </a:r>
          </a:p>
          <a:p>
            <a:pPr lvl="2"/>
            <a:r>
              <a:rPr lang="pt-BR" dirty="0"/>
              <a:t>Dorsal Pedalis</a:t>
            </a:r>
          </a:p>
          <a:p>
            <a:pPr lvl="1"/>
            <a:endParaRPr lang="en-US" dirty="0"/>
          </a:p>
        </p:txBody>
      </p:sp>
      <p:sp>
        <p:nvSpPr>
          <p:cNvPr id="4" name="Content Placeholder 3">
            <a:extLst>
              <a:ext uri="{FF2B5EF4-FFF2-40B4-BE49-F238E27FC236}">
                <a16:creationId xmlns:a16="http://schemas.microsoft.com/office/drawing/2014/main" id="{286B0CB6-AF16-43E3-A50D-AA29BA2135A0}"/>
              </a:ext>
            </a:extLst>
          </p:cNvPr>
          <p:cNvSpPr>
            <a:spLocks noGrp="1"/>
          </p:cNvSpPr>
          <p:nvPr>
            <p:ph sz="half" idx="10"/>
          </p:nvPr>
        </p:nvSpPr>
        <p:spPr/>
        <p:txBody>
          <a:bodyPr/>
          <a:lstStyle/>
          <a:p>
            <a:pPr lvl="1">
              <a:buClr>
                <a:srgbClr val="C02033"/>
              </a:buClr>
            </a:pPr>
            <a:r>
              <a:rPr lang="en-US" dirty="0">
                <a:solidFill>
                  <a:srgbClr val="000000"/>
                </a:solidFill>
              </a:rPr>
              <a:t>How to measure?</a:t>
            </a:r>
          </a:p>
          <a:p>
            <a:pPr lvl="2">
              <a:buClr>
                <a:srgbClr val="4E7CBE"/>
              </a:buClr>
            </a:pPr>
            <a:r>
              <a:rPr lang="en-US" dirty="0">
                <a:solidFill>
                  <a:srgbClr val="000000"/>
                </a:solidFill>
              </a:rPr>
              <a:t>Measured in beats per minute</a:t>
            </a:r>
          </a:p>
          <a:p>
            <a:pPr lvl="2">
              <a:buClr>
                <a:srgbClr val="4E7CBE"/>
              </a:buClr>
            </a:pPr>
            <a:r>
              <a:rPr lang="en-US" dirty="0">
                <a:solidFill>
                  <a:srgbClr val="000000"/>
                </a:solidFill>
              </a:rPr>
              <a:t>Count the waves for 60 seconds </a:t>
            </a:r>
          </a:p>
          <a:p>
            <a:pPr lvl="2">
              <a:buClr>
                <a:srgbClr val="4E7CBE"/>
              </a:buClr>
            </a:pPr>
            <a:r>
              <a:rPr lang="en-US" dirty="0">
                <a:solidFill>
                  <a:srgbClr val="000000"/>
                </a:solidFill>
              </a:rPr>
              <a:t>Or, count the waves for 30 seconds - multiply by 2</a:t>
            </a:r>
          </a:p>
          <a:p>
            <a:endParaRPr lang="en-US" dirty="0"/>
          </a:p>
        </p:txBody>
      </p:sp>
    </p:spTree>
    <p:extLst>
      <p:ext uri="{BB962C8B-B14F-4D97-AF65-F5344CB8AC3E}">
        <p14:creationId xmlns:p14="http://schemas.microsoft.com/office/powerpoint/2010/main" val="3918938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Pulse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Norms:</a:t>
            </a:r>
          </a:p>
          <a:p>
            <a:pPr lvl="2"/>
            <a:r>
              <a:rPr lang="en-US" dirty="0"/>
              <a:t>Pulse norms are 60 - 100 beats per minute</a:t>
            </a:r>
          </a:p>
          <a:p>
            <a:pPr lvl="2"/>
            <a:r>
              <a:rPr lang="en-US" dirty="0"/>
              <a:t>Pulses between 90 - 100 are in a gray area - high normal</a:t>
            </a:r>
          </a:p>
          <a:p>
            <a:pPr lvl="2"/>
            <a:r>
              <a:rPr lang="en-US" dirty="0"/>
              <a:t>Faster than 100 - tachycardia</a:t>
            </a:r>
          </a:p>
          <a:p>
            <a:pPr lvl="2"/>
            <a:r>
              <a:rPr lang="en-US" dirty="0"/>
              <a:t>Slower than 60 - bradycardia</a:t>
            </a:r>
          </a:p>
          <a:p>
            <a:pPr lvl="1"/>
            <a:endParaRPr lang="en-US" dirty="0"/>
          </a:p>
        </p:txBody>
      </p:sp>
      <p:sp>
        <p:nvSpPr>
          <p:cNvPr id="4" name="Content Placeholder 3">
            <a:extLst>
              <a:ext uri="{FF2B5EF4-FFF2-40B4-BE49-F238E27FC236}">
                <a16:creationId xmlns:a16="http://schemas.microsoft.com/office/drawing/2014/main" id="{286B0CB6-AF16-43E3-A50D-AA29BA2135A0}"/>
              </a:ext>
            </a:extLst>
          </p:cNvPr>
          <p:cNvSpPr>
            <a:spLocks noGrp="1"/>
          </p:cNvSpPr>
          <p:nvPr>
            <p:ph sz="half" idx="10"/>
          </p:nvPr>
        </p:nvSpPr>
        <p:spPr/>
        <p:txBody>
          <a:bodyPr/>
          <a:lstStyle/>
          <a:p>
            <a:pPr lvl="1">
              <a:buClr>
                <a:srgbClr val="C02033"/>
              </a:buClr>
            </a:pPr>
            <a:r>
              <a:rPr lang="en-US" dirty="0">
                <a:solidFill>
                  <a:srgbClr val="000000"/>
                </a:solidFill>
              </a:rPr>
              <a:t>Quality of pulse:</a:t>
            </a:r>
          </a:p>
          <a:p>
            <a:pPr lvl="2">
              <a:buClr>
                <a:srgbClr val="4E7CBE"/>
              </a:buClr>
            </a:pPr>
            <a:r>
              <a:rPr lang="en-US" dirty="0">
                <a:solidFill>
                  <a:srgbClr val="000000"/>
                </a:solidFill>
              </a:rPr>
              <a:t>Rhythm:  regular or irregular</a:t>
            </a:r>
          </a:p>
          <a:p>
            <a:pPr lvl="2">
              <a:buClr>
                <a:srgbClr val="4E7CBE"/>
              </a:buClr>
            </a:pPr>
            <a:r>
              <a:rPr lang="en-US" dirty="0">
                <a:solidFill>
                  <a:srgbClr val="000000"/>
                </a:solidFill>
              </a:rPr>
              <a:t>Rate:  Within the normal limits</a:t>
            </a:r>
          </a:p>
          <a:p>
            <a:pPr lvl="2">
              <a:buClr>
                <a:srgbClr val="4E7CBE"/>
              </a:buClr>
            </a:pPr>
            <a:r>
              <a:rPr lang="en-US" dirty="0">
                <a:solidFill>
                  <a:srgbClr val="000000"/>
                </a:solidFill>
              </a:rPr>
              <a:t>Strength:  Strong, bounding, </a:t>
            </a:r>
            <a:r>
              <a:rPr lang="en-US" dirty="0" err="1">
                <a:solidFill>
                  <a:srgbClr val="000000"/>
                </a:solidFill>
              </a:rPr>
              <a:t>thready</a:t>
            </a:r>
            <a:endParaRPr lang="en-US" dirty="0">
              <a:solidFill>
                <a:srgbClr val="000000"/>
              </a:solidFill>
            </a:endParaRPr>
          </a:p>
          <a:p>
            <a:pPr lvl="1">
              <a:buClr>
                <a:srgbClr val="C02033"/>
              </a:buClr>
            </a:pPr>
            <a:r>
              <a:rPr lang="en-US" dirty="0">
                <a:solidFill>
                  <a:srgbClr val="000000"/>
                </a:solidFill>
              </a:rPr>
              <a:t>Rates and quality of pulse are affected by:</a:t>
            </a:r>
          </a:p>
          <a:p>
            <a:pPr lvl="2">
              <a:buClr>
                <a:srgbClr val="4E7CBE"/>
              </a:buClr>
            </a:pPr>
            <a:r>
              <a:rPr lang="en-US" dirty="0">
                <a:solidFill>
                  <a:srgbClr val="000000"/>
                </a:solidFill>
              </a:rPr>
              <a:t>Body Temperature</a:t>
            </a:r>
          </a:p>
          <a:p>
            <a:pPr lvl="2">
              <a:buClr>
                <a:srgbClr val="4E7CBE"/>
              </a:buClr>
            </a:pPr>
            <a:r>
              <a:rPr lang="en-US" dirty="0">
                <a:solidFill>
                  <a:srgbClr val="000000"/>
                </a:solidFill>
              </a:rPr>
              <a:t>Emotions</a:t>
            </a:r>
          </a:p>
          <a:p>
            <a:pPr lvl="2">
              <a:buClr>
                <a:srgbClr val="4E7CBE"/>
              </a:buClr>
            </a:pPr>
            <a:r>
              <a:rPr lang="en-US" dirty="0">
                <a:solidFill>
                  <a:srgbClr val="000000"/>
                </a:solidFill>
              </a:rPr>
              <a:t>Activity Level</a:t>
            </a:r>
          </a:p>
          <a:p>
            <a:pPr lvl="2">
              <a:buClr>
                <a:srgbClr val="4E7CBE"/>
              </a:buClr>
            </a:pPr>
            <a:r>
              <a:rPr lang="en-US" dirty="0">
                <a:solidFill>
                  <a:srgbClr val="000000"/>
                </a:solidFill>
              </a:rPr>
              <a:t>Health of the Heart</a:t>
            </a:r>
          </a:p>
          <a:p>
            <a:endParaRPr lang="en-US" dirty="0"/>
          </a:p>
        </p:txBody>
      </p:sp>
    </p:spTree>
    <p:extLst>
      <p:ext uri="{BB962C8B-B14F-4D97-AF65-F5344CB8AC3E}">
        <p14:creationId xmlns:p14="http://schemas.microsoft.com/office/powerpoint/2010/main" val="3841912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Respiration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mechanical act of breathing in air (inspiration) and expelling air (expiration) from the body.</a:t>
            </a:r>
          </a:p>
          <a:p>
            <a:pPr lvl="1"/>
            <a:r>
              <a:rPr lang="en-US" dirty="0"/>
              <a:t>Respiration:</a:t>
            </a:r>
          </a:p>
          <a:p>
            <a:pPr lvl="2"/>
            <a:r>
              <a:rPr lang="en-US" dirty="0"/>
              <a:t>Measured in breaths per minute</a:t>
            </a:r>
          </a:p>
          <a:p>
            <a:pPr lvl="2"/>
            <a:r>
              <a:rPr lang="en-US" dirty="0"/>
              <a:t>Normal range is 12 - 24 breaths per minute</a:t>
            </a:r>
          </a:p>
          <a:p>
            <a:pPr lvl="2"/>
            <a:r>
              <a:rPr lang="en-US" dirty="0"/>
              <a:t>Greater than 24 is tachypnea</a:t>
            </a:r>
          </a:p>
          <a:p>
            <a:pPr lvl="2"/>
            <a:r>
              <a:rPr lang="en-US" dirty="0"/>
              <a:t>Less than 12 is bradypnea</a:t>
            </a:r>
          </a:p>
          <a:p>
            <a:pPr lvl="2"/>
            <a:r>
              <a:rPr lang="en-US" dirty="0"/>
              <a:t>Watch for rate, depth, quality of breath, and difficulty in breathing</a:t>
            </a:r>
          </a:p>
          <a:p>
            <a:pPr lvl="1"/>
            <a:endParaRPr lang="en-US" dirty="0"/>
          </a:p>
        </p:txBody>
      </p:sp>
    </p:spTree>
    <p:extLst>
      <p:ext uri="{BB962C8B-B14F-4D97-AF65-F5344CB8AC3E}">
        <p14:creationId xmlns:p14="http://schemas.microsoft.com/office/powerpoint/2010/main" val="3374205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Method of Measuring TPR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If using a mercury thermometer, measure the pulse and respiration while waiting for the temperature</a:t>
            </a:r>
          </a:p>
          <a:p>
            <a:pPr lvl="1"/>
            <a:r>
              <a:rPr lang="en-US" dirty="0"/>
              <a:t>If using another method of measuring the temperature, complete the temperature - then measure the pulse and respiration</a:t>
            </a:r>
          </a:p>
          <a:p>
            <a:pPr lvl="1"/>
            <a:r>
              <a:rPr lang="en-US" dirty="0"/>
              <a:t>Keep you fingers on the pulse while measuring the respiration</a:t>
            </a:r>
          </a:p>
          <a:p>
            <a:pPr lvl="1"/>
            <a:endParaRPr lang="en-US" dirty="0"/>
          </a:p>
        </p:txBody>
      </p:sp>
    </p:spTree>
    <p:extLst>
      <p:ext uri="{BB962C8B-B14F-4D97-AF65-F5344CB8AC3E}">
        <p14:creationId xmlns:p14="http://schemas.microsoft.com/office/powerpoint/2010/main" val="2588368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Charting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Chart in order temperature - pulse - respiration.</a:t>
            </a:r>
          </a:p>
          <a:p>
            <a:pPr lvl="1"/>
            <a:endParaRPr lang="en-US" dirty="0"/>
          </a:p>
          <a:p>
            <a:pPr lvl="1"/>
            <a:r>
              <a:rPr lang="en-US" dirty="0"/>
              <a:t>Do not write T =, etc.</a:t>
            </a:r>
          </a:p>
          <a:p>
            <a:pPr lvl="1"/>
            <a:endParaRPr lang="en-US" dirty="0"/>
          </a:p>
          <a:p>
            <a:pPr lvl="1"/>
            <a:r>
              <a:rPr lang="en-US" dirty="0"/>
              <a:t>Write (Ax) after axillary temperatures</a:t>
            </a:r>
          </a:p>
          <a:p>
            <a:pPr lvl="1"/>
            <a:endParaRPr lang="en-US" dirty="0"/>
          </a:p>
          <a:p>
            <a:pPr lvl="1"/>
            <a:r>
              <a:rPr lang="en-US" dirty="0"/>
              <a:t>Write (R) after rectal temperatures</a:t>
            </a:r>
          </a:p>
          <a:p>
            <a:pPr lvl="1"/>
            <a:endParaRPr lang="en-US" dirty="0"/>
          </a:p>
        </p:txBody>
      </p:sp>
    </p:spTree>
    <p:extLst>
      <p:ext uri="{BB962C8B-B14F-4D97-AF65-F5344CB8AC3E}">
        <p14:creationId xmlns:p14="http://schemas.microsoft.com/office/powerpoint/2010/main" val="3563103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Abbreviations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SOB - Short of breath</a:t>
            </a:r>
          </a:p>
          <a:p>
            <a:pPr lvl="1"/>
            <a:r>
              <a:rPr lang="en-US" dirty="0"/>
              <a:t> TPR - Temperature, pulse, and respiration Within normal limits</a:t>
            </a:r>
          </a:p>
          <a:p>
            <a:pPr lvl="1"/>
            <a:r>
              <a:rPr lang="en-US" dirty="0"/>
              <a:t> P.O. - By mouth</a:t>
            </a:r>
          </a:p>
          <a:p>
            <a:pPr lvl="1"/>
            <a:r>
              <a:rPr lang="en-US" dirty="0"/>
              <a:t> BID -Twice a day</a:t>
            </a:r>
          </a:p>
          <a:p>
            <a:pPr lvl="1"/>
            <a:r>
              <a:rPr lang="en-US" dirty="0"/>
              <a:t> TID -Three times a day</a:t>
            </a:r>
          </a:p>
          <a:p>
            <a:pPr lvl="1"/>
            <a:endParaRPr lang="en-US" dirty="0"/>
          </a:p>
        </p:txBody>
      </p:sp>
      <p:sp>
        <p:nvSpPr>
          <p:cNvPr id="4" name="Content Placeholder 3">
            <a:extLst>
              <a:ext uri="{FF2B5EF4-FFF2-40B4-BE49-F238E27FC236}">
                <a16:creationId xmlns:a16="http://schemas.microsoft.com/office/drawing/2014/main" id="{A11A7266-980E-4821-B1B1-DBD90A88C654}"/>
              </a:ext>
            </a:extLst>
          </p:cNvPr>
          <p:cNvSpPr>
            <a:spLocks noGrp="1"/>
          </p:cNvSpPr>
          <p:nvPr>
            <p:ph sz="half" idx="10"/>
          </p:nvPr>
        </p:nvSpPr>
        <p:spPr/>
        <p:txBody>
          <a:bodyPr/>
          <a:lstStyle/>
          <a:p>
            <a:pPr lvl="1">
              <a:buClr>
                <a:srgbClr val="C02033"/>
              </a:buClr>
            </a:pPr>
            <a:r>
              <a:rPr lang="en-US" dirty="0">
                <a:solidFill>
                  <a:srgbClr val="000000"/>
                </a:solidFill>
              </a:rPr>
              <a:t>QID - Four times a day</a:t>
            </a:r>
          </a:p>
          <a:p>
            <a:pPr lvl="1">
              <a:buClr>
                <a:srgbClr val="C02033"/>
              </a:buClr>
            </a:pPr>
            <a:r>
              <a:rPr lang="en-US" dirty="0">
                <a:solidFill>
                  <a:srgbClr val="000000"/>
                </a:solidFill>
              </a:rPr>
              <a:t> QS - Every shift</a:t>
            </a:r>
          </a:p>
          <a:p>
            <a:pPr lvl="1">
              <a:buClr>
                <a:srgbClr val="C02033"/>
              </a:buClr>
            </a:pPr>
            <a:r>
              <a:rPr lang="en-US" dirty="0">
                <a:solidFill>
                  <a:srgbClr val="000000"/>
                </a:solidFill>
              </a:rPr>
              <a:t> QD - Every day</a:t>
            </a:r>
          </a:p>
          <a:p>
            <a:pPr lvl="1">
              <a:buClr>
                <a:srgbClr val="C02033"/>
              </a:buClr>
            </a:pPr>
            <a:r>
              <a:rPr lang="en-US" dirty="0">
                <a:solidFill>
                  <a:srgbClr val="000000"/>
                </a:solidFill>
              </a:rPr>
              <a:t> PRN - As needed</a:t>
            </a:r>
          </a:p>
          <a:p>
            <a:pPr lvl="1">
              <a:buClr>
                <a:srgbClr val="C02033"/>
              </a:buClr>
            </a:pPr>
            <a:r>
              <a:rPr lang="en-US" dirty="0">
                <a:solidFill>
                  <a:srgbClr val="000000"/>
                </a:solidFill>
              </a:rPr>
              <a:t> Ad Lib - At liberty</a:t>
            </a:r>
          </a:p>
          <a:p>
            <a:pPr lvl="1">
              <a:buClr>
                <a:srgbClr val="C02033"/>
              </a:buClr>
            </a:pPr>
            <a:r>
              <a:rPr lang="en-US" dirty="0">
                <a:solidFill>
                  <a:srgbClr val="000000"/>
                </a:solidFill>
              </a:rPr>
              <a:t> B/P - Blood Pressure</a:t>
            </a:r>
          </a:p>
          <a:p>
            <a:pPr lvl="1">
              <a:buClr>
                <a:srgbClr val="C02033"/>
              </a:buClr>
            </a:pPr>
            <a:r>
              <a:rPr lang="en-US" dirty="0">
                <a:solidFill>
                  <a:srgbClr val="000000"/>
                </a:solidFill>
              </a:rPr>
              <a:t> VS - Vital Signs</a:t>
            </a:r>
          </a:p>
          <a:p>
            <a:endParaRPr lang="en-US" dirty="0"/>
          </a:p>
        </p:txBody>
      </p:sp>
    </p:spTree>
    <p:extLst>
      <p:ext uri="{BB962C8B-B14F-4D97-AF65-F5344CB8AC3E}">
        <p14:creationId xmlns:p14="http://schemas.microsoft.com/office/powerpoint/2010/main" val="3822691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Abbreviations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SOB </a:t>
            </a:r>
          </a:p>
          <a:p>
            <a:pPr lvl="1"/>
            <a:r>
              <a:rPr lang="en-US" dirty="0"/>
              <a:t>TPR </a:t>
            </a:r>
          </a:p>
          <a:p>
            <a:pPr lvl="1"/>
            <a:r>
              <a:rPr lang="en-US" dirty="0"/>
              <a:t>WNL </a:t>
            </a:r>
          </a:p>
          <a:p>
            <a:pPr lvl="1"/>
            <a:r>
              <a:rPr lang="en-US" dirty="0"/>
              <a:t>PO </a:t>
            </a:r>
          </a:p>
          <a:p>
            <a:pPr lvl="1"/>
            <a:r>
              <a:rPr lang="en-US" dirty="0"/>
              <a:t>BID </a:t>
            </a:r>
          </a:p>
          <a:p>
            <a:pPr lvl="1"/>
            <a:r>
              <a:rPr lang="en-US" dirty="0"/>
              <a:t>TID </a:t>
            </a:r>
          </a:p>
          <a:p>
            <a:pPr lvl="1"/>
            <a:endParaRPr lang="en-US" dirty="0"/>
          </a:p>
        </p:txBody>
      </p:sp>
      <p:sp>
        <p:nvSpPr>
          <p:cNvPr id="4" name="Content Placeholder 3">
            <a:extLst>
              <a:ext uri="{FF2B5EF4-FFF2-40B4-BE49-F238E27FC236}">
                <a16:creationId xmlns:a16="http://schemas.microsoft.com/office/drawing/2014/main" id="{A11A7266-980E-4821-B1B1-DBD90A88C654}"/>
              </a:ext>
            </a:extLst>
          </p:cNvPr>
          <p:cNvSpPr>
            <a:spLocks noGrp="1"/>
          </p:cNvSpPr>
          <p:nvPr>
            <p:ph sz="half" idx="10"/>
          </p:nvPr>
        </p:nvSpPr>
        <p:spPr/>
        <p:txBody>
          <a:bodyPr/>
          <a:lstStyle/>
          <a:p>
            <a:pPr lvl="1">
              <a:buClr>
                <a:srgbClr val="C02033"/>
              </a:buClr>
            </a:pPr>
            <a:r>
              <a:rPr lang="en-US" dirty="0">
                <a:solidFill>
                  <a:srgbClr val="000000"/>
                </a:solidFill>
              </a:rPr>
              <a:t>QID </a:t>
            </a:r>
          </a:p>
          <a:p>
            <a:pPr lvl="1">
              <a:buClr>
                <a:srgbClr val="C02033"/>
              </a:buClr>
            </a:pPr>
            <a:r>
              <a:rPr lang="en-US" dirty="0">
                <a:solidFill>
                  <a:srgbClr val="000000"/>
                </a:solidFill>
              </a:rPr>
              <a:t>QS </a:t>
            </a:r>
          </a:p>
          <a:p>
            <a:pPr lvl="1">
              <a:buClr>
                <a:srgbClr val="C02033"/>
              </a:buClr>
            </a:pPr>
            <a:r>
              <a:rPr lang="en-US" dirty="0">
                <a:solidFill>
                  <a:srgbClr val="000000"/>
                </a:solidFill>
              </a:rPr>
              <a:t>QD </a:t>
            </a:r>
          </a:p>
          <a:p>
            <a:pPr lvl="1">
              <a:buClr>
                <a:srgbClr val="C02033"/>
              </a:buClr>
            </a:pPr>
            <a:r>
              <a:rPr lang="en-US" dirty="0">
                <a:solidFill>
                  <a:srgbClr val="000000"/>
                </a:solidFill>
              </a:rPr>
              <a:t>PRN </a:t>
            </a:r>
          </a:p>
          <a:p>
            <a:pPr lvl="1">
              <a:buClr>
                <a:srgbClr val="C02033"/>
              </a:buClr>
            </a:pPr>
            <a:r>
              <a:rPr lang="en-US" dirty="0">
                <a:solidFill>
                  <a:srgbClr val="000000"/>
                </a:solidFill>
              </a:rPr>
              <a:t>Ad Lib </a:t>
            </a:r>
          </a:p>
          <a:p>
            <a:pPr lvl="1">
              <a:buClr>
                <a:srgbClr val="C02033"/>
              </a:buClr>
            </a:pPr>
            <a:r>
              <a:rPr lang="en-US" dirty="0">
                <a:solidFill>
                  <a:srgbClr val="000000"/>
                </a:solidFill>
              </a:rPr>
              <a:t>B/P </a:t>
            </a:r>
          </a:p>
          <a:p>
            <a:pPr lvl="1">
              <a:buClr>
                <a:srgbClr val="C02033"/>
              </a:buClr>
            </a:pPr>
            <a:r>
              <a:rPr lang="en-US" dirty="0">
                <a:solidFill>
                  <a:srgbClr val="000000"/>
                </a:solidFill>
              </a:rPr>
              <a:t>VS </a:t>
            </a:r>
          </a:p>
        </p:txBody>
      </p:sp>
    </p:spTree>
    <p:extLst>
      <p:ext uri="{BB962C8B-B14F-4D97-AF65-F5344CB8AC3E}">
        <p14:creationId xmlns:p14="http://schemas.microsoft.com/office/powerpoint/2010/main" val="37757883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Abbreviations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Short of breath</a:t>
            </a:r>
          </a:p>
          <a:p>
            <a:pPr lvl="1"/>
            <a:r>
              <a:rPr lang="en-US" dirty="0"/>
              <a:t>Temperature, pulse, and respiration Within normal limits</a:t>
            </a:r>
          </a:p>
          <a:p>
            <a:pPr lvl="1"/>
            <a:r>
              <a:rPr lang="en-US" dirty="0"/>
              <a:t>By mouth</a:t>
            </a:r>
          </a:p>
          <a:p>
            <a:pPr lvl="1"/>
            <a:r>
              <a:rPr lang="en-US" dirty="0"/>
              <a:t>Twice a day</a:t>
            </a:r>
          </a:p>
          <a:p>
            <a:pPr lvl="1"/>
            <a:r>
              <a:rPr lang="en-US" dirty="0"/>
              <a:t>Three times a day</a:t>
            </a:r>
          </a:p>
        </p:txBody>
      </p:sp>
      <p:sp>
        <p:nvSpPr>
          <p:cNvPr id="4" name="Content Placeholder 3">
            <a:extLst>
              <a:ext uri="{FF2B5EF4-FFF2-40B4-BE49-F238E27FC236}">
                <a16:creationId xmlns:a16="http://schemas.microsoft.com/office/drawing/2014/main" id="{A11A7266-980E-4821-B1B1-DBD90A88C654}"/>
              </a:ext>
            </a:extLst>
          </p:cNvPr>
          <p:cNvSpPr>
            <a:spLocks noGrp="1"/>
          </p:cNvSpPr>
          <p:nvPr>
            <p:ph sz="half" idx="10"/>
          </p:nvPr>
        </p:nvSpPr>
        <p:spPr/>
        <p:txBody>
          <a:bodyPr/>
          <a:lstStyle/>
          <a:p>
            <a:pPr lvl="1">
              <a:buClr>
                <a:srgbClr val="C02033"/>
              </a:buClr>
            </a:pPr>
            <a:r>
              <a:rPr lang="en-US" dirty="0">
                <a:solidFill>
                  <a:srgbClr val="000000"/>
                </a:solidFill>
              </a:rPr>
              <a:t> Four times a day</a:t>
            </a:r>
          </a:p>
          <a:p>
            <a:pPr lvl="1">
              <a:buClr>
                <a:srgbClr val="C02033"/>
              </a:buClr>
            </a:pPr>
            <a:r>
              <a:rPr lang="en-US" dirty="0">
                <a:solidFill>
                  <a:srgbClr val="000000"/>
                </a:solidFill>
              </a:rPr>
              <a:t> Every shift</a:t>
            </a:r>
          </a:p>
          <a:p>
            <a:pPr lvl="1">
              <a:buClr>
                <a:srgbClr val="C02033"/>
              </a:buClr>
            </a:pPr>
            <a:r>
              <a:rPr lang="en-US" dirty="0">
                <a:solidFill>
                  <a:srgbClr val="000000"/>
                </a:solidFill>
              </a:rPr>
              <a:t> Every day</a:t>
            </a:r>
          </a:p>
          <a:p>
            <a:pPr lvl="1">
              <a:buClr>
                <a:srgbClr val="C02033"/>
              </a:buClr>
            </a:pPr>
            <a:r>
              <a:rPr lang="en-US" dirty="0">
                <a:solidFill>
                  <a:srgbClr val="000000"/>
                </a:solidFill>
              </a:rPr>
              <a:t> As needed</a:t>
            </a:r>
          </a:p>
          <a:p>
            <a:pPr lvl="1">
              <a:buClr>
                <a:srgbClr val="C02033"/>
              </a:buClr>
            </a:pPr>
            <a:r>
              <a:rPr lang="en-US" dirty="0">
                <a:solidFill>
                  <a:srgbClr val="000000"/>
                </a:solidFill>
              </a:rPr>
              <a:t> At liberty</a:t>
            </a:r>
          </a:p>
          <a:p>
            <a:pPr lvl="1">
              <a:buClr>
                <a:srgbClr val="C02033"/>
              </a:buClr>
            </a:pPr>
            <a:r>
              <a:rPr lang="en-US" dirty="0">
                <a:solidFill>
                  <a:srgbClr val="000000"/>
                </a:solidFill>
              </a:rPr>
              <a:t> Blood Pressure</a:t>
            </a:r>
          </a:p>
          <a:p>
            <a:pPr lvl="1">
              <a:buClr>
                <a:srgbClr val="C02033"/>
              </a:buClr>
            </a:pPr>
            <a:r>
              <a:rPr lang="en-US" dirty="0">
                <a:solidFill>
                  <a:srgbClr val="000000"/>
                </a:solidFill>
              </a:rPr>
              <a:t> Vital Signs</a:t>
            </a:r>
          </a:p>
        </p:txBody>
      </p:sp>
    </p:spTree>
    <p:extLst>
      <p:ext uri="{BB962C8B-B14F-4D97-AF65-F5344CB8AC3E}">
        <p14:creationId xmlns:p14="http://schemas.microsoft.com/office/powerpoint/2010/main" val="1721086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Eupnea - Normal breathing</a:t>
            </a:r>
          </a:p>
          <a:p>
            <a:pPr lvl="1"/>
            <a:r>
              <a:rPr lang="en-US" dirty="0"/>
              <a:t>Orthopnea - Sitting upright to breath more easily</a:t>
            </a:r>
          </a:p>
          <a:p>
            <a:pPr lvl="1"/>
            <a:r>
              <a:rPr lang="en-US" dirty="0"/>
              <a:t>Apnea - Not breathing</a:t>
            </a:r>
          </a:p>
          <a:p>
            <a:pPr lvl="1"/>
            <a:r>
              <a:rPr lang="en-US" dirty="0" err="1"/>
              <a:t>Hyperapnea</a:t>
            </a:r>
            <a:r>
              <a:rPr lang="en-US" dirty="0"/>
              <a:t> - Fast, deep breathing</a:t>
            </a:r>
          </a:p>
          <a:p>
            <a:pPr lvl="1"/>
            <a:r>
              <a:rPr lang="en-US" dirty="0"/>
              <a:t>Tachypnea - Fast, shallow breathing</a:t>
            </a:r>
          </a:p>
        </p:txBody>
      </p:sp>
      <p:sp>
        <p:nvSpPr>
          <p:cNvPr id="4" name="Content Placeholder 3">
            <a:extLst>
              <a:ext uri="{FF2B5EF4-FFF2-40B4-BE49-F238E27FC236}">
                <a16:creationId xmlns:a16="http://schemas.microsoft.com/office/drawing/2014/main" id="{A11A7266-980E-4821-B1B1-DBD90A88C654}"/>
              </a:ext>
            </a:extLst>
          </p:cNvPr>
          <p:cNvSpPr>
            <a:spLocks noGrp="1"/>
          </p:cNvSpPr>
          <p:nvPr>
            <p:ph sz="half" idx="10"/>
          </p:nvPr>
        </p:nvSpPr>
        <p:spPr/>
        <p:txBody>
          <a:bodyPr/>
          <a:lstStyle/>
          <a:p>
            <a:pPr lvl="1">
              <a:buClr>
                <a:srgbClr val="C02033"/>
              </a:buClr>
            </a:pPr>
            <a:r>
              <a:rPr lang="en-US" dirty="0">
                <a:solidFill>
                  <a:srgbClr val="000000"/>
                </a:solidFill>
              </a:rPr>
              <a:t>Bradypnea - Slow breathing</a:t>
            </a:r>
          </a:p>
          <a:p>
            <a:pPr lvl="1">
              <a:buClr>
                <a:srgbClr val="C02033"/>
              </a:buClr>
            </a:pPr>
            <a:r>
              <a:rPr lang="en-US" dirty="0">
                <a:solidFill>
                  <a:srgbClr val="000000"/>
                </a:solidFill>
              </a:rPr>
              <a:t>Dyspnea - Painful or difficult breathing</a:t>
            </a:r>
          </a:p>
          <a:p>
            <a:pPr lvl="1">
              <a:buClr>
                <a:srgbClr val="C02033"/>
              </a:buClr>
            </a:pPr>
            <a:r>
              <a:rPr lang="en-US" dirty="0">
                <a:solidFill>
                  <a:srgbClr val="000000"/>
                </a:solidFill>
              </a:rPr>
              <a:t>Tachycardia - Pulse rate in excess of 100 bpm</a:t>
            </a:r>
          </a:p>
          <a:p>
            <a:pPr lvl="1">
              <a:buClr>
                <a:srgbClr val="C02033"/>
              </a:buClr>
            </a:pPr>
            <a:r>
              <a:rPr lang="en-US" dirty="0">
                <a:solidFill>
                  <a:srgbClr val="000000"/>
                </a:solidFill>
              </a:rPr>
              <a:t>Bradycardia - pulse rate less than 60 bpm</a:t>
            </a:r>
          </a:p>
        </p:txBody>
      </p:sp>
    </p:spTree>
    <p:extLst>
      <p:ext uri="{BB962C8B-B14F-4D97-AF65-F5344CB8AC3E}">
        <p14:creationId xmlns:p14="http://schemas.microsoft.com/office/powerpoint/2010/main" val="480817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Normal Breathing</a:t>
            </a:r>
          </a:p>
          <a:p>
            <a:pPr lvl="1"/>
            <a:r>
              <a:rPr lang="en-US" dirty="0"/>
              <a:t>Sitting upright to breath more easily</a:t>
            </a:r>
          </a:p>
          <a:p>
            <a:pPr lvl="1"/>
            <a:r>
              <a:rPr lang="en-US" dirty="0"/>
              <a:t>Fast, deep breathing</a:t>
            </a:r>
          </a:p>
          <a:p>
            <a:pPr lvl="1"/>
            <a:r>
              <a:rPr lang="en-US" dirty="0"/>
              <a:t>Fast, shallow breathing</a:t>
            </a:r>
          </a:p>
          <a:p>
            <a:pPr lvl="1"/>
            <a:r>
              <a:rPr lang="en-US" dirty="0"/>
              <a:t>Slow breathing</a:t>
            </a:r>
          </a:p>
          <a:p>
            <a:pPr lvl="1"/>
            <a:r>
              <a:rPr lang="en-US" dirty="0"/>
              <a:t>Painful or difficult breathing</a:t>
            </a:r>
          </a:p>
          <a:p>
            <a:pPr lvl="1"/>
            <a:r>
              <a:rPr lang="en-US" dirty="0"/>
              <a:t>Pulse rate in excess of 100 beats per minute</a:t>
            </a:r>
          </a:p>
          <a:p>
            <a:pPr lvl="1"/>
            <a:r>
              <a:rPr lang="en-US" dirty="0"/>
              <a:t>Pulse rate less that 60 beats per minute</a:t>
            </a:r>
          </a:p>
          <a:p>
            <a:pPr lvl="1"/>
            <a:endParaRPr lang="en-US" dirty="0"/>
          </a:p>
        </p:txBody>
      </p:sp>
    </p:spTree>
    <p:extLst>
      <p:ext uri="{BB962C8B-B14F-4D97-AF65-F5344CB8AC3E}">
        <p14:creationId xmlns:p14="http://schemas.microsoft.com/office/powerpoint/2010/main" val="1911475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Bounding pulse - excessively strong pulse</a:t>
            </a:r>
          </a:p>
        </p:txBody>
      </p:sp>
      <p:sp>
        <p:nvSpPr>
          <p:cNvPr id="4" name="Content Placeholder 3">
            <a:extLst>
              <a:ext uri="{FF2B5EF4-FFF2-40B4-BE49-F238E27FC236}">
                <a16:creationId xmlns:a16="http://schemas.microsoft.com/office/drawing/2014/main" id="{A11A7266-980E-4821-B1B1-DBD90A88C654}"/>
              </a:ext>
            </a:extLst>
          </p:cNvPr>
          <p:cNvSpPr>
            <a:spLocks noGrp="1"/>
          </p:cNvSpPr>
          <p:nvPr>
            <p:ph sz="half" idx="10"/>
          </p:nvPr>
        </p:nvSpPr>
        <p:spPr/>
        <p:txBody>
          <a:bodyPr/>
          <a:lstStyle/>
          <a:p>
            <a:pPr lvl="1">
              <a:buClr>
                <a:srgbClr val="C02033"/>
              </a:buClr>
            </a:pPr>
            <a:r>
              <a:rPr lang="en-US" dirty="0">
                <a:solidFill>
                  <a:srgbClr val="000000"/>
                </a:solidFill>
              </a:rPr>
              <a:t>Thready pulse - Pulse rate difficult to palpate because the heart is not beating hard enough to produce a strong wave of blood.  Feels as though there is  a piece of thread running under the fingertips.</a:t>
            </a:r>
          </a:p>
        </p:txBody>
      </p:sp>
    </p:spTree>
    <p:extLst>
      <p:ext uri="{BB962C8B-B14F-4D97-AF65-F5344CB8AC3E}">
        <p14:creationId xmlns:p14="http://schemas.microsoft.com/office/powerpoint/2010/main" val="5469939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Excessively strong pulse</a:t>
            </a:r>
          </a:p>
        </p:txBody>
      </p:sp>
      <p:sp>
        <p:nvSpPr>
          <p:cNvPr id="4" name="Content Placeholder 3">
            <a:extLst>
              <a:ext uri="{FF2B5EF4-FFF2-40B4-BE49-F238E27FC236}">
                <a16:creationId xmlns:a16="http://schemas.microsoft.com/office/drawing/2014/main" id="{A11A7266-980E-4821-B1B1-DBD90A88C654}"/>
              </a:ext>
            </a:extLst>
          </p:cNvPr>
          <p:cNvSpPr>
            <a:spLocks noGrp="1"/>
          </p:cNvSpPr>
          <p:nvPr>
            <p:ph sz="half" idx="10"/>
          </p:nvPr>
        </p:nvSpPr>
        <p:spPr/>
        <p:txBody>
          <a:bodyPr/>
          <a:lstStyle/>
          <a:p>
            <a:pPr lvl="1">
              <a:buClr>
                <a:srgbClr val="C02033"/>
              </a:buClr>
            </a:pPr>
            <a:r>
              <a:rPr lang="en-US" dirty="0">
                <a:solidFill>
                  <a:srgbClr val="000000"/>
                </a:solidFill>
              </a:rPr>
              <a:t>Pulse difficult to palpate because heart not beating heard enough</a:t>
            </a:r>
          </a:p>
        </p:txBody>
      </p:sp>
    </p:spTree>
    <p:extLst>
      <p:ext uri="{BB962C8B-B14F-4D97-AF65-F5344CB8AC3E}">
        <p14:creationId xmlns:p14="http://schemas.microsoft.com/office/powerpoint/2010/main" val="793669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Temperature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process involving the measurement of core body heat.</a:t>
            </a:r>
          </a:p>
          <a:p>
            <a:pPr lvl="1"/>
            <a:r>
              <a:rPr lang="en-US" dirty="0"/>
              <a:t>Routes to Measure Temperature:</a:t>
            </a:r>
          </a:p>
          <a:p>
            <a:pPr lvl="2"/>
            <a:r>
              <a:rPr lang="en-US" dirty="0"/>
              <a:t>Oral:  By mouth</a:t>
            </a:r>
          </a:p>
          <a:p>
            <a:pPr lvl="2"/>
            <a:r>
              <a:rPr lang="en-US" dirty="0"/>
              <a:t>Rectally:  By rectum</a:t>
            </a:r>
          </a:p>
          <a:p>
            <a:pPr lvl="2"/>
            <a:r>
              <a:rPr lang="en-US" dirty="0"/>
              <a:t>Axillary:  Under the arm in the armpit</a:t>
            </a:r>
          </a:p>
          <a:p>
            <a:pPr lvl="2"/>
            <a:r>
              <a:rPr lang="en-US" dirty="0"/>
              <a:t>Tympanic:  In the ear</a:t>
            </a:r>
          </a:p>
          <a:p>
            <a:pPr lvl="1"/>
            <a:endParaRPr lang="en-US" dirty="0"/>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Temperature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Types of Thermometers</a:t>
            </a:r>
          </a:p>
          <a:p>
            <a:pPr lvl="2"/>
            <a:r>
              <a:rPr lang="en-US" dirty="0"/>
              <a:t>Digital Electronic:  To be used for oral, rectal, and axillary</a:t>
            </a:r>
          </a:p>
          <a:p>
            <a:pPr lvl="2"/>
            <a:r>
              <a:rPr lang="en-US" dirty="0" err="1"/>
              <a:t>Thermoscan</a:t>
            </a:r>
            <a:r>
              <a:rPr lang="en-US" dirty="0"/>
              <a:t> - Digital:  To be used for tympanic</a:t>
            </a:r>
          </a:p>
          <a:p>
            <a:pPr lvl="2"/>
            <a:r>
              <a:rPr lang="en-US" dirty="0"/>
              <a:t>Mercury or glass:  To be used for oral, rectal, and axillary</a:t>
            </a:r>
          </a:p>
          <a:p>
            <a:pPr lvl="1"/>
            <a:endParaRPr lang="en-US" dirty="0"/>
          </a:p>
          <a:p>
            <a:pPr lvl="1"/>
            <a:endParaRPr lang="en-US" dirty="0"/>
          </a:p>
        </p:txBody>
      </p:sp>
    </p:spTree>
    <p:extLst>
      <p:ext uri="{BB962C8B-B14F-4D97-AF65-F5344CB8AC3E}">
        <p14:creationId xmlns:p14="http://schemas.microsoft.com/office/powerpoint/2010/main" val="1919648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Temperature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Type of thermometer to be used</a:t>
            </a:r>
          </a:p>
          <a:p>
            <a:pPr lvl="2"/>
            <a:r>
              <a:rPr lang="en-US" dirty="0"/>
              <a:t>Tympanic:  Special device with plastic covers.</a:t>
            </a:r>
          </a:p>
          <a:p>
            <a:pPr lvl="2"/>
            <a:r>
              <a:rPr lang="en-US" dirty="0"/>
              <a:t>Electronic:  All routes.  Probes that are red in color for rectal temperatures;  blue in color for oral and axillary.  </a:t>
            </a:r>
          </a:p>
          <a:p>
            <a:pPr lvl="2"/>
            <a:r>
              <a:rPr lang="en-US" dirty="0"/>
              <a:t>Mercury:  All routes.  Red ends are rectal;  blue ends oral and axillary. </a:t>
            </a:r>
          </a:p>
          <a:p>
            <a:pPr lvl="1"/>
            <a:endParaRPr lang="en-US" dirty="0"/>
          </a:p>
        </p:txBody>
      </p:sp>
    </p:spTree>
    <p:extLst>
      <p:ext uri="{BB962C8B-B14F-4D97-AF65-F5344CB8AC3E}">
        <p14:creationId xmlns:p14="http://schemas.microsoft.com/office/powerpoint/2010/main" val="704464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Temperature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Duration for taking temperatures</a:t>
            </a:r>
          </a:p>
          <a:p>
            <a:pPr lvl="2"/>
            <a:r>
              <a:rPr lang="en-US" dirty="0"/>
              <a:t>Tympanic:  As long as it takes to push a button</a:t>
            </a:r>
          </a:p>
          <a:p>
            <a:pPr lvl="2"/>
            <a:r>
              <a:rPr lang="en-US" dirty="0"/>
              <a:t>Electronic:  Until the thermometer beeps</a:t>
            </a:r>
          </a:p>
          <a:p>
            <a:pPr lvl="2"/>
            <a:r>
              <a:rPr lang="en-US" dirty="0"/>
              <a:t>Mercury Oral:  Three minutes</a:t>
            </a:r>
          </a:p>
          <a:p>
            <a:pPr lvl="2"/>
            <a:r>
              <a:rPr lang="en-US" dirty="0"/>
              <a:t>Mercury Rectal:  Three minutes</a:t>
            </a:r>
          </a:p>
          <a:p>
            <a:pPr lvl="2"/>
            <a:r>
              <a:rPr lang="en-US" dirty="0"/>
              <a:t>Mercury Axillary:  Ten minutes</a:t>
            </a:r>
          </a:p>
          <a:p>
            <a:pPr lvl="1"/>
            <a:endParaRPr lang="en-US" dirty="0"/>
          </a:p>
          <a:p>
            <a:pPr lvl="1"/>
            <a:endParaRPr lang="en-US" dirty="0"/>
          </a:p>
        </p:txBody>
      </p:sp>
    </p:spTree>
    <p:extLst>
      <p:ext uri="{BB962C8B-B14F-4D97-AF65-F5344CB8AC3E}">
        <p14:creationId xmlns:p14="http://schemas.microsoft.com/office/powerpoint/2010/main" val="2867664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Temperature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Be careful on rectal and axillary temps</a:t>
            </a:r>
          </a:p>
          <a:p>
            <a:pPr lvl="2"/>
            <a:r>
              <a:rPr lang="en-US" dirty="0"/>
              <a:t>Always hold the thermometer in place while measuring both temperatures</a:t>
            </a:r>
          </a:p>
          <a:p>
            <a:pPr lvl="2"/>
            <a:r>
              <a:rPr lang="en-US" dirty="0"/>
              <a:t>Always use lubricant with rectal temperatures</a:t>
            </a:r>
          </a:p>
          <a:p>
            <a:pPr lvl="2"/>
            <a:r>
              <a:rPr lang="en-US" dirty="0"/>
              <a:t>Always remove clothing around axilla</a:t>
            </a:r>
          </a:p>
          <a:p>
            <a:pPr lvl="1"/>
            <a:endParaRPr lang="en-US" dirty="0"/>
          </a:p>
          <a:p>
            <a:pPr lvl="1"/>
            <a:endParaRPr lang="en-US" dirty="0"/>
          </a:p>
        </p:txBody>
      </p:sp>
    </p:spTree>
    <p:extLst>
      <p:ext uri="{BB962C8B-B14F-4D97-AF65-F5344CB8AC3E}">
        <p14:creationId xmlns:p14="http://schemas.microsoft.com/office/powerpoint/2010/main" val="370209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Temperature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Reading the thermometer</a:t>
            </a:r>
          </a:p>
          <a:p>
            <a:pPr lvl="2"/>
            <a:r>
              <a:rPr lang="en-US" dirty="0"/>
              <a:t>Mercury Fahrenheit thermometers are read by degree and 0.2 of a degree</a:t>
            </a:r>
          </a:p>
          <a:p>
            <a:pPr lvl="2"/>
            <a:r>
              <a:rPr lang="en-US" dirty="0"/>
              <a:t>Long lines indicate degrees</a:t>
            </a:r>
          </a:p>
          <a:p>
            <a:pPr lvl="2"/>
            <a:r>
              <a:rPr lang="en-US" dirty="0"/>
              <a:t>Short lines indicate 0.2 of a degree</a:t>
            </a:r>
          </a:p>
          <a:p>
            <a:pPr lvl="2"/>
            <a:r>
              <a:rPr lang="en-US" dirty="0"/>
              <a:t>Four short lines between each long line (0.2, 0.4, 0.6, 0.8)</a:t>
            </a:r>
          </a:p>
          <a:p>
            <a:pPr lvl="1"/>
            <a:endParaRPr lang="en-US" dirty="0"/>
          </a:p>
          <a:p>
            <a:pPr lvl="1"/>
            <a:endParaRPr lang="en-US" dirty="0"/>
          </a:p>
        </p:txBody>
      </p:sp>
    </p:spTree>
    <p:extLst>
      <p:ext uri="{BB962C8B-B14F-4D97-AF65-F5344CB8AC3E}">
        <p14:creationId xmlns:p14="http://schemas.microsoft.com/office/powerpoint/2010/main" val="679350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Pulse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wave of blood created by the heart pumping, that travels along the arteries.</a:t>
            </a:r>
          </a:p>
          <a:p>
            <a:pPr lvl="1"/>
            <a:r>
              <a:rPr lang="en-US" dirty="0"/>
              <a:t>Pulses can be found at:</a:t>
            </a:r>
          </a:p>
          <a:p>
            <a:pPr lvl="2"/>
            <a:r>
              <a:rPr lang="en-US" dirty="0"/>
              <a:t>At points where the artery is between finger tips and a bony area</a:t>
            </a:r>
          </a:p>
          <a:p>
            <a:pPr lvl="2"/>
            <a:r>
              <a:rPr lang="en-US" dirty="0"/>
              <a:t>Called pulse points</a:t>
            </a:r>
          </a:p>
          <a:p>
            <a:pPr lvl="2"/>
            <a:r>
              <a:rPr lang="en-US" dirty="0"/>
              <a:t>Felt with 2-3 fingers, but never the thumb</a:t>
            </a:r>
          </a:p>
          <a:p>
            <a:pPr lvl="1"/>
            <a:endParaRPr lang="en-US" dirty="0"/>
          </a:p>
        </p:txBody>
      </p:sp>
    </p:spTree>
    <p:extLst>
      <p:ext uri="{BB962C8B-B14F-4D97-AF65-F5344CB8AC3E}">
        <p14:creationId xmlns:p14="http://schemas.microsoft.com/office/powerpoint/2010/main" val="645703179"/>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microsoft.com/sharepoint/v3"/>
    <ds:schemaRef ds:uri="http://purl.org/dc/elements/1.1/"/>
    <ds:schemaRef ds:uri="http://schemas.microsoft.com/office/2006/metadata/properties"/>
    <ds:schemaRef ds:uri="http://schemas.openxmlformats.org/package/2006/metadata/core-properties"/>
    <ds:schemaRef ds:uri="56ea17bb-c96d-4826-b465-01eec0dd23dd"/>
    <ds:schemaRef ds:uri="http://www.w3.org/XML/1998/namespace"/>
    <ds:schemaRef ds:uri="05d88611-e516-4d1a-b12e-39107e78b3d0"/>
    <ds:schemaRef ds:uri="http://schemas.microsoft.com/office/2006/documentManagement/types"/>
    <ds:schemaRef ds:uri="http://schemas.microsoft.com/office/infopath/2007/PartnerControls"/>
    <ds:schemaRef ds:uri="http://purl.org/dc/dcmitype/"/>
    <ds:schemaRef ds:uri="http://purl.org/dc/te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104</TotalTime>
  <Words>850</Words>
  <Application>Microsoft Office PowerPoint</Application>
  <PresentationFormat>Widescreen</PresentationFormat>
  <Paragraphs>157</Paragraphs>
  <Slides>21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21</vt:i4>
      </vt:variant>
    </vt:vector>
  </HeadingPairs>
  <TitlesOfParts>
    <vt:vector size="28"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Temperature</vt:lpstr>
      <vt:lpstr>Temperature</vt:lpstr>
      <vt:lpstr>Temperature</vt:lpstr>
      <vt:lpstr>Temperature</vt:lpstr>
      <vt:lpstr>Temperature</vt:lpstr>
      <vt:lpstr>Temperature</vt:lpstr>
      <vt:lpstr>Pulse</vt:lpstr>
      <vt:lpstr>Pulse</vt:lpstr>
      <vt:lpstr>Pulse</vt:lpstr>
      <vt:lpstr>Respiration</vt:lpstr>
      <vt:lpstr>Method of Measuring TPR</vt:lpstr>
      <vt:lpstr>Charting</vt:lpstr>
      <vt:lpstr>Abbreviations</vt:lpstr>
      <vt:lpstr>Abbreviations</vt:lpstr>
      <vt:lpstr>Abbreviations</vt:lpstr>
      <vt:lpstr>Terms</vt:lpstr>
      <vt:lpstr>Terms</vt:lpstr>
      <vt:lpstr>Terms</vt:lpstr>
      <vt:lpstr>Terms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Swati Gupta</cp:lastModifiedBy>
  <cp:revision>21</cp:revision>
  <cp:lastPrinted>2017-07-07T16:17:37Z</cp:lastPrinted>
  <dcterms:created xsi:type="dcterms:W3CDTF">2017-07-11T23:58:30Z</dcterms:created>
  <dcterms:modified xsi:type="dcterms:W3CDTF">2017-08-02T21:50:21Z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