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sldIdLst>
    <p:sldId id="321" r:id="rId6"/>
    <p:sldId id="347"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AA0DE7-D251-4AC0-BC66-B03469E0207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30FF4CD-C48C-4C03-98BE-960687A8C81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0BCE7470-8FBB-41B7-A3DB-D021503AC412}" type="datetimeFigureOut">
              <a:rPr lang="en-US"/>
              <a:pPr>
                <a:defRPr/>
              </a:pPr>
              <a:t>7/25/2017</a:t>
            </a:fld>
            <a:endParaRPr lang="en-US"/>
          </a:p>
        </p:txBody>
      </p:sp>
      <p:sp>
        <p:nvSpPr>
          <p:cNvPr id="4" name="Slide Image Placeholder 3">
            <a:extLst>
              <a:ext uri="{FF2B5EF4-FFF2-40B4-BE49-F238E27FC236}">
                <a16:creationId xmlns:a16="http://schemas.microsoft.com/office/drawing/2014/main" id="{0E88BF6E-95C3-45DA-8DB2-D842CAA2798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55AFAAF-74E0-4EAB-A401-CB53E5111210}"/>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1A976B1-8BF8-4AD5-A39C-37248D934432}"/>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8F94167-8442-452A-B24E-879FDCE0AF56}"/>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FB71899C-C829-4605-BBCF-3D1253D9CB2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692C37-9A9D-402F-BF4B-4F7D8FA074E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5D582D4-BD65-4081-85BD-08435BE0C7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DC8C24B-B318-4FD8-BF73-D4B0C041C5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BF004F10-2176-4126-9592-FC7B70290707}"/>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77899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56307C7-C747-4BC2-96D3-5E5E22E2A60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217FEF7-F31B-459E-B45F-9D486750C043}"/>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EF630B59-BDC9-48B0-872C-591E440EF171}"/>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92877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9A50BAAB-BB61-45A7-9B12-20DDB09EF3BE}"/>
              </a:ext>
            </a:extLst>
          </p:cNvPr>
          <p:cNvSpPr/>
          <p:nvPr/>
        </p:nvSpPr>
        <p:spPr>
          <a:xfrm>
            <a:off x="0" y="5292725"/>
            <a:ext cx="12192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endParaRPr lang="en-US" b="1"/>
          </a:p>
        </p:txBody>
      </p:sp>
      <p:sp>
        <p:nvSpPr>
          <p:cNvPr id="5" name="Freeform 7">
            <a:extLst>
              <a:ext uri="{FF2B5EF4-FFF2-40B4-BE49-F238E27FC236}">
                <a16:creationId xmlns:a16="http://schemas.microsoft.com/office/drawing/2014/main" id="{6D33175C-E3D6-46F3-B53D-2B275E824C8F}"/>
              </a:ext>
            </a:extLst>
          </p:cNvPr>
          <p:cNvSpPr/>
          <p:nvPr/>
        </p:nvSpPr>
        <p:spPr>
          <a:xfrm>
            <a:off x="-101" y="5293518"/>
            <a:ext cx="12192124"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endParaRPr lang="en-US" b="1"/>
          </a:p>
        </p:txBody>
      </p:sp>
      <p:sp>
        <p:nvSpPr>
          <p:cNvPr id="6" name="Freeform 8">
            <a:extLst>
              <a:ext uri="{FF2B5EF4-FFF2-40B4-BE49-F238E27FC236}">
                <a16:creationId xmlns:a16="http://schemas.microsoft.com/office/drawing/2014/main" id="{096F6743-19E9-4279-A84E-C9E1A5DBE932}"/>
              </a:ext>
            </a:extLst>
          </p:cNvPr>
          <p:cNvSpPr/>
          <p:nvPr/>
        </p:nvSpPr>
        <p:spPr>
          <a:xfrm>
            <a:off x="0" y="5546725"/>
            <a:ext cx="12195175" cy="1314450"/>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7" name="Rectangle 6">
            <a:extLst>
              <a:ext uri="{FF2B5EF4-FFF2-40B4-BE49-F238E27FC236}">
                <a16:creationId xmlns:a16="http://schemas.microsoft.com/office/drawing/2014/main" id="{5708EFD8-E39E-4E73-98DB-3187403BB6E8}"/>
              </a:ext>
            </a:extLst>
          </p:cNvPr>
          <p:cNvSpPr/>
          <p:nvPr/>
        </p:nvSpPr>
        <p:spPr>
          <a:xfrm>
            <a:off x="0" y="5262563"/>
            <a:ext cx="12192000" cy="46037"/>
          </a:xfrm>
          <a:prstGeom prst="rect">
            <a:avLst/>
          </a:prstGeom>
          <a:solidFill>
            <a:schemeClr val="bg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Freeform 10">
            <a:extLst>
              <a:ext uri="{FF2B5EF4-FFF2-40B4-BE49-F238E27FC236}">
                <a16:creationId xmlns:a16="http://schemas.microsoft.com/office/drawing/2014/main" id="{B99E564F-BC16-4F85-B642-4D59794ABE75}"/>
              </a:ext>
            </a:extLst>
          </p:cNvPr>
          <p:cNvSpPr/>
          <p:nvPr/>
        </p:nvSpPr>
        <p:spPr>
          <a:xfrm>
            <a:off x="20638" y="5516563"/>
            <a:ext cx="12192000" cy="1271587"/>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9" name="Picture 2" descr="Texas education agency logo">
            <a:extLst>
              <a:ext uri="{FF2B5EF4-FFF2-40B4-BE49-F238E27FC236}">
                <a16:creationId xmlns:a16="http://schemas.microsoft.com/office/drawing/2014/main" id="{4709894F-3E4F-4639-8986-DB269461BE2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48400"/>
            <a:ext cx="2540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a:extLst>
              <a:ext uri="{FF2B5EF4-FFF2-40B4-BE49-F238E27FC236}">
                <a16:creationId xmlns:a16="http://schemas.microsoft.com/office/drawing/2014/main" id="{DE9D20C5-5617-4107-B730-9817A1C8B4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853613" y="6248400"/>
            <a:ext cx="23209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096000" y="1676400"/>
            <a:ext cx="5181600" cy="1524000"/>
          </a:xfrm>
        </p:spPr>
        <p:txBody>
          <a:bodyPr/>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6096000" y="3203574"/>
            <a:ext cx="51816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a:extLst>
              <a:ext uri="{FF2B5EF4-FFF2-40B4-BE49-F238E27FC236}">
                <a16:creationId xmlns:a16="http://schemas.microsoft.com/office/drawing/2014/main" id="{06EB3516-B94F-494B-B989-B71F02B3CBF6}"/>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92BF45A8-0026-4C01-BB44-942A7F3AD47E}" type="datetimeFigureOut">
              <a:rPr lang="en-US"/>
              <a:pPr>
                <a:defRPr/>
              </a:pPr>
              <a:t>7/25/2017</a:t>
            </a:fld>
            <a:endParaRPr lang="en-US"/>
          </a:p>
        </p:txBody>
      </p:sp>
      <p:sp>
        <p:nvSpPr>
          <p:cNvPr id="12" name="Footer Placeholder 4">
            <a:extLst>
              <a:ext uri="{FF2B5EF4-FFF2-40B4-BE49-F238E27FC236}">
                <a16:creationId xmlns:a16="http://schemas.microsoft.com/office/drawing/2014/main" id="{621B614B-B0A2-44FD-A60D-614D8AA4A233}"/>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13" name="Slide Number Placeholder 5">
            <a:extLst>
              <a:ext uri="{FF2B5EF4-FFF2-40B4-BE49-F238E27FC236}">
                <a16:creationId xmlns:a16="http://schemas.microsoft.com/office/drawing/2014/main" id="{0BE315BB-AB13-46B9-9F4A-8F4CFD536334}"/>
              </a:ext>
            </a:extLst>
          </p:cNvPr>
          <p:cNvSpPr>
            <a:spLocks noGrp="1"/>
          </p:cNvSpPr>
          <p:nvPr>
            <p:ph type="sldNum" sz="quarter" idx="12"/>
          </p:nvPr>
        </p:nvSpPr>
        <p:spPr>
          <a:xfrm>
            <a:off x="0" y="0"/>
            <a:ext cx="0" cy="0"/>
          </a:xfrm>
        </p:spPr>
        <p:txBody>
          <a:bodyPr>
            <a:normAutofit/>
          </a:bodyPr>
          <a:lstStyle>
            <a:lvl1pPr eaLnBrk="1" fontAlgn="auto" hangingPunct="1">
              <a:spcBef>
                <a:spcPts val="0"/>
              </a:spcBef>
              <a:spcAft>
                <a:spcPts val="0"/>
              </a:spcAft>
              <a:defRPr>
                <a:latin typeface="+mn-lt"/>
              </a:defRPr>
            </a:lvl1pPr>
          </a:lstStyle>
          <a:p>
            <a:pPr>
              <a:defRPr/>
            </a:pPr>
            <a:fld id="{DA2051E3-5903-4865-9784-1E78FE53D811}" type="slidenum">
              <a:rPr lang="en-US"/>
              <a:pPr>
                <a:defRPr/>
              </a:pPr>
              <a:t>‹#›</a:t>
            </a:fld>
            <a:endParaRPr lang="en-US"/>
          </a:p>
        </p:txBody>
      </p:sp>
    </p:spTree>
    <p:extLst>
      <p:ext uri="{BB962C8B-B14F-4D97-AF65-F5344CB8AC3E}">
        <p14:creationId xmlns:p14="http://schemas.microsoft.com/office/powerpoint/2010/main" val="4027347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2CF22136-C193-4007-B5C7-F8A5502C1546}"/>
              </a:ext>
            </a:extLst>
          </p:cNvPr>
          <p:cNvSpPr/>
          <p:nvPr/>
        </p:nvSpPr>
        <p:spPr>
          <a:xfrm>
            <a:off x="0" y="5562600"/>
            <a:ext cx="9652000" cy="1295400"/>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Freeform 7">
            <a:extLst>
              <a:ext uri="{FF2B5EF4-FFF2-40B4-BE49-F238E27FC236}">
                <a16:creationId xmlns:a16="http://schemas.microsoft.com/office/drawing/2014/main" id="{CA0D14C8-FE70-4C40-9E70-3D6460EFD60A}"/>
              </a:ext>
            </a:extLst>
          </p:cNvPr>
          <p:cNvSpPr/>
          <p:nvPr/>
        </p:nvSpPr>
        <p:spPr>
          <a:xfrm>
            <a:off x="2409825" y="5867400"/>
            <a:ext cx="9785350" cy="99218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Freeform 8">
            <a:extLst>
              <a:ext uri="{FF2B5EF4-FFF2-40B4-BE49-F238E27FC236}">
                <a16:creationId xmlns:a16="http://schemas.microsoft.com/office/drawing/2014/main" id="{9617E521-47B8-4FDF-8128-CAED95CD41A2}"/>
              </a:ext>
            </a:extLst>
          </p:cNvPr>
          <p:cNvSpPr/>
          <p:nvPr/>
        </p:nvSpPr>
        <p:spPr>
          <a:xfrm>
            <a:off x="0" y="5537200"/>
            <a:ext cx="10140950" cy="928688"/>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9">
            <a:extLst>
              <a:ext uri="{FF2B5EF4-FFF2-40B4-BE49-F238E27FC236}">
                <a16:creationId xmlns:a16="http://schemas.microsoft.com/office/drawing/2014/main" id="{3CAE21E9-493D-407C-945B-D78B1FAE4FCD}"/>
              </a:ext>
            </a:extLst>
          </p:cNvPr>
          <p:cNvSpPr/>
          <p:nvPr/>
        </p:nvSpPr>
        <p:spPr>
          <a:xfrm>
            <a:off x="2325688" y="5876925"/>
            <a:ext cx="9953625" cy="742950"/>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 name="Picture 13">
            <a:extLst>
              <a:ext uri="{FF2B5EF4-FFF2-40B4-BE49-F238E27FC236}">
                <a16:creationId xmlns:a16="http://schemas.microsoft.com/office/drawing/2014/main" id="{448769C5-E167-4C36-BBE6-C07899CFC48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53613" y="6248400"/>
            <a:ext cx="23209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Texas education agency logo">
            <a:extLst>
              <a:ext uri="{FF2B5EF4-FFF2-40B4-BE49-F238E27FC236}">
                <a16:creationId xmlns:a16="http://schemas.microsoft.com/office/drawing/2014/main" id="{3928EA56-9D45-4283-AC76-072E99AA50A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48400"/>
            <a:ext cx="2540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14400" y="1600201"/>
            <a:ext cx="103632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2670A1C1-FD26-41A0-9B20-F443C352BE7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AB1E9FCE-3DB6-46F4-B278-386E10CEA5DC}" type="datetimeFigureOut">
              <a:rPr lang="en-US"/>
              <a:pPr>
                <a:defRPr/>
              </a:pPr>
              <a:t>7/25/2017</a:t>
            </a:fld>
            <a:endParaRPr lang="en-US"/>
          </a:p>
        </p:txBody>
      </p:sp>
      <p:sp>
        <p:nvSpPr>
          <p:cNvPr id="11" name="Footer Placeholder 4">
            <a:extLst>
              <a:ext uri="{FF2B5EF4-FFF2-40B4-BE49-F238E27FC236}">
                <a16:creationId xmlns:a16="http://schemas.microsoft.com/office/drawing/2014/main" id="{5E1003BB-093B-4FAC-AA35-974E0CBB279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12" name="Slide Number Placeholder 5">
            <a:extLst>
              <a:ext uri="{FF2B5EF4-FFF2-40B4-BE49-F238E27FC236}">
                <a16:creationId xmlns:a16="http://schemas.microsoft.com/office/drawing/2014/main" id="{3CCE8ABB-BF4D-4445-B4D5-9A940D76C2A8}"/>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67120E07-D3F7-4B84-81E1-DF5347E20177}" type="slidenum">
              <a:rPr lang="en-US"/>
              <a:pPr>
                <a:defRPr/>
              </a:pPr>
              <a:t>‹#›</a:t>
            </a:fld>
            <a:endParaRPr lang="en-US"/>
          </a:p>
        </p:txBody>
      </p:sp>
    </p:spTree>
    <p:extLst>
      <p:ext uri="{BB962C8B-B14F-4D97-AF65-F5344CB8AC3E}">
        <p14:creationId xmlns:p14="http://schemas.microsoft.com/office/powerpoint/2010/main" val="19983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DA7032-00C7-4BEA-A9BD-9A609F013401}"/>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F7CED3D-AE46-45CC-9C87-4171EF8E99D1}"/>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9269E327-090A-4151-AB7A-D2F9ABD7A6F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187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995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748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8009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258005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392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0A3C1EC-5606-4990-8D83-CA1108CD6349}"/>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00759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CD2625D-DCFF-45B1-8A8A-316E9F22C039}"/>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8C9E5C7-5305-4EC6-B122-34459F91B06A}"/>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FDBC37B3-EE12-45CB-A561-7B6F3943722E}"/>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1842753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A1E70E8-5BD0-4D75-921D-E95C3D1A1958}"/>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138E78A-04B6-4B1A-A73B-A525B8152F57}"/>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28" r:id="rId1"/>
  </p:sldLayoutIdLst>
  <p:txStyles>
    <p:titleStyle>
      <a:lvl1pPr algn="l" rtl="0" eaLnBrk="0" fontAlgn="base" hangingPunct="0">
        <a:lnSpc>
          <a:spcPct val="90000"/>
        </a:lnSpc>
        <a:spcBef>
          <a:spcPct val="0"/>
        </a:spcBef>
        <a:spcAft>
          <a:spcPct val="0"/>
        </a:spcAft>
        <a:defRPr sz="4400" kern="1200">
          <a:solidFill>
            <a:schemeClr val="tx1"/>
          </a:solidFill>
          <a:latin typeface="Open Sans"/>
          <a:ea typeface="+mj-ea"/>
          <a:cs typeface="+mj-cs"/>
        </a:defRPr>
      </a:lvl1pPr>
      <a:lvl2pPr algn="l" rtl="0" eaLnBrk="0" fontAlgn="base" hangingPunct="0">
        <a:lnSpc>
          <a:spcPct val="90000"/>
        </a:lnSpc>
        <a:spcBef>
          <a:spcPct val="0"/>
        </a:spcBef>
        <a:spcAft>
          <a:spcPct val="0"/>
        </a:spcAft>
        <a:defRPr sz="4400">
          <a:solidFill>
            <a:schemeClr val="tx1"/>
          </a:solidFill>
          <a:latin typeface="Open Sans"/>
        </a:defRPr>
      </a:lvl2pPr>
      <a:lvl3pPr algn="l" rtl="0" eaLnBrk="0" fontAlgn="base" hangingPunct="0">
        <a:lnSpc>
          <a:spcPct val="90000"/>
        </a:lnSpc>
        <a:spcBef>
          <a:spcPct val="0"/>
        </a:spcBef>
        <a:spcAft>
          <a:spcPct val="0"/>
        </a:spcAft>
        <a:defRPr sz="4400">
          <a:solidFill>
            <a:schemeClr val="tx1"/>
          </a:solidFill>
          <a:latin typeface="Open Sans"/>
        </a:defRPr>
      </a:lvl3pPr>
      <a:lvl4pPr algn="l" rtl="0" eaLnBrk="0" fontAlgn="base" hangingPunct="0">
        <a:lnSpc>
          <a:spcPct val="90000"/>
        </a:lnSpc>
        <a:spcBef>
          <a:spcPct val="0"/>
        </a:spcBef>
        <a:spcAft>
          <a:spcPct val="0"/>
        </a:spcAft>
        <a:defRPr sz="4400">
          <a:solidFill>
            <a:schemeClr val="tx1"/>
          </a:solidFill>
          <a:latin typeface="Open Sans"/>
        </a:defRPr>
      </a:lvl4pPr>
      <a:lvl5pPr algn="l" rtl="0" eaLnBrk="0" fontAlgn="base" hangingPunct="0">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56AE82-8F1F-4320-9455-49418FF7C0F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AAE143BF-E171-4784-812C-CAD2DB62827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36A6F89-806F-4430-9268-BB0C871DB85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1199395B-D29B-4EDE-80A6-C6CB9E88784C}"/>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30105BD-6753-413E-9ECA-6FC77227D129}"/>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842E2CD-FA7F-4662-9938-ED6109D0A3AA}"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29" r:id="rId1"/>
    <p:sldLayoutId id="2147483823" r:id="rId2"/>
    <p:sldLayoutId id="2147483824" r:id="rId3"/>
    <p:sldLayoutId id="2147483825" r:id="rId4"/>
    <p:sldLayoutId id="2147483826" r:id="rId5"/>
    <p:sldLayoutId id="2147483827" r:id="rId6"/>
    <p:sldLayoutId id="2147483830" r:id="rId7"/>
    <p:sldLayoutId id="2147483831" r:id="rId8"/>
    <p:sldLayoutId id="2147483832" r:id="rId9"/>
    <p:sldLayoutId id="2147483833" r:id="rId10"/>
    <p:sldLayoutId id="2147483834" r:id="rId11"/>
  </p:sldLayoutIdLst>
  <p:txStyles>
    <p:titleStyle>
      <a:lvl1pPr algn="l" rtl="0" eaLnBrk="0" fontAlgn="base" hangingPunct="0">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muse.jhu.edu/journals/jsh/summary/v040/40.3mintz.html"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fecava.org/sites/default/files/files/The%20economic%20importance%20of%20Companion%20animals%20report%202007.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www.petfinder.com/after-pet-adoption/estimated-yearly-costs-pet.html"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books.google.com/books/about/Between_Pets_and_People.html?id=cod2UA-W-rwC" TargetMode="External"/><Relationship Id="rId2" Type="http://schemas.openxmlformats.org/officeDocument/2006/relationships/hyperlink" Target="http://www.helpguide.org/life/pets.htm" TargetMode="External"/><Relationship Id="rId1" Type="http://schemas.openxmlformats.org/officeDocument/2006/relationships/slideLayout" Target="../slideLayouts/slideLayout3.xml"/><Relationship Id="rId6" Type="http://schemas.openxmlformats.org/officeDocument/2006/relationships/hyperlink" Target="http://www.petfinder.com/after-pet-adoption/estimated-yearly-costs-pet.html" TargetMode="External"/><Relationship Id="rId5" Type="http://schemas.openxmlformats.org/officeDocument/2006/relationships/hyperlink" Target="http://www.fecava.org/sites/default/files/files/The%20economic%20importance%20of%20Companion%20animals%20report%202007.pdf" TargetMode="External"/><Relationship Id="rId4" Type="http://schemas.openxmlformats.org/officeDocument/2006/relationships/hyperlink" Target="http://muse.jhu.edu/journals/jsh/summary/v040/40.3mintz.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helpguide.org/life/pets.ht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292EC8-5E4E-4F98-B45E-C4D81C68C523}"/>
              </a:ext>
            </a:extLst>
          </p:cNvPr>
          <p:cNvSpPr>
            <a:spLocks noGrp="1"/>
          </p:cNvSpPr>
          <p:nvPr>
            <p:ph type="body" sz="quarter" idx="10"/>
          </p:nvPr>
        </p:nvSpPr>
        <p:spPr>
          <a:xfrm>
            <a:off x="4735513" y="1219200"/>
            <a:ext cx="7080250" cy="5072063"/>
          </a:xfrm>
        </p:spPr>
        <p:txBody>
          <a:bodyPr rtlCol="0">
            <a:normAutofit fontScale="92500" lnSpcReduction="10000"/>
          </a:bodyPr>
          <a:lstStyle/>
          <a:p>
            <a:pPr eaLnBrk="1" fontAlgn="auto" hangingPunct="1">
              <a:defRPr/>
            </a:pPr>
            <a:r>
              <a:rPr lang="en-US" dirty="0"/>
              <a:t>Describe the Importance of the Small Animal Industry and Pets on Society</a:t>
            </a:r>
          </a:p>
          <a:p>
            <a:pPr lvl="1" eaLnBrk="1" fontAlgn="auto" hangingPunct="1">
              <a:spcAft>
                <a:spcPts val="0"/>
              </a:spcAft>
              <a:defRPr/>
            </a:pPr>
            <a:r>
              <a:rPr lang="en-US" dirty="0"/>
              <a:t>Small Animal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EFD07-3664-4041-A261-8D6DAFF99CE2}"/>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Adding Structure to your day</a:t>
            </a:r>
          </a:p>
        </p:txBody>
      </p:sp>
      <p:sp>
        <p:nvSpPr>
          <p:cNvPr id="19459" name="Content Placeholder 2">
            <a:extLst>
              <a:ext uri="{FF2B5EF4-FFF2-40B4-BE49-F238E27FC236}">
                <a16:creationId xmlns:a16="http://schemas.microsoft.com/office/drawing/2014/main" id="{F7B467BB-806B-4028-BCA4-70BB3AE059FD}"/>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Many pets, especially dogs, require a regular feeding and exercise schedule. </a:t>
            </a:r>
          </a:p>
          <a:p>
            <a:pPr lvl="1" eaLnBrk="1" hangingPunct="1">
              <a:buFont typeface=".AppleSystemUIFont"/>
              <a:buChar char="&gt;"/>
            </a:pPr>
            <a:r>
              <a:rPr lang="en-US" altLang="en-US"/>
              <a:t>No matter your mood—depressed, anxious, or stressed—you’ll always have to get out of bed to feed, exercise, and care for your pet.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E686E-2C2E-4F8E-AC0F-9D9B06613056}"/>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Providing Sensory Stress Relief</a:t>
            </a:r>
          </a:p>
        </p:txBody>
      </p:sp>
      <p:sp>
        <p:nvSpPr>
          <p:cNvPr id="20483" name="Content Placeholder 2">
            <a:extLst>
              <a:ext uri="{FF2B5EF4-FFF2-40B4-BE49-F238E27FC236}">
                <a16:creationId xmlns:a16="http://schemas.microsoft.com/office/drawing/2014/main" id="{F09E3CFC-2B52-4805-912C-63611A466E10}"/>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Touch and movement are two healthy ways to quickly manage stress. </a:t>
            </a:r>
          </a:p>
          <a:p>
            <a:pPr lvl="1" eaLnBrk="1" hangingPunct="1">
              <a:buFont typeface=".AppleSystemUIFont"/>
              <a:buChar char="&gt;"/>
            </a:pPr>
            <a:r>
              <a:rPr lang="en-US" altLang="en-US"/>
              <a:t>This could involve petting a cat or taking a dog for a walk.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62F61-DCBC-4123-99C5-7167AE8EF011}"/>
              </a:ext>
            </a:extLst>
          </p:cNvPr>
          <p:cNvSpPr>
            <a:spLocks noGrp="1"/>
          </p:cNvSpPr>
          <p:nvPr>
            <p:ph type="title"/>
          </p:nvPr>
        </p:nvSpPr>
        <p:spPr/>
        <p:txBody>
          <a:bodyPr>
            <a:normAutofit fontScale="90000"/>
          </a:bodyPr>
          <a:lstStyle/>
          <a:p>
            <a:pPr eaLnBrk="1" fontAlgn="auto" hangingPunct="1">
              <a:spcAft>
                <a:spcPts val="0"/>
              </a:spcAft>
              <a:defRPr/>
            </a:pPr>
            <a:r>
              <a:rPr lang="en-US" dirty="0"/>
              <a:t>Activity</a:t>
            </a:r>
            <a:br>
              <a:rPr lang="en-US" dirty="0"/>
            </a:br>
            <a:r>
              <a:rPr lang="en-US" dirty="0"/>
              <a:t>Healthy Lifestyle Changes</a:t>
            </a:r>
          </a:p>
        </p:txBody>
      </p:sp>
      <p:sp>
        <p:nvSpPr>
          <p:cNvPr id="21507" name="Content Placeholder 2">
            <a:extLst>
              <a:ext uri="{FF2B5EF4-FFF2-40B4-BE49-F238E27FC236}">
                <a16:creationId xmlns:a16="http://schemas.microsoft.com/office/drawing/2014/main" id="{178651A3-5187-4233-BFEC-81F53723A41D}"/>
              </a:ext>
            </a:extLst>
          </p:cNvPr>
          <p:cNvSpPr>
            <a:spLocks noGrp="1" noChangeArrowheads="1"/>
          </p:cNvSpPr>
          <p:nvPr>
            <p:ph idx="1"/>
          </p:nvPr>
        </p:nvSpPr>
        <p:spPr bwMode="auto">
          <a:xfrm>
            <a:off x="2209800" y="1295400"/>
            <a:ext cx="7772400" cy="3733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In pairs discuss pets you have had in the past.  If you have never had a pet, think of a friend or family member with a pet.</a:t>
            </a:r>
          </a:p>
          <a:p>
            <a:pPr eaLnBrk="1" hangingPunct="1"/>
            <a:r>
              <a:rPr lang="en-US" altLang="en-US"/>
              <a:t>List the fun times you remember with your pet.  </a:t>
            </a:r>
          </a:p>
          <a:p>
            <a:pPr eaLnBrk="1" hangingPunct="1"/>
            <a:r>
              <a:rPr lang="en-US" altLang="en-US"/>
              <a:t>From the healthy lifestyle changes list, what healthy lifestyle was most prevalent in the relationship with your pet?</a:t>
            </a:r>
          </a:p>
          <a:p>
            <a:pPr eaLnBrk="1" hangingPunct="1"/>
            <a:r>
              <a:rPr lang="en-US" altLang="en-US"/>
              <a:t>For each of the following types of pets, identify one benefit of ownership:  dog, cat, reptile, fish</a:t>
            </a:r>
          </a:p>
          <a:p>
            <a:pPr eaLnBrk="1" hangingPunct="1"/>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7955E-4E3F-45FB-8F98-7078472D3599}"/>
              </a:ext>
            </a:extLst>
          </p:cNvPr>
          <p:cNvSpPr>
            <a:spLocks noGrp="1"/>
          </p:cNvSpPr>
          <p:nvPr>
            <p:ph type="ctrTitle"/>
          </p:nvPr>
        </p:nvSpPr>
        <p:spPr/>
        <p:txBody>
          <a:bodyPr>
            <a:normAutofit/>
          </a:bodyPr>
          <a:lstStyle/>
          <a:p>
            <a:pPr eaLnBrk="1" fontAlgn="auto" hangingPunct="1">
              <a:spcAft>
                <a:spcPts val="0"/>
              </a:spcAft>
              <a:defRPr/>
            </a:pPr>
            <a:r>
              <a:rPr lang="en-US" dirty="0"/>
              <a:t>Importance of the small animal industry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78F19-5C47-4CDB-B185-E55E1F0ECD19}"/>
              </a:ext>
            </a:extLst>
          </p:cNvPr>
          <p:cNvSpPr>
            <a:spLocks noGrp="1"/>
          </p:cNvSpPr>
          <p:nvPr>
            <p:ph type="title"/>
          </p:nvPr>
        </p:nvSpPr>
        <p:spPr>
          <a:xfrm>
            <a:off x="741363" y="407988"/>
            <a:ext cx="10058400" cy="876300"/>
          </a:xfrm>
        </p:spPr>
        <p:txBody>
          <a:bodyPr/>
          <a:lstStyle/>
          <a:p>
            <a:pPr eaLnBrk="1" fontAlgn="auto" hangingPunct="1">
              <a:spcAft>
                <a:spcPts val="0"/>
              </a:spcAft>
              <a:defRPr/>
            </a:pPr>
            <a:r>
              <a:rPr lang="en-US" dirty="0"/>
              <a:t>Pets in America</a:t>
            </a:r>
          </a:p>
        </p:txBody>
      </p:sp>
      <p:sp>
        <p:nvSpPr>
          <p:cNvPr id="23555" name="Content Placeholder 2">
            <a:extLst>
              <a:ext uri="{FF2B5EF4-FFF2-40B4-BE49-F238E27FC236}">
                <a16:creationId xmlns:a16="http://schemas.microsoft.com/office/drawing/2014/main" id="{17C1B365-DC02-4BE9-AA09-F1697BE20769}"/>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Three-fifths of American households have a pet, and nearly half own two or more. </a:t>
            </a:r>
          </a:p>
          <a:p>
            <a:pPr lvl="1" eaLnBrk="1" hangingPunct="1">
              <a:buFont typeface=".AppleSystemUIFont"/>
              <a:buChar char="&gt;"/>
            </a:pPr>
            <a:r>
              <a:rPr lang="en-US" altLang="en-US"/>
              <a:t>Americans keep nearly </a:t>
            </a:r>
          </a:p>
          <a:p>
            <a:pPr lvl="2" eaLnBrk="1" hangingPunct="1"/>
            <a:r>
              <a:rPr lang="en-US" altLang="en-US" sz="2400"/>
              <a:t>17 million birds, </a:t>
            </a:r>
          </a:p>
          <a:p>
            <a:pPr lvl="2" eaLnBrk="1" hangingPunct="1"/>
            <a:r>
              <a:rPr lang="en-US" altLang="en-US" sz="2400"/>
              <a:t>91 million cats, </a:t>
            </a:r>
          </a:p>
          <a:p>
            <a:pPr lvl="2" eaLnBrk="1" hangingPunct="1"/>
            <a:r>
              <a:rPr lang="en-US" altLang="en-US" sz="2400"/>
              <a:t>74 million dogs, </a:t>
            </a:r>
          </a:p>
          <a:p>
            <a:pPr lvl="2" eaLnBrk="1" hangingPunct="1"/>
            <a:r>
              <a:rPr lang="en-US" altLang="en-US" sz="2400"/>
              <a:t>139 million freshwater fish, </a:t>
            </a:r>
          </a:p>
          <a:p>
            <a:pPr lvl="2" eaLnBrk="1" hangingPunct="1"/>
            <a:r>
              <a:rPr lang="en-US" altLang="en-US" sz="2400"/>
              <a:t>10 million saltwater fish, </a:t>
            </a:r>
          </a:p>
          <a:p>
            <a:pPr lvl="2" eaLnBrk="1" hangingPunct="1"/>
            <a:r>
              <a:rPr lang="en-US" altLang="en-US" sz="2400"/>
              <a:t>11 million reptiles, and </a:t>
            </a:r>
          </a:p>
          <a:p>
            <a:pPr lvl="2" eaLnBrk="1" hangingPunct="1"/>
            <a:r>
              <a:rPr lang="en-US" altLang="en-US" sz="2400"/>
              <a:t>18 million other small animals</a:t>
            </a:r>
          </a:p>
        </p:txBody>
      </p:sp>
      <p:sp>
        <p:nvSpPr>
          <p:cNvPr id="23556" name="TextBox 3">
            <a:extLst>
              <a:ext uri="{FF2B5EF4-FFF2-40B4-BE49-F238E27FC236}">
                <a16:creationId xmlns:a16="http://schemas.microsoft.com/office/drawing/2014/main" id="{833ED3BA-892A-4CAF-9C99-2ABB84A2DCFC}"/>
              </a:ext>
            </a:extLst>
          </p:cNvPr>
          <p:cNvSpPr txBox="1">
            <a:spLocks noChangeArrowheads="1"/>
          </p:cNvSpPr>
          <p:nvPr/>
        </p:nvSpPr>
        <p:spPr bwMode="auto">
          <a:xfrm>
            <a:off x="7723188" y="6075363"/>
            <a:ext cx="4876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800"/>
              <a:t>Taken From:  </a:t>
            </a:r>
            <a:r>
              <a:rPr lang="en-US" altLang="en-US" sz="800">
                <a:hlinkClick r:id="rId2"/>
              </a:rPr>
              <a:t>http://muse.jhu.edu/journals/jsh/summary/v040/40.3mintz.html</a:t>
            </a:r>
            <a:endParaRPr lang="en-US" altLang="en-US" sz="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2DF0-98BE-4681-9983-055D23C1EE38}"/>
              </a:ext>
            </a:extLst>
          </p:cNvPr>
          <p:cNvSpPr>
            <a:spLocks noGrp="1"/>
          </p:cNvSpPr>
          <p:nvPr>
            <p:ph type="title"/>
          </p:nvPr>
        </p:nvSpPr>
        <p:spPr>
          <a:xfrm>
            <a:off x="741363" y="407988"/>
            <a:ext cx="10058400" cy="876300"/>
          </a:xfrm>
        </p:spPr>
        <p:txBody>
          <a:bodyPr>
            <a:normAutofit/>
          </a:bodyPr>
          <a:lstStyle/>
          <a:p>
            <a:pPr eaLnBrk="1" fontAlgn="auto" hangingPunct="1">
              <a:spcAft>
                <a:spcPts val="0"/>
              </a:spcAft>
              <a:defRPr/>
            </a:pPr>
            <a:r>
              <a:rPr lang="en-US" dirty="0"/>
              <a:t>Importance of Pets Economically</a:t>
            </a:r>
          </a:p>
        </p:txBody>
      </p:sp>
      <p:sp>
        <p:nvSpPr>
          <p:cNvPr id="24579" name="Content Placeholder 2">
            <a:extLst>
              <a:ext uri="{FF2B5EF4-FFF2-40B4-BE49-F238E27FC236}">
                <a16:creationId xmlns:a16="http://schemas.microsoft.com/office/drawing/2014/main" id="{FFCCAAC1-72AA-4B68-B436-07B94783636C}"/>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sz="2800"/>
              <a:t>Americans spend more than $34 billion annually on pet products and veterinary services, twice the amount in 1994.</a:t>
            </a:r>
          </a:p>
          <a:p>
            <a:pPr marL="742950" lvl="2" eaLnBrk="1" hangingPunct="1"/>
            <a:r>
              <a:rPr lang="en-US" altLang="en-US" sz="2400"/>
              <a:t>Sale of animals</a:t>
            </a:r>
          </a:p>
          <a:p>
            <a:pPr marL="742950" lvl="2" eaLnBrk="1" hangingPunct="1"/>
            <a:r>
              <a:rPr lang="en-US" altLang="en-US" sz="2400"/>
              <a:t>Pet food</a:t>
            </a:r>
          </a:p>
          <a:p>
            <a:pPr marL="742950" lvl="2" eaLnBrk="1" hangingPunct="1"/>
            <a:r>
              <a:rPr lang="en-US" altLang="en-US" sz="2400"/>
              <a:t>Equipment</a:t>
            </a:r>
          </a:p>
          <a:p>
            <a:pPr marL="742950" lvl="2" eaLnBrk="1" hangingPunct="1"/>
            <a:r>
              <a:rPr lang="en-US" altLang="en-US" sz="2400"/>
              <a:t>Animal Health</a:t>
            </a:r>
          </a:p>
          <a:p>
            <a:pPr marL="742950" lvl="2" eaLnBrk="1" hangingPunct="1"/>
            <a:r>
              <a:rPr lang="en-US" altLang="en-US" sz="2400"/>
              <a:t>Insurance</a:t>
            </a:r>
          </a:p>
          <a:p>
            <a:pPr marL="742950" lvl="2" eaLnBrk="1" hangingPunct="1"/>
            <a:r>
              <a:rPr lang="en-US" altLang="en-US" sz="2400"/>
              <a:t>Activities such as shows and competitions</a:t>
            </a:r>
          </a:p>
          <a:p>
            <a:pPr marL="742950" lvl="2" eaLnBrk="1" hangingPunct="1"/>
            <a:r>
              <a:rPr lang="en-US" altLang="en-US" sz="2400"/>
              <a:t>Veterinary services</a:t>
            </a:r>
          </a:p>
          <a:p>
            <a:pPr eaLnBrk="1" hangingPunct="1"/>
            <a:endParaRPr lang="en-US" altLang="en-US"/>
          </a:p>
        </p:txBody>
      </p:sp>
      <p:sp>
        <p:nvSpPr>
          <p:cNvPr id="24580" name="TextBox 3">
            <a:extLst>
              <a:ext uri="{FF2B5EF4-FFF2-40B4-BE49-F238E27FC236}">
                <a16:creationId xmlns:a16="http://schemas.microsoft.com/office/drawing/2014/main" id="{7C9A43AC-E2B7-4528-9ABB-7485C7124A66}"/>
              </a:ext>
            </a:extLst>
          </p:cNvPr>
          <p:cNvSpPr txBox="1">
            <a:spLocks noChangeArrowheads="1"/>
          </p:cNvSpPr>
          <p:nvPr/>
        </p:nvSpPr>
        <p:spPr bwMode="auto">
          <a:xfrm>
            <a:off x="6858000" y="5254625"/>
            <a:ext cx="487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800"/>
              <a:t>Taken From:  </a:t>
            </a:r>
            <a:r>
              <a:rPr lang="en-US" altLang="en-US" sz="800">
                <a:hlinkClick r:id="rId2"/>
              </a:rPr>
              <a:t>http://www.fecava.org/sites/default/files/files/The%20economic%20importance%20of%20Companion%20animals%20report%202007.pdf</a:t>
            </a:r>
            <a:endParaRPr lang="en-US" altLang="en-US" sz="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F8-0E24-412E-BE81-F984BC2370B9}"/>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Activity</a:t>
            </a:r>
            <a:br>
              <a:rPr lang="en-US" dirty="0"/>
            </a:br>
            <a:r>
              <a:rPr lang="en-US" dirty="0"/>
              <a:t>Economic Importance</a:t>
            </a:r>
          </a:p>
        </p:txBody>
      </p:sp>
      <p:sp>
        <p:nvSpPr>
          <p:cNvPr id="25603" name="Content Placeholder 2">
            <a:extLst>
              <a:ext uri="{FF2B5EF4-FFF2-40B4-BE49-F238E27FC236}">
                <a16:creationId xmlns:a16="http://schemas.microsoft.com/office/drawing/2014/main" id="{ED74FD64-7E0E-44E1-8131-B63B0EA4720A}"/>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11163" lvl="1" eaLnBrk="1" hangingPunct="1">
              <a:buFont typeface=".AppleSystemUIFont"/>
              <a:buChar char="&gt;"/>
            </a:pPr>
            <a:r>
              <a:rPr lang="en-US" altLang="en-US"/>
              <a:t>Using the internet and other resources, determine the cost of owning a dog for one year.  Be sure to include the following:</a:t>
            </a:r>
          </a:p>
          <a:p>
            <a:pPr marL="742950" lvl="2" eaLnBrk="1" hangingPunct="1"/>
            <a:r>
              <a:rPr lang="en-US" altLang="en-US"/>
              <a:t>Initial purchase price</a:t>
            </a:r>
          </a:p>
          <a:p>
            <a:pPr marL="742950" lvl="2" eaLnBrk="1" hangingPunct="1"/>
            <a:r>
              <a:rPr lang="en-US" altLang="en-US"/>
              <a:t>Pet food</a:t>
            </a:r>
          </a:p>
          <a:p>
            <a:pPr marL="742950" lvl="2" eaLnBrk="1" hangingPunct="1"/>
            <a:r>
              <a:rPr lang="en-US" altLang="en-US"/>
              <a:t>Equipment</a:t>
            </a:r>
          </a:p>
          <a:p>
            <a:pPr marL="742950" lvl="2" eaLnBrk="1" hangingPunct="1"/>
            <a:r>
              <a:rPr lang="en-US" altLang="en-US"/>
              <a:t>Animal Health</a:t>
            </a:r>
          </a:p>
          <a:p>
            <a:pPr marL="742950" lvl="2" eaLnBrk="1" hangingPunct="1"/>
            <a:r>
              <a:rPr lang="en-US" altLang="en-US"/>
              <a:t>Insurance</a:t>
            </a:r>
          </a:p>
          <a:p>
            <a:pPr marL="742950" lvl="2" eaLnBrk="1" hangingPunct="1"/>
            <a:r>
              <a:rPr lang="en-US" altLang="en-US"/>
              <a:t>Activities such as shows and competitions</a:t>
            </a:r>
          </a:p>
          <a:p>
            <a:pPr marL="742950" lvl="2" eaLnBrk="1" hangingPunct="1"/>
            <a:r>
              <a:rPr lang="en-US" altLang="en-US"/>
              <a:t>Veterinary services</a:t>
            </a:r>
          </a:p>
          <a:p>
            <a:pPr eaLnBrk="1" hangingPunct="1"/>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180C-E2E8-4F8F-8841-B045789EC4C3}"/>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Activity</a:t>
            </a:r>
            <a:br>
              <a:rPr lang="en-US" dirty="0"/>
            </a:br>
            <a:r>
              <a:rPr lang="en-US" dirty="0"/>
              <a:t>Economic Importance</a:t>
            </a:r>
          </a:p>
        </p:txBody>
      </p:sp>
      <p:sp>
        <p:nvSpPr>
          <p:cNvPr id="26627" name="Content Placeholder 2">
            <a:extLst>
              <a:ext uri="{FF2B5EF4-FFF2-40B4-BE49-F238E27FC236}">
                <a16:creationId xmlns:a16="http://schemas.microsoft.com/office/drawing/2014/main" id="{A31E549D-B82A-49C5-8063-A980B9DE5BDB}"/>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What is the overall cost of owning a dog over the lifetime of the pet (assume the pet lives 10 years)?</a:t>
            </a:r>
          </a:p>
          <a:p>
            <a:pPr lvl="1" eaLnBrk="1" hangingPunct="1">
              <a:buFont typeface=".AppleSystemUIFont"/>
              <a:buChar char="&gt;"/>
            </a:pPr>
            <a:r>
              <a:rPr lang="en-US" altLang="en-US"/>
              <a:t>Keep in mind that not all expenses will recur each year (such as purchasing the pet, spay/neuter, etc.).</a:t>
            </a:r>
          </a:p>
          <a:p>
            <a:pPr lvl="1" eaLnBrk="1" hangingPunct="1">
              <a:buFont typeface=".AppleSystemUIFont"/>
              <a:buChar char="&gt;"/>
            </a:pPr>
            <a:r>
              <a:rPr lang="en-US" altLang="en-US"/>
              <a:t>Does this cost outweigh the benefits associated with ownership?  </a:t>
            </a:r>
          </a:p>
          <a:p>
            <a:pPr eaLnBrk="1" hangingPunct="1"/>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94331-1262-4B20-BC42-8F3EEA3D45CD}"/>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Activity</a:t>
            </a:r>
            <a:br>
              <a:rPr lang="en-US" dirty="0"/>
            </a:br>
            <a:r>
              <a:rPr lang="en-US" dirty="0"/>
              <a:t>Economic Importance</a:t>
            </a:r>
          </a:p>
        </p:txBody>
      </p:sp>
      <p:sp>
        <p:nvSpPr>
          <p:cNvPr id="27651" name="Content Placeholder 2">
            <a:extLst>
              <a:ext uri="{FF2B5EF4-FFF2-40B4-BE49-F238E27FC236}">
                <a16:creationId xmlns:a16="http://schemas.microsoft.com/office/drawing/2014/main" id="{9854F7FC-3613-4324-AB76-9C48EA8B58C3}"/>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Estimates for owing pets</a:t>
            </a:r>
          </a:p>
          <a:p>
            <a:pPr lvl="1" eaLnBrk="1" hangingPunct="1">
              <a:buFont typeface=".AppleSystemUIFont"/>
              <a:buChar char="&gt;"/>
            </a:pPr>
            <a:endParaRPr lang="en-US" altLang="en-US"/>
          </a:p>
          <a:p>
            <a:pPr lvl="1" eaLnBrk="1" hangingPunct="1">
              <a:buFont typeface=".AppleSystemUIFont"/>
              <a:buChar char="&gt;"/>
            </a:pPr>
            <a:r>
              <a:rPr lang="en-US" altLang="en-US">
                <a:hlinkClick r:id="rId2"/>
              </a:rPr>
              <a:t>http://www.petfinder.com/after-pet-adoption/estimated-yearly-costs-pet.html</a:t>
            </a: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04818-4A59-4F44-861B-0B5335CB7316}"/>
              </a:ext>
            </a:extLst>
          </p:cNvPr>
          <p:cNvSpPr>
            <a:spLocks noGrp="1"/>
          </p:cNvSpPr>
          <p:nvPr>
            <p:ph type="title"/>
          </p:nvPr>
        </p:nvSpPr>
        <p:spPr>
          <a:xfrm>
            <a:off x="741363" y="407988"/>
            <a:ext cx="10058400" cy="876300"/>
          </a:xfrm>
        </p:spPr>
        <p:txBody>
          <a:bodyPr/>
          <a:lstStyle/>
          <a:p>
            <a:pPr eaLnBrk="1" fontAlgn="auto" hangingPunct="1">
              <a:spcAft>
                <a:spcPts val="0"/>
              </a:spcAft>
              <a:defRPr/>
            </a:pPr>
            <a:r>
              <a:rPr lang="en-US" dirty="0"/>
              <a:t>Evaluation</a:t>
            </a:r>
          </a:p>
        </p:txBody>
      </p:sp>
      <p:sp>
        <p:nvSpPr>
          <p:cNvPr id="28675" name="Content Placeholder 2">
            <a:extLst>
              <a:ext uri="{FF2B5EF4-FFF2-40B4-BE49-F238E27FC236}">
                <a16:creationId xmlns:a16="http://schemas.microsoft.com/office/drawing/2014/main" id="{AB5BB600-2DC6-45AC-AC26-1EDC6E64DC44}"/>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11163" lvl="1" eaLnBrk="1" hangingPunct="1">
              <a:buFont typeface=".AppleSystemUIFont"/>
              <a:buChar char="&gt;"/>
            </a:pPr>
            <a:r>
              <a:rPr lang="en-US" altLang="en-US"/>
              <a:t>What are some of the healthy lifestyle changes pets can make in our lives?</a:t>
            </a:r>
          </a:p>
          <a:p>
            <a:pPr lvl="2" eaLnBrk="1" hangingPunct="1"/>
            <a:r>
              <a:rPr lang="en-US" altLang="en-US" sz="2400"/>
              <a:t>Exercise, companionship, etc.</a:t>
            </a:r>
          </a:p>
          <a:p>
            <a:pPr marL="411163" lvl="1" eaLnBrk="1" hangingPunct="1">
              <a:buFont typeface=".AppleSystemUIFont"/>
              <a:buChar char="&gt;"/>
            </a:pPr>
            <a:r>
              <a:rPr lang="en-US" altLang="en-US"/>
              <a:t>What are the positive benefits of owning a pet?</a:t>
            </a:r>
          </a:p>
          <a:p>
            <a:pPr lvl="2" eaLnBrk="1" hangingPunct="1"/>
            <a:r>
              <a:rPr lang="en-US" altLang="en-US" sz="2400"/>
              <a:t>Less trips to the doctor, less health problems, etc.</a:t>
            </a:r>
          </a:p>
          <a:p>
            <a:pPr marL="411163" lvl="1" eaLnBrk="1" hangingPunct="1">
              <a:buFont typeface=".AppleSystemUIFont"/>
              <a:buChar char="&gt;"/>
            </a:pPr>
            <a:r>
              <a:rPr lang="en-US" altLang="en-US"/>
              <a:t>What is the cost of owning a pet for one year?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A9E2C-247C-445A-A242-0AC2AB090C7B}"/>
              </a:ext>
            </a:extLst>
          </p:cNvPr>
          <p:cNvSpPr>
            <a:spLocks noGrp="1"/>
          </p:cNvSpPr>
          <p:nvPr>
            <p:ph type="title"/>
          </p:nvPr>
        </p:nvSpPr>
        <p:spPr>
          <a:xfrm>
            <a:off x="741363" y="407988"/>
            <a:ext cx="10058400" cy="876300"/>
          </a:xfrm>
        </p:spPr>
        <p:txBody>
          <a:bodyPr/>
          <a:lstStyle/>
          <a:p>
            <a:pPr eaLnBrk="1" fontAlgn="auto" hangingPunct="1">
              <a:spcAft>
                <a:spcPts val="0"/>
              </a:spcAft>
              <a:defRPr/>
            </a:pPr>
            <a:r>
              <a:rPr lang="en-US" dirty="0"/>
              <a:t>Summary</a:t>
            </a:r>
          </a:p>
        </p:txBody>
      </p:sp>
      <p:sp>
        <p:nvSpPr>
          <p:cNvPr id="29699" name="Content Placeholder 2">
            <a:extLst>
              <a:ext uri="{FF2B5EF4-FFF2-40B4-BE49-F238E27FC236}">
                <a16:creationId xmlns:a16="http://schemas.microsoft.com/office/drawing/2014/main" id="{73D89FEB-1F0C-4F1A-B386-6C242D576036}"/>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Today we learned the importance and benefits of small animals.  </a:t>
            </a:r>
          </a:p>
          <a:p>
            <a:pPr lvl="1" eaLnBrk="1" hangingPunct="1">
              <a:buFont typeface=".AppleSystemUIFont"/>
              <a:buChar char="&gt;"/>
            </a:pPr>
            <a:r>
              <a:rPr lang="en-US" altLang="en-US"/>
              <a:t>For those of you with pets, you likely already know the intrinsic benefits of pet ownership.  </a:t>
            </a:r>
          </a:p>
          <a:p>
            <a:pPr lvl="1" eaLnBrk="1" hangingPunct="1">
              <a:buFont typeface=".AppleSystemUIFont"/>
              <a:buChar char="&gt;"/>
            </a:pPr>
            <a:r>
              <a:rPr lang="en-US" altLang="en-US"/>
              <a:t>Hopefully you can now recognize the other benefits as well as the costs associate with owning a small animal.</a:t>
            </a:r>
          </a:p>
          <a:p>
            <a:pPr eaLnBrk="1" hangingPunct="1"/>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DB950-896B-4FB5-BB04-D05A0431D581}"/>
              </a:ext>
            </a:extLst>
          </p:cNvPr>
          <p:cNvSpPr>
            <a:spLocks noGrp="1"/>
          </p:cNvSpPr>
          <p:nvPr>
            <p:ph type="title"/>
          </p:nvPr>
        </p:nvSpPr>
        <p:spPr>
          <a:xfrm>
            <a:off x="741363" y="407988"/>
            <a:ext cx="10058400" cy="876300"/>
          </a:xfrm>
        </p:spPr>
        <p:txBody>
          <a:bodyPr/>
          <a:lstStyle/>
          <a:p>
            <a:pPr eaLnBrk="1" fontAlgn="auto" hangingPunct="1">
              <a:spcAft>
                <a:spcPts val="0"/>
              </a:spcAft>
              <a:defRPr/>
            </a:pPr>
            <a:r>
              <a:rPr lang="en-US" dirty="0"/>
              <a:t>References</a:t>
            </a:r>
          </a:p>
        </p:txBody>
      </p:sp>
      <p:sp>
        <p:nvSpPr>
          <p:cNvPr id="3" name="Content Placeholder 2">
            <a:extLst>
              <a:ext uri="{FF2B5EF4-FFF2-40B4-BE49-F238E27FC236}">
                <a16:creationId xmlns:a16="http://schemas.microsoft.com/office/drawing/2014/main" id="{6D8C785A-C5D3-4BD3-9853-D811F79FAFA8}"/>
              </a:ext>
            </a:extLst>
          </p:cNvPr>
          <p:cNvSpPr>
            <a:spLocks noGrp="1"/>
          </p:cNvSpPr>
          <p:nvPr>
            <p:ph sz="half" idx="1"/>
          </p:nvPr>
        </p:nvSpPr>
        <p:spPr>
          <a:xfrm>
            <a:off x="741363" y="1420813"/>
            <a:ext cx="11055350" cy="4733925"/>
          </a:xfrm>
        </p:spPr>
        <p:txBody>
          <a:bodyPr>
            <a:normAutofit fontScale="85000" lnSpcReduction="20000"/>
          </a:bodyPr>
          <a:lstStyle/>
          <a:p>
            <a:pPr lvl="1" eaLnBrk="1" fontAlgn="auto" hangingPunct="1">
              <a:spcAft>
                <a:spcPts val="0"/>
              </a:spcAft>
              <a:defRPr/>
            </a:pPr>
            <a:r>
              <a:rPr lang="en-US" sz="2800" dirty="0"/>
              <a:t>The Therapeutic Benefits of Pets:  </a:t>
            </a:r>
            <a:r>
              <a:rPr lang="en-US" sz="2800" u="sng" dirty="0">
                <a:hlinkClick r:id="rId2"/>
              </a:rPr>
              <a:t>http://www.helpguide.org/life/pets.htm</a:t>
            </a:r>
            <a:endParaRPr lang="en-US" sz="2800" dirty="0"/>
          </a:p>
          <a:p>
            <a:pPr lvl="1" eaLnBrk="1" fontAlgn="auto" hangingPunct="1">
              <a:spcAft>
                <a:spcPts val="0"/>
              </a:spcAft>
              <a:defRPr/>
            </a:pPr>
            <a:r>
              <a:rPr lang="en-US" sz="2800" dirty="0"/>
              <a:t>Beck, A.M. &amp; </a:t>
            </a:r>
            <a:r>
              <a:rPr lang="en-US" sz="2800" dirty="0" err="1"/>
              <a:t>Katcher</a:t>
            </a:r>
            <a:r>
              <a:rPr lang="en-US" sz="2800" dirty="0"/>
              <a:t>, A.H. (1996).  </a:t>
            </a:r>
            <a:r>
              <a:rPr lang="en-US" sz="2800" i="1" dirty="0"/>
              <a:t>Between Pets and People:  The importance of animal companionship.</a:t>
            </a:r>
            <a:r>
              <a:rPr lang="en-US" sz="2800" dirty="0"/>
              <a:t>  Purdue University Press.   Google </a:t>
            </a:r>
            <a:r>
              <a:rPr lang="en-US" sz="2800" dirty="0" err="1"/>
              <a:t>Ebook</a:t>
            </a:r>
            <a:r>
              <a:rPr lang="en-US" sz="2800" dirty="0"/>
              <a:t>:  </a:t>
            </a:r>
            <a:r>
              <a:rPr lang="en-US" sz="2800" u="sng" dirty="0">
                <a:hlinkClick r:id="rId3"/>
              </a:rPr>
              <a:t>http://books.google.com/books/about/Between_Pets_and_People.html?id=cod2UA-W-rwC</a:t>
            </a:r>
            <a:endParaRPr lang="en-US" sz="2800" dirty="0"/>
          </a:p>
          <a:p>
            <a:pPr lvl="1" eaLnBrk="1" fontAlgn="auto" hangingPunct="1">
              <a:spcAft>
                <a:spcPts val="0"/>
              </a:spcAft>
              <a:defRPr/>
            </a:pPr>
            <a:r>
              <a:rPr lang="en-US" sz="2800" dirty="0" err="1"/>
              <a:t>Mintz</a:t>
            </a:r>
            <a:r>
              <a:rPr lang="en-US" sz="2800" dirty="0"/>
              <a:t>, S.  (2007).  Pets in America:  A History.  Journal of Social History.  (40, 3, Spring 2007). </a:t>
            </a:r>
            <a:r>
              <a:rPr lang="en-US" sz="2800" u="sng" dirty="0">
                <a:hlinkClick r:id="rId4"/>
              </a:rPr>
              <a:t>http://muse.jhu.edu/journals/jsh/summary/v040/40.3mintz.html</a:t>
            </a:r>
            <a:r>
              <a:rPr lang="en-US" sz="2800" dirty="0"/>
              <a:t> </a:t>
            </a:r>
          </a:p>
          <a:p>
            <a:pPr lvl="1" eaLnBrk="1" fontAlgn="auto" hangingPunct="1">
              <a:spcAft>
                <a:spcPts val="0"/>
              </a:spcAft>
              <a:defRPr/>
            </a:pPr>
            <a:r>
              <a:rPr lang="en-US" sz="2800" dirty="0"/>
              <a:t>The Economic Importance of Companion Animals (2007).  The Federation of European Companion Animal Veterinary Associations.  </a:t>
            </a:r>
            <a:r>
              <a:rPr lang="en-US" sz="2800" u="sng" dirty="0">
                <a:hlinkClick r:id="rId5"/>
              </a:rPr>
              <a:t>http://www.fecava.org/sites/default/files/files/The%20economic%20importance%20of%20Companion%20animals%20report%202007.pdf</a:t>
            </a:r>
            <a:endParaRPr lang="en-US" sz="2800" dirty="0"/>
          </a:p>
          <a:p>
            <a:pPr lvl="1" eaLnBrk="1" fontAlgn="auto" hangingPunct="1">
              <a:spcAft>
                <a:spcPts val="0"/>
              </a:spcAft>
              <a:defRPr/>
            </a:pPr>
            <a:r>
              <a:rPr lang="en-US" sz="2800" dirty="0"/>
              <a:t>Estimated costs of pet ownership:  </a:t>
            </a:r>
            <a:r>
              <a:rPr lang="en-US" sz="2800" u="sng" dirty="0">
                <a:hlinkClick r:id="rId6"/>
              </a:rPr>
              <a:t>http://www.petfinder.com/after-pet-adoption/estimated-yearly-costs-pet.html</a:t>
            </a:r>
            <a:endParaRPr lang="en-US" sz="2800" dirty="0"/>
          </a:p>
          <a:p>
            <a:pPr eaLnBrk="1" fontAlgn="auto" hangingPunct="1">
              <a:spcAft>
                <a:spcPts val="0"/>
              </a:spcAft>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D30C-A3D5-4876-BF9B-EE30C5405323}"/>
              </a:ext>
            </a:extLst>
          </p:cNvPr>
          <p:cNvSpPr>
            <a:spLocks noGrp="1"/>
          </p:cNvSpPr>
          <p:nvPr>
            <p:ph type="title"/>
          </p:nvPr>
        </p:nvSpPr>
        <p:spPr>
          <a:xfrm>
            <a:off x="741363" y="407988"/>
            <a:ext cx="10058400" cy="876300"/>
          </a:xfrm>
        </p:spPr>
        <p:txBody>
          <a:bodyPr>
            <a:normAutofit/>
          </a:bodyPr>
          <a:lstStyle/>
          <a:p>
            <a:pPr eaLnBrk="1" fontAlgn="auto" hangingPunct="1">
              <a:spcAft>
                <a:spcPts val="0"/>
              </a:spcAft>
              <a:defRPr/>
            </a:pPr>
            <a:r>
              <a:rPr lang="en-US" dirty="0"/>
              <a:t>Texas College and Career Readiness Standards</a:t>
            </a:r>
          </a:p>
        </p:txBody>
      </p:sp>
      <p:sp>
        <p:nvSpPr>
          <p:cNvPr id="31747" name="Content Placeholder 2">
            <a:extLst>
              <a:ext uri="{FF2B5EF4-FFF2-40B4-BE49-F238E27FC236}">
                <a16:creationId xmlns:a16="http://schemas.microsoft.com/office/drawing/2014/main" id="{E1304138-D2C7-4DB5-8270-5548B1C7E0F1}"/>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English Language Arts:  V. Research, B, 1, a-b</a:t>
            </a:r>
          </a:p>
          <a:p>
            <a:pPr lvl="1" eaLnBrk="1" hangingPunct="1">
              <a:buFont typeface=".AppleSystemUIFont"/>
              <a:buChar char="&gt;"/>
            </a:pPr>
            <a:r>
              <a:rPr lang="en-US" altLang="en-US"/>
              <a:t>Mathematics:  VI. C, 1, a-b; X, A, 2, a</a:t>
            </a:r>
          </a:p>
          <a:p>
            <a:pPr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09AB2-019F-48CC-8886-02D36DF52608}"/>
              </a:ext>
            </a:extLst>
          </p:cNvPr>
          <p:cNvSpPr>
            <a:spLocks noGrp="1"/>
          </p:cNvSpPr>
          <p:nvPr>
            <p:ph type="title"/>
          </p:nvPr>
        </p:nvSpPr>
        <p:spPr>
          <a:xfrm>
            <a:off x="741363" y="407988"/>
            <a:ext cx="10058400" cy="876300"/>
          </a:xfrm>
        </p:spPr>
        <p:txBody>
          <a:bodyPr/>
          <a:lstStyle/>
          <a:p>
            <a:pPr eaLnBrk="1" fontAlgn="auto" hangingPunct="1">
              <a:spcAft>
                <a:spcPts val="0"/>
              </a:spcAft>
              <a:defRPr/>
            </a:pPr>
            <a:r>
              <a:rPr lang="en-US" dirty="0"/>
              <a:t>Do you have a pet at home?</a:t>
            </a:r>
          </a:p>
        </p:txBody>
      </p:sp>
      <p:sp>
        <p:nvSpPr>
          <p:cNvPr id="12291" name="Content Placeholder 2">
            <a:extLst>
              <a:ext uri="{FF2B5EF4-FFF2-40B4-BE49-F238E27FC236}">
                <a16:creationId xmlns:a16="http://schemas.microsoft.com/office/drawing/2014/main" id="{4D0E8244-223F-4CB5-BF1F-F18CD5676C8A}"/>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How does your pet enrich your life?</a:t>
            </a:r>
          </a:p>
          <a:p>
            <a:pPr lvl="1" eaLnBrk="1" hangingPunct="1">
              <a:buFont typeface=".AppleSystemUIFont"/>
              <a:buChar char="&gt;"/>
            </a:pPr>
            <a:r>
              <a:rPr lang="en-US" altLang="en-US"/>
              <a:t>Have you thought about what life would be like without your pet?</a:t>
            </a:r>
          </a:p>
          <a:p>
            <a:pPr lvl="1" eaLnBrk="1" hangingPunct="1">
              <a:buFont typeface=".AppleSystemUIFont"/>
              <a:buChar char="&gt;"/>
            </a:pPr>
            <a:r>
              <a:rPr lang="en-US" altLang="en-US"/>
              <a:t>Today we are going to identify the influence of small animals on society, and describe the importance of the small animal industry.</a:t>
            </a:r>
          </a:p>
          <a:p>
            <a:pPr eaLnBrk="1" hangingPunct="1"/>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FA30E-BF82-4407-BDBA-69F307529405}"/>
              </a:ext>
            </a:extLst>
          </p:cNvPr>
          <p:cNvSpPr>
            <a:spLocks noGrp="1"/>
          </p:cNvSpPr>
          <p:nvPr>
            <p:ph type="title"/>
          </p:nvPr>
        </p:nvSpPr>
        <p:spPr>
          <a:xfrm>
            <a:off x="741363" y="407988"/>
            <a:ext cx="10058400" cy="876300"/>
          </a:xfrm>
        </p:spPr>
        <p:txBody>
          <a:bodyPr>
            <a:normAutofit/>
          </a:bodyPr>
          <a:lstStyle/>
          <a:p>
            <a:pPr eaLnBrk="1" fontAlgn="auto" hangingPunct="1">
              <a:spcAft>
                <a:spcPts val="0"/>
              </a:spcAft>
              <a:defRPr/>
            </a:pPr>
            <a:r>
              <a:rPr lang="en-US" dirty="0"/>
              <a:t>Studies have found that…</a:t>
            </a:r>
          </a:p>
        </p:txBody>
      </p:sp>
      <p:sp>
        <p:nvSpPr>
          <p:cNvPr id="13315" name="Content Placeholder 2">
            <a:extLst>
              <a:ext uri="{FF2B5EF4-FFF2-40B4-BE49-F238E27FC236}">
                <a16:creationId xmlns:a16="http://schemas.microsoft.com/office/drawing/2014/main" id="{BD57BAED-4086-4C00-9F51-3AF9E4E595FF}"/>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sz="2200"/>
              <a:t>Pet owners are less likely to suffer from depression than those without pets.</a:t>
            </a:r>
          </a:p>
          <a:p>
            <a:pPr lvl="1" eaLnBrk="1" hangingPunct="1">
              <a:buFont typeface=".AppleSystemUIFont"/>
              <a:buChar char="&gt;"/>
            </a:pPr>
            <a:r>
              <a:rPr lang="en-US" altLang="en-US" sz="2200"/>
              <a:t>People with pets have lower blood pressure in stressful situations than those without pets.</a:t>
            </a:r>
          </a:p>
          <a:p>
            <a:pPr lvl="1" eaLnBrk="1" hangingPunct="1">
              <a:buFont typeface=".AppleSystemUIFont"/>
              <a:buChar char="&gt;"/>
            </a:pPr>
            <a:r>
              <a:rPr lang="en-US" altLang="en-US" sz="2200"/>
              <a:t>Playing with a pet can elevate levels of serotonin and dopamine, which calm and relax.</a:t>
            </a:r>
          </a:p>
          <a:p>
            <a:pPr lvl="1" eaLnBrk="1" hangingPunct="1">
              <a:buFont typeface=".AppleSystemUIFont"/>
              <a:buChar char="&gt;"/>
            </a:pPr>
            <a:r>
              <a:rPr lang="en-US" altLang="en-US" sz="2200"/>
              <a:t>Pet owners have lower triglyceride and cholesterol levels (indicators of heart disease) than those without pets.</a:t>
            </a:r>
          </a:p>
          <a:p>
            <a:pPr lvl="1" eaLnBrk="1" hangingPunct="1">
              <a:buFont typeface=".AppleSystemUIFont"/>
              <a:buChar char="&gt;"/>
            </a:pPr>
            <a:r>
              <a:rPr lang="en-US" altLang="en-US" sz="2200"/>
              <a:t>Heart attack patients with pets survive longer than those without.</a:t>
            </a:r>
          </a:p>
          <a:p>
            <a:pPr lvl="1" eaLnBrk="1" hangingPunct="1">
              <a:buFont typeface=".AppleSystemUIFont"/>
              <a:buChar char="&gt;"/>
            </a:pPr>
            <a:r>
              <a:rPr lang="en-US" altLang="en-US" sz="2200"/>
              <a:t>Pet owners over age 65 make 30 percent fewer visits to their doctors than those without pets.</a:t>
            </a:r>
          </a:p>
          <a:p>
            <a:pPr lvl="1" eaLnBrk="1" hangingPunct="1">
              <a:buFont typeface=".AppleSystemUIFont"/>
              <a:buChar char="&gt;"/>
            </a:pPr>
            <a:r>
              <a:rPr lang="en-US" altLang="en-US" sz="2200"/>
              <a:t>A pet doesn’t have to be a dog or a cat. Even watching fish in an aquarium can help reduce muscle tension and pulse rate.</a:t>
            </a:r>
          </a:p>
          <a:p>
            <a:pPr eaLnBrk="1" hangingPunct="1"/>
            <a:endParaRPr lang="en-US" altLang="en-US"/>
          </a:p>
        </p:txBody>
      </p:sp>
      <p:sp>
        <p:nvSpPr>
          <p:cNvPr id="13316" name="TextBox 3">
            <a:extLst>
              <a:ext uri="{FF2B5EF4-FFF2-40B4-BE49-F238E27FC236}">
                <a16:creationId xmlns:a16="http://schemas.microsoft.com/office/drawing/2014/main" id="{124C272F-023B-4EC7-B7E4-2E31238AB674}"/>
              </a:ext>
            </a:extLst>
          </p:cNvPr>
          <p:cNvSpPr txBox="1">
            <a:spLocks noChangeArrowheads="1"/>
          </p:cNvSpPr>
          <p:nvPr/>
        </p:nvSpPr>
        <p:spPr bwMode="auto">
          <a:xfrm>
            <a:off x="7294563" y="6154738"/>
            <a:ext cx="3505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800"/>
              <a:t>Taken From:  </a:t>
            </a:r>
            <a:r>
              <a:rPr lang="en-US" altLang="en-US" sz="800">
                <a:hlinkClick r:id="rId2"/>
              </a:rPr>
              <a:t>http://www.helpguide.org/life/pets.htm</a:t>
            </a:r>
            <a:endParaRPr lang="en-US" altLang="en-US" sz="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6E0EE-CFB1-4E72-BBCB-DF16CD31815A}"/>
              </a:ext>
            </a:extLst>
          </p:cNvPr>
          <p:cNvSpPr>
            <a:spLocks noGrp="1"/>
          </p:cNvSpPr>
          <p:nvPr>
            <p:ph type="ctrTitle"/>
          </p:nvPr>
        </p:nvSpPr>
        <p:spPr/>
        <p:txBody>
          <a:bodyPr>
            <a:normAutofit/>
          </a:bodyPr>
          <a:lstStyle/>
          <a:p>
            <a:pPr eaLnBrk="1" fontAlgn="auto" hangingPunct="1">
              <a:spcAft>
                <a:spcPts val="0"/>
              </a:spcAft>
              <a:defRPr/>
            </a:pPr>
            <a:r>
              <a:rPr lang="en-US" dirty="0"/>
              <a:t>Small Animals Help make healthy lifestyle changes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F86B-1137-41CC-BA17-E93CE54D851C}"/>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Increasing exercise</a:t>
            </a:r>
          </a:p>
        </p:txBody>
      </p:sp>
      <p:sp>
        <p:nvSpPr>
          <p:cNvPr id="15363" name="Content Placeholder 2">
            <a:extLst>
              <a:ext uri="{FF2B5EF4-FFF2-40B4-BE49-F238E27FC236}">
                <a16:creationId xmlns:a16="http://schemas.microsoft.com/office/drawing/2014/main" id="{83F0D4D1-DD81-47ED-9BEB-2A06B54A8E53}"/>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Exercise doesn’t have to involve boring repetition at a gym. </a:t>
            </a:r>
          </a:p>
          <a:p>
            <a:pPr lvl="1" eaLnBrk="1" hangingPunct="1">
              <a:buFont typeface=".AppleSystemUIFont"/>
              <a:buChar char="&gt;"/>
            </a:pPr>
            <a:r>
              <a:rPr lang="en-US" altLang="en-US"/>
              <a:t>Taking a dog for a walk, riding a horse, or simply chasing a kitten around are fun ways to fit healthy daily exercise into your schedule.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9831E-4FBD-4B4B-A37F-55693D78D25D}"/>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Providing companionship</a:t>
            </a:r>
          </a:p>
        </p:txBody>
      </p:sp>
      <p:sp>
        <p:nvSpPr>
          <p:cNvPr id="16387" name="Content Placeholder 2">
            <a:extLst>
              <a:ext uri="{FF2B5EF4-FFF2-40B4-BE49-F238E27FC236}">
                <a16:creationId xmlns:a16="http://schemas.microsoft.com/office/drawing/2014/main" id="{B20FBA1C-6B7C-4E6C-8825-0E52CDEA4A6C}"/>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Isolation and loneliness can make disorders such as depression even worse. </a:t>
            </a:r>
          </a:p>
          <a:p>
            <a:pPr lvl="1" eaLnBrk="1" hangingPunct="1">
              <a:buFont typeface=".AppleSystemUIFont"/>
              <a:buChar char="&gt;"/>
            </a:pPr>
            <a:r>
              <a:rPr lang="en-US" altLang="en-US"/>
              <a:t>Caring for a living animal can help make you feel needed and wanted, and take the focus away from your problems. </a:t>
            </a:r>
          </a:p>
          <a:p>
            <a:pPr lvl="1" eaLnBrk="1" hangingPunct="1">
              <a:buFont typeface=".AppleSystemUIFont"/>
              <a:buChar char="&gt;"/>
            </a:pPr>
            <a:r>
              <a:rPr lang="en-US" altLang="en-US"/>
              <a:t>Most pet owners talk to their pets, some even use them to work through their troubles.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E3EC4-8C03-4ACD-B295-09608861A700}"/>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Helping meet new people</a:t>
            </a:r>
          </a:p>
        </p:txBody>
      </p:sp>
      <p:sp>
        <p:nvSpPr>
          <p:cNvPr id="17411" name="Content Placeholder 2">
            <a:extLst>
              <a:ext uri="{FF2B5EF4-FFF2-40B4-BE49-F238E27FC236}">
                <a16:creationId xmlns:a16="http://schemas.microsoft.com/office/drawing/2014/main" id="{5F962421-8BF1-4AD0-897E-56FED3659CD9}"/>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Pets can be a great social lubricant for their owners. </a:t>
            </a:r>
          </a:p>
          <a:p>
            <a:pPr lvl="1" eaLnBrk="1" hangingPunct="1">
              <a:buFont typeface=".AppleSystemUIFont"/>
              <a:buChar char="&gt;"/>
            </a:pPr>
            <a:r>
              <a:rPr lang="en-US" altLang="en-US"/>
              <a:t>Dog owners frequently stop and talk to each other on walks or in a dog park. </a:t>
            </a:r>
          </a:p>
          <a:p>
            <a:pPr lvl="1" eaLnBrk="1" hangingPunct="1">
              <a:buFont typeface=".AppleSystemUIFont"/>
              <a:buChar char="&gt;"/>
            </a:pPr>
            <a:r>
              <a:rPr lang="en-US" altLang="en-US"/>
              <a:t>Pet owners also meet new people in pet stores, clubs, and training classes.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12CDE-0A82-4995-804C-22F6B15A7041}"/>
              </a:ext>
            </a:extLst>
          </p:cNvPr>
          <p:cNvSpPr>
            <a:spLocks noGrp="1"/>
          </p:cNvSpPr>
          <p:nvPr>
            <p:ph type="title"/>
          </p:nvPr>
        </p:nvSpPr>
        <p:spPr>
          <a:xfrm>
            <a:off x="741363" y="407988"/>
            <a:ext cx="10058400" cy="876300"/>
          </a:xfrm>
        </p:spPr>
        <p:txBody>
          <a:bodyPr>
            <a:normAutofit fontScale="90000"/>
          </a:bodyPr>
          <a:lstStyle/>
          <a:p>
            <a:pPr eaLnBrk="1" fontAlgn="auto" hangingPunct="1">
              <a:spcAft>
                <a:spcPts val="0"/>
              </a:spcAft>
              <a:defRPr/>
            </a:pPr>
            <a:r>
              <a:rPr lang="en-US" dirty="0"/>
              <a:t>Healthy Lifestyle Changes</a:t>
            </a:r>
            <a:br>
              <a:rPr lang="en-US" dirty="0"/>
            </a:br>
            <a:r>
              <a:rPr lang="en-US" dirty="0"/>
              <a:t>Reducing Anxiety</a:t>
            </a:r>
          </a:p>
        </p:txBody>
      </p:sp>
      <p:sp>
        <p:nvSpPr>
          <p:cNvPr id="18435" name="Content Placeholder 2">
            <a:extLst>
              <a:ext uri="{FF2B5EF4-FFF2-40B4-BE49-F238E27FC236}">
                <a16:creationId xmlns:a16="http://schemas.microsoft.com/office/drawing/2014/main" id="{2BA6F36F-4B2A-4507-9C2D-ED33E9798ED5}"/>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The companionship of a pet can offer comfort, help ease anxiety, and build self-confidence for people anxious about going out into the world.</a:t>
            </a:r>
          </a:p>
          <a:p>
            <a:pPr lvl="1" eaLnBrk="1" hangingPunct="1">
              <a:buFont typeface=".AppleSystemUIFont"/>
              <a:buChar char="&gt;"/>
            </a:pPr>
            <a:r>
              <a:rPr lang="en-US" altLang="en-US"/>
              <a:t>Has your pet helped ease your anxiety?  How?</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D07054-429A-4571-B3D5-9E33BE4BFF61}">
  <ds:schemaRefs>
    <ds:schemaRef ds:uri="http://schemas.microsoft.com/office/infopath/2007/PartnerControls"/>
    <ds:schemaRef ds:uri="05d88611-e516-4d1a-b12e-39107e78b3d0"/>
    <ds:schemaRef ds:uri="http://schemas.openxmlformats.org/package/2006/metadata/core-properties"/>
    <ds:schemaRef ds:uri="http://www.w3.org/XML/1998/namespace"/>
    <ds:schemaRef ds:uri="http://schemas.microsoft.com/office/2006/metadata/properties"/>
    <ds:schemaRef ds:uri="http://schemas.microsoft.com/sharepoint/v3"/>
    <ds:schemaRef ds:uri="http://purl.org/dc/dcmitype/"/>
    <ds:schemaRef ds:uri="http://schemas.microsoft.com/office/2006/documentManagement/types"/>
    <ds:schemaRef ds:uri="56ea17bb-c96d-4826-b465-01eec0dd23dd"/>
    <ds:schemaRef ds:uri="http://purl.org/dc/terms/"/>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57</TotalTime>
  <Words>1174</Words>
  <Application>Microsoft Office PowerPoint</Application>
  <PresentationFormat>Widescreen</PresentationFormat>
  <Paragraphs>99</Paragraphs>
  <Slides>22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.AppleSystemUIFont</vt:lpstr>
      <vt:lpstr>Arial</vt:lpstr>
      <vt:lpstr>Calibri</vt:lpstr>
      <vt:lpstr>Calibri Light</vt:lpstr>
      <vt:lpstr>Open Sans</vt:lpstr>
      <vt:lpstr>Open Sans SemiBold</vt:lpstr>
      <vt:lpstr>2_Office Theme</vt:lpstr>
      <vt:lpstr>3_Office Theme</vt:lpstr>
      <vt:lpstr>PowerPoint Presentation</vt:lpstr>
      <vt:lpstr>PowerPoint Presentation</vt:lpstr>
      <vt:lpstr>Do you have a pet at home?</vt:lpstr>
      <vt:lpstr>Studies have found that…</vt:lpstr>
      <vt:lpstr>Small Animals Help make healthy lifestyle changes</vt:lpstr>
      <vt:lpstr>Healthy lifestyle changes Increasing exercise</vt:lpstr>
      <vt:lpstr>Healthy lifestyle changes Providing companionship</vt:lpstr>
      <vt:lpstr>Healthy Lifestyle changes Helping meet new people</vt:lpstr>
      <vt:lpstr>Healthy Lifestyle Changes Reducing Anxiety</vt:lpstr>
      <vt:lpstr>Healthy Lifestyle Changes Adding Structure to your day</vt:lpstr>
      <vt:lpstr>Healthy Lifestyle changes Providing Sensory Stress Relief</vt:lpstr>
      <vt:lpstr>Activity Healthy Lifestyle Changes</vt:lpstr>
      <vt:lpstr>Importance of the small animal industry</vt:lpstr>
      <vt:lpstr>Pets in America</vt:lpstr>
      <vt:lpstr>Importance of Pets Economically</vt:lpstr>
      <vt:lpstr>Activity Economic Importance</vt:lpstr>
      <vt:lpstr>Activity Economic Importance</vt:lpstr>
      <vt:lpstr>Activity Economic Importance</vt:lpstr>
      <vt:lpstr>Evaluation</vt:lpstr>
      <vt:lpstr>Summary</vt:lpstr>
      <vt:lpstr>References</vt:lpstr>
      <vt:lpstr>Texas College and Career Readiness Standards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12</cp:revision>
  <cp:lastPrinted>2017-07-07T16:17:37Z</cp:lastPrinted>
  <dcterms:created xsi:type="dcterms:W3CDTF">2017-07-11T23:58:30Z</dcterms:created>
  <dcterms:modified xsi:type="dcterms:W3CDTF">2017-07-25T19:59:42Z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