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3"/>
  </p:notesMasterIdLst>
  <p:sldIdLst>
    <p:sldId id="321" r:id="rId7"/>
    <p:sldId id="340"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D68798-E734-4ACC-961F-10E004C9195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19C1033-6D0A-48A7-9230-B13F6DAFBADD}"/>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A0814CA1-130D-44D5-A796-4CDAE6B76516}" type="datetimeFigureOut">
              <a:rPr lang="en-US"/>
              <a:pPr>
                <a:defRPr/>
              </a:pPr>
              <a:t>7/25/2017</a:t>
            </a:fld>
            <a:endParaRPr lang="en-US"/>
          </a:p>
        </p:txBody>
      </p:sp>
      <p:sp>
        <p:nvSpPr>
          <p:cNvPr id="4" name="Slide Image Placeholder 3">
            <a:extLst>
              <a:ext uri="{FF2B5EF4-FFF2-40B4-BE49-F238E27FC236}">
                <a16:creationId xmlns:a16="http://schemas.microsoft.com/office/drawing/2014/main" id="{1280D754-FA7B-4ECD-BFD9-606B20CF4AE6}"/>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DAF6690-D408-4E29-8DED-449B81BB254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F3C62C2-CAE6-4F1C-B43B-956C9CED9544}"/>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7371D6F-F6A8-4BC9-887F-D80608C040CF}"/>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748CC7A9-6828-4790-8DC9-9152E3D4E9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D4AE6AFC-32C3-49C8-821A-073CE8C839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B32C6A09-852C-4B70-9302-2A3E5F3E2EE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A marketing plan is an essential piece of a business plan. The business plan is important because it provides the roadmap for the business. It lays out in detail the type of business that will be started, what the product or service is that will be sold, how the product will be marketed, and how the business will be financed. </a:t>
            </a:r>
          </a:p>
        </p:txBody>
      </p:sp>
      <p:sp>
        <p:nvSpPr>
          <p:cNvPr id="20484" name="Slide Number Placeholder 3">
            <a:extLst>
              <a:ext uri="{FF2B5EF4-FFF2-40B4-BE49-F238E27FC236}">
                <a16:creationId xmlns:a16="http://schemas.microsoft.com/office/drawing/2014/main" id="{134D5216-D6DD-4A26-BD8E-0E28BC4A1E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C997C72-4512-42BD-BEB9-369766AEA656}" type="slidenum">
              <a:rPr lang="en-US" altLang="en-US">
                <a:latin typeface="Tahoma" panose="020B0604030504040204" pitchFamily="34" charset="0"/>
                <a:cs typeface="Arial" panose="020B0604020202020204" pitchFamily="34" charset="0"/>
              </a:rPr>
              <a:pPr fontAlgn="base">
                <a:spcBef>
                  <a:spcPct val="0"/>
                </a:spcBef>
                <a:spcAft>
                  <a:spcPct val="0"/>
                </a:spcAft>
              </a:pPr>
              <a:t>6</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3672C5EA-73C7-4387-9FC9-632D0877EF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11F07309-9109-4889-A104-D5FCE589B10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If you are planning on going international, there are additional factors that must be considered. These include the geographic, cultural, and political factors. If you are going into another country research the geography, is there an infrastructure in place for roads, trains and trucks? Are there roads or train tracks that are impassible during certain parts of the year? What are the cultural factors? Would your product be accepted as is or would it needs some modifications? How much will you charge and does that fit in with the country’s average income? What may seem cheap in the U.S. may be a luxury and too expensive for other countries. </a:t>
            </a:r>
          </a:p>
        </p:txBody>
      </p:sp>
      <p:sp>
        <p:nvSpPr>
          <p:cNvPr id="38916" name="Slide Number Placeholder 3">
            <a:extLst>
              <a:ext uri="{FF2B5EF4-FFF2-40B4-BE49-F238E27FC236}">
                <a16:creationId xmlns:a16="http://schemas.microsoft.com/office/drawing/2014/main" id="{F6A49CD0-F512-4473-9C7A-2A7AA53264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38157B-5B05-48C1-B127-AA0C87CB3020}" type="slidenum">
              <a:rPr lang="en-US" altLang="en-US">
                <a:latin typeface="Tahoma" panose="020B0604030504040204" pitchFamily="34" charset="0"/>
                <a:cs typeface="Arial" panose="020B0604020202020204" pitchFamily="34" charset="0"/>
              </a:rPr>
              <a:pPr fontAlgn="base">
                <a:spcBef>
                  <a:spcPct val="0"/>
                </a:spcBef>
                <a:spcAft>
                  <a:spcPct val="0"/>
                </a:spcAft>
              </a:pPr>
              <a:t>15</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16C33D15-4901-486B-8365-9D8B54408D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B776C9EF-8DEE-468C-8590-CA108924DE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You will need to determine if you can use existing advertising or does it need to be modified? If so how much will that cost? Also be sure that you use a native to translate for you. If you do not understand the local dialect and slang, you might be using translations that do not make sense in the native language. It might also make sense to use a joint venture or a strategic partnership in the other country. A joint venture is when you partner with an existing business in another country. This gives you access to their distribution networks, advertising and their reputation. It makes it easier to enter foreign markets, however ownership of the company is shared along with profits. </a:t>
            </a:r>
          </a:p>
        </p:txBody>
      </p:sp>
      <p:sp>
        <p:nvSpPr>
          <p:cNvPr id="40964" name="Slide Number Placeholder 3">
            <a:extLst>
              <a:ext uri="{FF2B5EF4-FFF2-40B4-BE49-F238E27FC236}">
                <a16:creationId xmlns:a16="http://schemas.microsoft.com/office/drawing/2014/main" id="{F7D214FA-F509-44CC-B5FC-DF18AD3D93B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DCCBB55-CA1C-45CA-A2A2-15D9DD389AD7}" type="slidenum">
              <a:rPr lang="en-US" altLang="en-US">
                <a:latin typeface="Tahoma" panose="020B0604030504040204" pitchFamily="34" charset="0"/>
                <a:cs typeface="Arial" panose="020B0604020202020204" pitchFamily="34" charset="0"/>
              </a:rPr>
              <a:pPr fontAlgn="base">
                <a:spcBef>
                  <a:spcPct val="0"/>
                </a:spcBef>
                <a:spcAft>
                  <a:spcPct val="0"/>
                </a:spcAft>
              </a:pPr>
              <a:t>16</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73DB04D6-19DF-4B90-AACA-83898CB57D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A9F2A578-074B-407F-8BAA-411E6E43FB2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When developing the marketing plan, it must be determined what the goals are for the company. If you have an existing product are you planning on increasing sales? If so, by how much? Or is it the goal to introduce a new product? Or to gain market share? Setting these goals will help determine how you will achieve those goals. </a:t>
            </a:r>
          </a:p>
        </p:txBody>
      </p:sp>
      <p:sp>
        <p:nvSpPr>
          <p:cNvPr id="22532" name="Slide Number Placeholder 3">
            <a:extLst>
              <a:ext uri="{FF2B5EF4-FFF2-40B4-BE49-F238E27FC236}">
                <a16:creationId xmlns:a16="http://schemas.microsoft.com/office/drawing/2014/main" id="{6ECB3143-6690-416D-88F2-E2A0FF7FA56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108C876-8275-4961-A218-139684F8777E}" type="slidenum">
              <a:rPr lang="en-US" altLang="en-US">
                <a:latin typeface="Tahoma" panose="020B0604030504040204" pitchFamily="34" charset="0"/>
                <a:cs typeface="Arial" panose="020B0604020202020204" pitchFamily="34" charset="0"/>
              </a:rPr>
              <a:pPr fontAlgn="base">
                <a:spcBef>
                  <a:spcPct val="0"/>
                </a:spcBef>
                <a:spcAft>
                  <a:spcPct val="0"/>
                </a:spcAft>
              </a:pPr>
              <a:t>7</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94D6C12-34E3-4533-B99C-7C193AAF71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3C6FEDF-6027-41F3-83E9-FD14A10CF2C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next step is to fully describe who the customers of the product are. This needs to be very specific so you can reach your target customer. By using market segmentation to describe the targeted customer, the odds of reaching those customers increases. Demographics is segmenting the market by statistics such as age, race, gender, education, marital status, etc. Psychographics is segmenting the market by interests or hobbies, such as gourmet cooking or sports fans. Geographics segments the market by location and product benefits are segmented by certain features or products that the customer is seeking.  </a:t>
            </a:r>
          </a:p>
        </p:txBody>
      </p:sp>
      <p:sp>
        <p:nvSpPr>
          <p:cNvPr id="24580" name="Slide Number Placeholder 3">
            <a:extLst>
              <a:ext uri="{FF2B5EF4-FFF2-40B4-BE49-F238E27FC236}">
                <a16:creationId xmlns:a16="http://schemas.microsoft.com/office/drawing/2014/main" id="{93446957-FF42-4D3B-AE61-A518D91764D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6898BDD-0755-4739-A769-F24757944BE8}" type="slidenum">
              <a:rPr lang="en-US" altLang="en-US">
                <a:latin typeface="Tahoma" panose="020B0604030504040204" pitchFamily="34" charset="0"/>
                <a:cs typeface="Arial" panose="020B0604020202020204" pitchFamily="34" charset="0"/>
              </a:rPr>
              <a:pPr fontAlgn="base">
                <a:spcBef>
                  <a:spcPct val="0"/>
                </a:spcBef>
                <a:spcAft>
                  <a:spcPct val="0"/>
                </a:spcAft>
              </a:pPr>
              <a:t>8</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620F69CB-5986-49A6-AEE7-C94F5DA970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E883A1E-D37C-4D7B-A746-61529C24F6E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next step is to determine who your competitors are going to be. What products do the offer, and how are they promoting their product to their target customer? How much are they charging for their product, and where is their product being distributed? Are they using the Internet, local distributors, direct marketing, etc.? If you understand who your competitors are, you are more likely to be able to effectively challenge them for market share. For instance if your competitor charges 10% more than you do and they do not sell on the Internet, you can craft a marketing plan around selling on the Internet and advertise that you have lower prices. </a:t>
            </a:r>
          </a:p>
        </p:txBody>
      </p:sp>
      <p:sp>
        <p:nvSpPr>
          <p:cNvPr id="26628" name="Slide Number Placeholder 3">
            <a:extLst>
              <a:ext uri="{FF2B5EF4-FFF2-40B4-BE49-F238E27FC236}">
                <a16:creationId xmlns:a16="http://schemas.microsoft.com/office/drawing/2014/main" id="{4AD67D77-7864-4346-9D04-ED741F9220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CE4D75F-9E2C-4368-A43D-64339727196B}" type="slidenum">
              <a:rPr lang="en-US" altLang="en-US">
                <a:latin typeface="Tahoma" panose="020B0604030504040204" pitchFamily="34" charset="0"/>
                <a:cs typeface="Arial" panose="020B0604020202020204" pitchFamily="34" charset="0"/>
              </a:rPr>
              <a:pPr fontAlgn="base">
                <a:spcBef>
                  <a:spcPct val="0"/>
                </a:spcBef>
                <a:spcAft>
                  <a:spcPct val="0"/>
                </a:spcAft>
              </a:pPr>
              <a:t>9</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5A914D7-B673-449A-B9F9-52B7FAC46C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AA7E6891-5F08-432D-B74E-E121FA8163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A SWOT analysis helps to determine what are your business strength, weaknesses, opportunities, and threats. To perform a SWOT analysis you will analyze what things you do well, what do you have going for you that the other business do not. Can you obtain materials cheaper, or produce them more efficiently. Maybe you have connections to your target market that you can take advantage of. Next you need to determine what your weaknesses are, what things can your competitor leverage in their favor such as you are a small business starting out and do not have large distribution network yet, or you have older technology that needs to be upgraded. </a:t>
            </a:r>
          </a:p>
          <a:p>
            <a:pPr>
              <a:spcBef>
                <a:spcPct val="0"/>
              </a:spcBef>
            </a:pPr>
            <a:endParaRPr lang="en-US" altLang="en-US"/>
          </a:p>
          <a:p>
            <a:pPr>
              <a:spcBef>
                <a:spcPct val="0"/>
              </a:spcBef>
            </a:pPr>
            <a:r>
              <a:rPr lang="en-US" altLang="en-US"/>
              <a:t>For opportunities, what things are happening in the market that you can take advantage of. For instance your product is something that can be used by everyone, or you can manufacture your product cheaper than your competitor, or you have started selling your product on an large online marketplace website. Threats are things that you need to be careful of such as the current economy causing consumers to cut spending and people not being able/willing to spend money on your product, or your competitor is opening a new store close to you.</a:t>
            </a:r>
          </a:p>
        </p:txBody>
      </p:sp>
      <p:sp>
        <p:nvSpPr>
          <p:cNvPr id="28676" name="Slide Number Placeholder 3">
            <a:extLst>
              <a:ext uri="{FF2B5EF4-FFF2-40B4-BE49-F238E27FC236}">
                <a16:creationId xmlns:a16="http://schemas.microsoft.com/office/drawing/2014/main" id="{CD28AF6D-872E-47C7-9109-2248808E76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A1429E4-11E6-44C5-B9F8-E7A872793D05}" type="slidenum">
              <a:rPr lang="en-US" altLang="en-US">
                <a:latin typeface="Tahoma" panose="020B0604030504040204" pitchFamily="34" charset="0"/>
                <a:cs typeface="Arial" panose="020B0604020202020204" pitchFamily="34" charset="0"/>
              </a:rPr>
              <a:pPr fontAlgn="base">
                <a:spcBef>
                  <a:spcPct val="0"/>
                </a:spcBef>
                <a:spcAft>
                  <a:spcPct val="0"/>
                </a:spcAft>
              </a:pPr>
              <a:t>10</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2CF69F8D-F75A-4A93-A0C1-5430A65DCE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74063D5-5B2B-4058-B281-162A7EBB50A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You need to carefully look at the trends that are happening in the economy, social, legal, and technology. The economy can have a huge affect on new businesses. During times of recession, many consumers cut back on spending and may not be able to support a new business. Social trends can change and what was popular or considered chic is now looked down upon or out of style. Be careful of fads, they come and go quickly. </a:t>
            </a:r>
          </a:p>
          <a:p>
            <a:pPr>
              <a:spcBef>
                <a:spcPct val="0"/>
              </a:spcBef>
            </a:pPr>
            <a:endParaRPr lang="en-US" altLang="en-US"/>
          </a:p>
          <a:p>
            <a:pPr>
              <a:spcBef>
                <a:spcPct val="0"/>
              </a:spcBef>
            </a:pPr>
            <a:r>
              <a:rPr lang="en-US" altLang="en-US"/>
              <a:t>Be aware of political and legislative trends. If you are planning on opening a business and the government passes new regulations that affect your business it may make it difficult or impossible to be profitable. </a:t>
            </a:r>
          </a:p>
          <a:p>
            <a:pPr>
              <a:spcBef>
                <a:spcPct val="0"/>
              </a:spcBef>
            </a:pPr>
            <a:endParaRPr lang="en-US" altLang="en-US"/>
          </a:p>
          <a:p>
            <a:pPr>
              <a:spcBef>
                <a:spcPct val="0"/>
              </a:spcBef>
            </a:pPr>
            <a:r>
              <a:rPr lang="en-US" altLang="en-US"/>
              <a:t>Technology is always changing and trends in products can change quickly. For instance if you are opening a business that caters to cell phone users, be aware the cell phones change constantly, or think about records shops or DVD rental businesses after on-demand became available. </a:t>
            </a:r>
          </a:p>
        </p:txBody>
      </p:sp>
      <p:sp>
        <p:nvSpPr>
          <p:cNvPr id="30724" name="Slide Number Placeholder 3">
            <a:extLst>
              <a:ext uri="{FF2B5EF4-FFF2-40B4-BE49-F238E27FC236}">
                <a16:creationId xmlns:a16="http://schemas.microsoft.com/office/drawing/2014/main" id="{B7A8EAB4-1706-4EBF-AE7B-72D82D3236E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68791A7-2DF8-41EB-8D06-FE41C8801937}" type="slidenum">
              <a:rPr lang="en-US" altLang="en-US">
                <a:latin typeface="Tahoma" panose="020B0604030504040204" pitchFamily="34" charset="0"/>
                <a:cs typeface="Arial" panose="020B0604020202020204" pitchFamily="34" charset="0"/>
              </a:rPr>
              <a:pPr fontAlgn="base">
                <a:spcBef>
                  <a:spcPct val="0"/>
                </a:spcBef>
                <a:spcAft>
                  <a:spcPct val="0"/>
                </a:spcAft>
              </a:pPr>
              <a:t>11</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FEE22F56-F372-40FA-B365-69032146F5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4FAB181F-BB09-430B-9584-1B6C5696D25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It is essential that you have a budget and know how much it will cost you to start your business. How much money will it take to get started and how many people will you need to hire? What will those people need to do once they are hired and exactly what skill sets are you needing to perform those jobs? This all should be spelled out in the business plan so you know who to hire. </a:t>
            </a:r>
          </a:p>
        </p:txBody>
      </p:sp>
      <p:sp>
        <p:nvSpPr>
          <p:cNvPr id="32772" name="Slide Number Placeholder 3">
            <a:extLst>
              <a:ext uri="{FF2B5EF4-FFF2-40B4-BE49-F238E27FC236}">
                <a16:creationId xmlns:a16="http://schemas.microsoft.com/office/drawing/2014/main" id="{75414B8A-7ED9-46A0-9344-D59ED54607E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D8D40DF-7BE6-4331-99EE-91FBB3432120}" type="slidenum">
              <a:rPr lang="en-US" altLang="en-US">
                <a:latin typeface="Tahoma" panose="020B0604030504040204" pitchFamily="34" charset="0"/>
                <a:cs typeface="Arial" panose="020B0604020202020204" pitchFamily="34" charset="0"/>
              </a:rPr>
              <a:pPr fontAlgn="base">
                <a:spcBef>
                  <a:spcPct val="0"/>
                </a:spcBef>
                <a:spcAft>
                  <a:spcPct val="0"/>
                </a:spcAft>
              </a:pPr>
              <a:t>12</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5031951A-E0B7-4665-90C2-AB1A70B4C2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46CD075-9FC8-4E39-84D3-93B286E0CE6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timeline for the introduction of your product must be laid out. Make sure that your product is launched when the promotions are in place so people know about your product, but not too late so that people have already stopped looking for the product. Competitors may also take notice of the product that you are launching and come out with a competing product at the same time as you. </a:t>
            </a:r>
          </a:p>
        </p:txBody>
      </p:sp>
      <p:sp>
        <p:nvSpPr>
          <p:cNvPr id="34820" name="Slide Number Placeholder 3">
            <a:extLst>
              <a:ext uri="{FF2B5EF4-FFF2-40B4-BE49-F238E27FC236}">
                <a16:creationId xmlns:a16="http://schemas.microsoft.com/office/drawing/2014/main" id="{58922999-8E45-44F9-BC32-0284DA66057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8EC42C3-148D-4F18-872B-5817BF7C4957}" type="slidenum">
              <a:rPr lang="en-US" altLang="en-US">
                <a:latin typeface="Tahoma" panose="020B0604030504040204" pitchFamily="34" charset="0"/>
                <a:cs typeface="Arial" panose="020B0604020202020204" pitchFamily="34" charset="0"/>
              </a:rPr>
              <a:pPr fontAlgn="base">
                <a:spcBef>
                  <a:spcPct val="0"/>
                </a:spcBef>
                <a:spcAft>
                  <a:spcPct val="0"/>
                </a:spcAft>
              </a:pPr>
              <a:t>13</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9394DC4-2113-45EC-84C8-C78CD8C2BD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1532E452-6627-4B96-AC0E-1246EBA361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Once your business is up and running and your marketing plan is implemented, you must determine how you will measure success. Will it be by an increase in sales? Would it be an increase in market share? Is it new customers that were gained? If you don’t know how you will measure success, you will not know if you have met your goal. It is important that your marketing plan explain how you will determine if your plan was successful.</a:t>
            </a:r>
          </a:p>
        </p:txBody>
      </p:sp>
      <p:sp>
        <p:nvSpPr>
          <p:cNvPr id="36868" name="Slide Number Placeholder 3">
            <a:extLst>
              <a:ext uri="{FF2B5EF4-FFF2-40B4-BE49-F238E27FC236}">
                <a16:creationId xmlns:a16="http://schemas.microsoft.com/office/drawing/2014/main" id="{566C0913-7FF7-4639-B377-C8CECA2D616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3ADC6C7-F322-446B-A259-C7C3F8AE68EC}" type="slidenum">
              <a:rPr lang="en-US" altLang="en-US">
                <a:latin typeface="Tahoma" panose="020B0604030504040204" pitchFamily="34" charset="0"/>
                <a:cs typeface="Arial" panose="020B0604020202020204" pitchFamily="34" charset="0"/>
              </a:rPr>
              <a:pPr fontAlgn="base">
                <a:spcBef>
                  <a:spcPct val="0"/>
                </a:spcBef>
                <a:spcAft>
                  <a:spcPct val="0"/>
                </a:spcAft>
              </a:pPr>
              <a:t>14</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F57AED6-6EF6-4C0E-B6ED-037E685BAC29}"/>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184AD18C-DAAB-44CB-9C42-014D059D845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DD850A6F-10FC-4341-85EF-EF429DCB15B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91F3FCA-0481-494D-9CFE-779D90B66C1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213170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3C66D49-987C-4663-BF5A-BB7DD1232D3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C462BF5-8B37-42AE-A126-C06EEFF71527}"/>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58D785B-673F-4594-BADC-C1DB8DA60BCA}"/>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08891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E6B060-F027-4DEE-B073-8F820F09854F}"/>
              </a:ext>
            </a:extLst>
          </p:cNvPr>
          <p:cNvSpPr>
            <a:spLocks noGrp="1"/>
          </p:cNvSpPr>
          <p:nvPr>
            <p:ph type="dt" sz="half" idx="10"/>
          </p:nvPr>
        </p:nvSpPr>
        <p:spPr>
          <a:xfrm>
            <a:off x="609600" y="6421438"/>
            <a:ext cx="5181600" cy="436562"/>
          </a:xfrm>
        </p:spPr>
        <p:txBody>
          <a:bodyPr/>
          <a:lstStyle>
            <a:lvl1pPr eaLnBrk="1" fontAlgn="auto" hangingPunct="1">
              <a:spcBef>
                <a:spcPts val="0"/>
              </a:spcBef>
              <a:spcAft>
                <a:spcPts val="0"/>
              </a:spcAft>
              <a:defRPr>
                <a:effectLst/>
                <a:latin typeface="Tahoma" pitchFamily="34" charset="0"/>
              </a:defRPr>
            </a:lvl1pPr>
          </a:lstStyle>
          <a:p>
            <a:pPr>
              <a:defRPr/>
            </a:pPr>
            <a:endParaRPr lang="en-US"/>
          </a:p>
        </p:txBody>
      </p:sp>
      <p:sp>
        <p:nvSpPr>
          <p:cNvPr id="5" name="Footer Placeholder 4">
            <a:extLst>
              <a:ext uri="{FF2B5EF4-FFF2-40B4-BE49-F238E27FC236}">
                <a16:creationId xmlns:a16="http://schemas.microsoft.com/office/drawing/2014/main" id="{12F9E299-675B-4DF3-A045-438D592AEF4F}"/>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2014. All rights reserved. </a:t>
            </a:r>
          </a:p>
        </p:txBody>
      </p:sp>
      <p:sp>
        <p:nvSpPr>
          <p:cNvPr id="6" name="Slide Number Placeholder 5">
            <a:extLst>
              <a:ext uri="{FF2B5EF4-FFF2-40B4-BE49-F238E27FC236}">
                <a16:creationId xmlns:a16="http://schemas.microsoft.com/office/drawing/2014/main" id="{45C20EE8-9162-404F-9072-CED31B39A86B}"/>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F9348267-296C-4FBF-923B-9BD0B4D7D384}" type="slidenum">
              <a:rPr lang="en-US"/>
              <a:pPr>
                <a:defRPr/>
              </a:pPr>
              <a:t>‹#›</a:t>
            </a:fld>
            <a:endParaRPr lang="en-US"/>
          </a:p>
        </p:txBody>
      </p:sp>
    </p:spTree>
    <p:extLst>
      <p:ext uri="{BB962C8B-B14F-4D97-AF65-F5344CB8AC3E}">
        <p14:creationId xmlns:p14="http://schemas.microsoft.com/office/powerpoint/2010/main" val="13489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752308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7710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65166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45763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79039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579672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250763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14006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503176-C969-4F87-A429-89148305FB26}"/>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2FEC8F78-47B2-4A6E-94FD-869F5BA88195}"/>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8B75915-E095-4980-9B1D-A57454AACAE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188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80688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2468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057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5919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315136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2313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1B8F7A6-37CF-4151-A488-9E9A537AD268}"/>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142216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9D8A1D1-5A66-4B80-8E5B-67D5FDF7E8C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22D1782-D2EE-432C-8611-92A9886497CF}"/>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C356961F-6581-47BB-BB22-EE8F3F7DF778}"/>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86976750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466CD75-19DE-4D13-B6ED-6EDF4E9A4DA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27D37A7-8492-4DEC-A3CD-58CCB9C7D90C}"/>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D4AA5D-C5EA-40EF-9504-3CA0B9D27920}"/>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6DAE9F5F-7543-468A-9EE1-A3C1DB0A3408}"/>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2EC8C8E0-2C73-46BB-AA01-7078A8949FFC}"/>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588727CB-DAA4-419D-A80B-6FA55FE61DA1}"/>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E5A9751-7D89-47C5-8AF3-C2B46BBB5AAC}"/>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DE08CB44-1C02-4964-996B-3D12EC4DF2AF}"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14165394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F15614-0167-42D7-8CCD-EC7A03B6CA01}"/>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The Marketing Plan</a:t>
            </a:r>
          </a:p>
          <a:p>
            <a:pPr lvl="1" fontAlgn="auto">
              <a:spcAft>
                <a:spcPts val="0"/>
              </a:spcAft>
              <a:defRPr/>
            </a:pPr>
            <a:r>
              <a:rPr lang="en-US" dirty="0"/>
              <a:t>Marketing Dynamics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995940DD-3CED-4BC1-BA81-EB95E4EDE506}"/>
              </a:ext>
            </a:extLst>
          </p:cNvPr>
          <p:cNvSpPr>
            <a:spLocks noGrp="1"/>
          </p:cNvSpPr>
          <p:nvPr>
            <p:ph type="title"/>
          </p:nvPr>
        </p:nvSpPr>
        <p:spPr/>
        <p:txBody>
          <a:bodyPr/>
          <a:lstStyle/>
          <a:p>
            <a:pPr fontAlgn="auto">
              <a:spcAft>
                <a:spcPts val="0"/>
              </a:spcAft>
              <a:defRPr/>
            </a:pPr>
            <a:r>
              <a:rPr lang="en-US"/>
              <a:t>The Marketing Plan	</a:t>
            </a:r>
          </a:p>
        </p:txBody>
      </p:sp>
      <p:sp>
        <p:nvSpPr>
          <p:cNvPr id="27651" name="Content Placeholder 2">
            <a:extLst>
              <a:ext uri="{FF2B5EF4-FFF2-40B4-BE49-F238E27FC236}">
                <a16:creationId xmlns:a16="http://schemas.microsoft.com/office/drawing/2014/main" id="{AEF28552-883F-428A-88BF-7A470BDF406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SWOT Analysis</a:t>
            </a:r>
          </a:p>
          <a:p>
            <a:pPr lvl="1"/>
            <a:r>
              <a:rPr lang="en-US" altLang="en-US"/>
              <a:t>Strength</a:t>
            </a:r>
          </a:p>
          <a:p>
            <a:pPr lvl="1"/>
            <a:r>
              <a:rPr lang="en-US" altLang="en-US"/>
              <a:t>Weakness</a:t>
            </a:r>
          </a:p>
          <a:p>
            <a:pPr lvl="1"/>
            <a:r>
              <a:rPr lang="en-US" altLang="en-US"/>
              <a:t>Opportunities</a:t>
            </a:r>
          </a:p>
          <a:p>
            <a:pPr lvl="1"/>
            <a:r>
              <a:rPr lang="en-US" altLang="en-US"/>
              <a:t>Threats</a:t>
            </a:r>
          </a:p>
        </p:txBody>
      </p:sp>
      <p:pic>
        <p:nvPicPr>
          <p:cNvPr id="27653" name="Picture 6" descr="https://photos-5.dropbox.com/t/0/AADXhX15IMzXT17zew8vTpEyxKObx1z2HqHLapByMq1ULg/10/36778588/jpeg/178x178/1/1351548000/0/2/DSC_0185.jpg/sDGGKlUgjVhTn8VfT_2xQV5M2e9ETaGOIkfD2ccZU3A?prep_size=1024x768%2C32bf">
            <a:extLst>
              <a:ext uri="{FF2B5EF4-FFF2-40B4-BE49-F238E27FC236}">
                <a16:creationId xmlns:a16="http://schemas.microsoft.com/office/drawing/2014/main" id="{E957A598-DEF3-4D5C-9B8D-A55BEE983D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498" y="1283509"/>
            <a:ext cx="2819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16A7D3F2-5714-494A-825C-E23513BFBE0F}"/>
              </a:ext>
            </a:extLst>
          </p:cNvPr>
          <p:cNvSpPr>
            <a:spLocks noGrp="1" noChangeArrowheads="1"/>
          </p:cNvSpPr>
          <p:nvPr>
            <p:ph type="title"/>
          </p:nvPr>
        </p:nvSpPr>
        <p:spPr/>
        <p:txBody>
          <a:bodyPr/>
          <a:lstStyle/>
          <a:p>
            <a:pPr fontAlgn="auto">
              <a:spcAft>
                <a:spcPts val="0"/>
              </a:spcAft>
              <a:defRPr/>
            </a:pPr>
            <a:r>
              <a:rPr lang="en-US"/>
              <a:t>The Marketing Plan</a:t>
            </a:r>
          </a:p>
        </p:txBody>
      </p:sp>
      <p:sp>
        <p:nvSpPr>
          <p:cNvPr id="29699" name="Rectangle 3">
            <a:extLst>
              <a:ext uri="{FF2B5EF4-FFF2-40B4-BE49-F238E27FC236}">
                <a16:creationId xmlns:a16="http://schemas.microsoft.com/office/drawing/2014/main" id="{C0952548-186B-4CA7-834F-A0C2DAD7CDC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Economic, Social, Legal, and Technological Trends</a:t>
            </a:r>
          </a:p>
          <a:p>
            <a:pPr lvl="1"/>
            <a:r>
              <a:rPr lang="en-US" altLang="en-US"/>
              <a:t>What are the trends?</a:t>
            </a:r>
          </a:p>
          <a:p>
            <a:pPr lvl="1"/>
            <a:r>
              <a:rPr lang="en-US" altLang="en-US"/>
              <a:t>How will economic conditions and forecast affect business?</a:t>
            </a:r>
          </a:p>
          <a:p>
            <a:pPr lvl="1"/>
            <a:r>
              <a:rPr lang="en-US" altLang="en-US"/>
              <a:t>What are the social trends?</a:t>
            </a:r>
          </a:p>
          <a:p>
            <a:pPr lvl="1"/>
            <a:r>
              <a:rPr lang="en-US" altLang="en-US"/>
              <a:t>Environmental or legislative changes?</a:t>
            </a:r>
          </a:p>
          <a:p>
            <a:pPr lvl="1"/>
            <a:r>
              <a:rPr lang="en-US" altLang="en-US"/>
              <a:t>Technological changes?</a:t>
            </a:r>
          </a:p>
        </p:txBody>
      </p:sp>
      <p:sp>
        <p:nvSpPr>
          <p:cNvPr id="29701" name="AutoShape 7" descr="https://photos-6.dropbox.com/t/0/AABIZjuWMbfaqQvg8cTSnRpshNHnYc5WjLReOATZYXtDdw/10/36778588/jpeg/178x178/1/1351526400/0/2/DSC_0146%204.jpg/8aBsu26CAXHJHPdyWgVLhxYoxJMNb5gTsB_73ldTIbs?prep_size=1024x768%2C32bf">
            <a:extLst>
              <a:ext uri="{FF2B5EF4-FFF2-40B4-BE49-F238E27FC236}">
                <a16:creationId xmlns:a16="http://schemas.microsoft.com/office/drawing/2014/main" id="{30F00866-65F4-43B2-8AF0-B81AC5E0619B}"/>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29702" name="AutoShape 9" descr="https://photos-6.dropbox.com/t/0/AABIZjuWMbfaqQvg8cTSnRpshNHnYc5WjLReOATZYXtDdw/10/36778588/jpeg/178x178/1/1351526400/0/2/DSC_0146%204.jpg/8aBsu26CAXHJHPdyWgVLhxYoxJMNb5gTsB_73ldTIbs?prep_size=1024x768%2C32bf">
            <a:extLst>
              <a:ext uri="{FF2B5EF4-FFF2-40B4-BE49-F238E27FC236}">
                <a16:creationId xmlns:a16="http://schemas.microsoft.com/office/drawing/2014/main" id="{1B728B40-CDAA-49EA-88F9-7A981A9F1733}"/>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a:extLst>
              <a:ext uri="{FF2B5EF4-FFF2-40B4-BE49-F238E27FC236}">
                <a16:creationId xmlns:a16="http://schemas.microsoft.com/office/drawing/2014/main" id="{FFBBD275-78AB-4244-9170-116EF6D097B9}"/>
              </a:ext>
            </a:extLst>
          </p:cNvPr>
          <p:cNvSpPr>
            <a:spLocks noGrp="1" noChangeArrowheads="1"/>
          </p:cNvSpPr>
          <p:nvPr>
            <p:ph type="title"/>
          </p:nvPr>
        </p:nvSpPr>
        <p:spPr/>
        <p:txBody>
          <a:bodyPr/>
          <a:lstStyle/>
          <a:p>
            <a:pPr fontAlgn="auto">
              <a:spcAft>
                <a:spcPts val="0"/>
              </a:spcAft>
              <a:defRPr/>
            </a:pPr>
            <a:r>
              <a:rPr lang="en-US"/>
              <a:t>The Marketing Plan</a:t>
            </a:r>
          </a:p>
        </p:txBody>
      </p:sp>
      <p:sp>
        <p:nvSpPr>
          <p:cNvPr id="31747" name="Rectangle 3">
            <a:extLst>
              <a:ext uri="{FF2B5EF4-FFF2-40B4-BE49-F238E27FC236}">
                <a16:creationId xmlns:a16="http://schemas.microsoft.com/office/drawing/2014/main" id="{AB9C430E-ACBD-4CE4-87F3-0787257858A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Financial and Human Resources</a:t>
            </a:r>
          </a:p>
          <a:p>
            <a:pPr lvl="1"/>
            <a:r>
              <a:rPr lang="en-US" altLang="en-US"/>
              <a:t>Is enough money available to fulfill marketing plan?</a:t>
            </a:r>
          </a:p>
          <a:p>
            <a:pPr lvl="1"/>
            <a:r>
              <a:rPr lang="en-US" altLang="en-US"/>
              <a:t>Are their enough people to meet needs?</a:t>
            </a:r>
          </a:p>
        </p:txBody>
      </p:sp>
      <p:pic>
        <p:nvPicPr>
          <p:cNvPr id="31749" name="Picture 4" descr="https://photos-4.dropbox.com/t/0/AADdEnj5yeu-k0MR4PH4bpoxfha98B_FQm_LFfpaIQm_8A/10/36778588/jpeg/178x178/1/1351548000/0/2/DSC_0080_2.JPG/EM6dluMtOxUM4BmdczIp0e8xITefkzjPeAY62KpaOJM?prep_size=1024x768%2C32bf">
            <a:extLst>
              <a:ext uri="{FF2B5EF4-FFF2-40B4-BE49-F238E27FC236}">
                <a16:creationId xmlns:a16="http://schemas.microsoft.com/office/drawing/2014/main" id="{EA45F342-23C4-4DBD-95F5-12CAE8776A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3940" y="1420420"/>
            <a:ext cx="2438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109B1010-81BA-4B90-8A75-129CDB34792D}"/>
              </a:ext>
            </a:extLst>
          </p:cNvPr>
          <p:cNvSpPr>
            <a:spLocks noGrp="1" noChangeArrowheads="1"/>
          </p:cNvSpPr>
          <p:nvPr>
            <p:ph type="title"/>
          </p:nvPr>
        </p:nvSpPr>
        <p:spPr/>
        <p:txBody>
          <a:bodyPr/>
          <a:lstStyle/>
          <a:p>
            <a:pPr fontAlgn="auto">
              <a:spcAft>
                <a:spcPts val="0"/>
              </a:spcAft>
              <a:defRPr/>
            </a:pPr>
            <a:r>
              <a:rPr lang="en-US"/>
              <a:t>The Marketing Plan</a:t>
            </a:r>
          </a:p>
        </p:txBody>
      </p:sp>
      <p:sp>
        <p:nvSpPr>
          <p:cNvPr id="33795" name="Rectangle 3">
            <a:extLst>
              <a:ext uri="{FF2B5EF4-FFF2-40B4-BE49-F238E27FC236}">
                <a16:creationId xmlns:a16="http://schemas.microsoft.com/office/drawing/2014/main" id="{8DD6C99A-A4CF-4BFF-865A-7AB2F99C278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Timeline</a:t>
            </a:r>
          </a:p>
          <a:p>
            <a:pPr lvl="1"/>
            <a:r>
              <a:rPr lang="en-US" altLang="en-US"/>
              <a:t>When will piece of the plan be implemented?</a:t>
            </a:r>
          </a:p>
          <a:p>
            <a:pPr lvl="1"/>
            <a:r>
              <a:rPr lang="en-US" altLang="en-US"/>
              <a:t>Ensure that products it not launched too early or too late.</a:t>
            </a:r>
          </a:p>
          <a:p>
            <a:pPr lvl="1"/>
            <a:r>
              <a:rPr lang="en-US" altLang="en-US"/>
              <a:t>Promotion must meet distribution plans.</a:t>
            </a:r>
          </a:p>
          <a:p>
            <a:pPr lvl="1"/>
            <a:r>
              <a:rPr lang="en-US" altLang="en-US"/>
              <a:t>Competitors may meet demand.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E67B8E36-3BAA-487D-95DA-6B059EC0A7CC}"/>
              </a:ext>
            </a:extLst>
          </p:cNvPr>
          <p:cNvSpPr>
            <a:spLocks noGrp="1" noChangeArrowheads="1"/>
          </p:cNvSpPr>
          <p:nvPr>
            <p:ph type="title"/>
          </p:nvPr>
        </p:nvSpPr>
        <p:spPr/>
        <p:txBody>
          <a:bodyPr/>
          <a:lstStyle/>
          <a:p>
            <a:pPr fontAlgn="auto">
              <a:spcAft>
                <a:spcPts val="0"/>
              </a:spcAft>
              <a:defRPr/>
            </a:pPr>
            <a:r>
              <a:rPr lang="en-US"/>
              <a:t>The Marketing Plan	</a:t>
            </a:r>
          </a:p>
        </p:txBody>
      </p:sp>
      <p:sp>
        <p:nvSpPr>
          <p:cNvPr id="35843" name="Rectangle 3">
            <a:extLst>
              <a:ext uri="{FF2B5EF4-FFF2-40B4-BE49-F238E27FC236}">
                <a16:creationId xmlns:a16="http://schemas.microsoft.com/office/drawing/2014/main" id="{49402AF8-94E2-4DDB-A5DD-97D2B6C302A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Methods for Measuring Success</a:t>
            </a:r>
          </a:p>
          <a:p>
            <a:pPr lvl="1"/>
            <a:r>
              <a:rPr lang="en-US" altLang="en-US"/>
              <a:t>What do financial reports look like?</a:t>
            </a:r>
          </a:p>
          <a:p>
            <a:pPr lvl="1"/>
            <a:r>
              <a:rPr lang="en-US" altLang="en-US"/>
              <a:t>Has product share increased?</a:t>
            </a:r>
          </a:p>
          <a:p>
            <a:pPr lvl="1"/>
            <a:r>
              <a:rPr lang="en-US" altLang="en-US"/>
              <a:t>Have company goal been met?</a:t>
            </a:r>
          </a:p>
          <a:p>
            <a:pPr lvl="1"/>
            <a:r>
              <a:rPr lang="en-US" altLang="en-US"/>
              <a:t>How many new customers were gained?</a:t>
            </a:r>
          </a:p>
        </p:txBody>
      </p:sp>
      <p:pic>
        <p:nvPicPr>
          <p:cNvPr id="35845" name="Picture 2" descr="https://photos-6.dropbox.com/t/0/AACKtjCsiGHTfJWkX-9Jiz8PleTRj4baiCHvYyXYi7srTw/10/36778588/jpeg/178x178/1/1351548000/0/2/DSC_0217%202.jpg/fXuOfcUgGLKq68ff1CajKt872NWu4AOMMc4hp30Vb_8?prep_size=1024x768%2C32bf">
            <a:extLst>
              <a:ext uri="{FF2B5EF4-FFF2-40B4-BE49-F238E27FC236}">
                <a16:creationId xmlns:a16="http://schemas.microsoft.com/office/drawing/2014/main" id="{011E919E-4ED4-40E6-8862-DC19E7D1B1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3332" y="1501579"/>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66B8CD1-7112-4249-AF36-8BBE811DBBD2}"/>
              </a:ext>
            </a:extLst>
          </p:cNvPr>
          <p:cNvSpPr>
            <a:spLocks noGrp="1" noChangeArrowheads="1"/>
          </p:cNvSpPr>
          <p:nvPr>
            <p:ph type="title"/>
          </p:nvPr>
        </p:nvSpPr>
        <p:spPr/>
        <p:txBody>
          <a:bodyPr>
            <a:normAutofit/>
          </a:bodyPr>
          <a:lstStyle/>
          <a:p>
            <a:pPr fontAlgn="auto">
              <a:spcAft>
                <a:spcPts val="0"/>
              </a:spcAft>
              <a:defRPr/>
            </a:pPr>
            <a:r>
              <a:rPr lang="en-US"/>
              <a:t>The International Marketing Plan</a:t>
            </a:r>
          </a:p>
        </p:txBody>
      </p:sp>
      <p:sp>
        <p:nvSpPr>
          <p:cNvPr id="37891" name="Rectangle 3">
            <a:extLst>
              <a:ext uri="{FF2B5EF4-FFF2-40B4-BE49-F238E27FC236}">
                <a16:creationId xmlns:a16="http://schemas.microsoft.com/office/drawing/2014/main" id="{80E29A2B-959A-4906-B08B-E347A364DD7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Be aware of geographic, cultural, and political factors.</a:t>
            </a:r>
          </a:p>
          <a:p>
            <a:pPr lvl="1"/>
            <a:r>
              <a:rPr lang="en-US" altLang="en-US" dirty="0"/>
              <a:t>Can your product be standardized or must it be adapted for local situations?</a:t>
            </a:r>
          </a:p>
          <a:p>
            <a:pPr lvl="1"/>
            <a:r>
              <a:rPr lang="en-US" altLang="en-US" dirty="0"/>
              <a:t>Is your product affordable?</a:t>
            </a:r>
          </a:p>
          <a:p>
            <a:pPr lvl="1"/>
            <a:r>
              <a:rPr lang="en-US" altLang="en-US" dirty="0"/>
              <a:t>Will the countries infrastructure allow for low-cost distribution?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3661A9A-16F9-427E-9E1B-35904A0912DA}"/>
              </a:ext>
            </a:extLst>
          </p:cNvPr>
          <p:cNvSpPr>
            <a:spLocks noGrp="1" noChangeArrowheads="1"/>
          </p:cNvSpPr>
          <p:nvPr>
            <p:ph type="title"/>
          </p:nvPr>
        </p:nvSpPr>
        <p:spPr/>
        <p:txBody>
          <a:bodyPr>
            <a:normAutofit/>
          </a:bodyPr>
          <a:lstStyle/>
          <a:p>
            <a:pPr fontAlgn="auto">
              <a:spcAft>
                <a:spcPts val="0"/>
              </a:spcAft>
              <a:defRPr/>
            </a:pPr>
            <a:r>
              <a:rPr lang="en-US"/>
              <a:t>The International Marketing Plan</a:t>
            </a:r>
          </a:p>
        </p:txBody>
      </p:sp>
      <p:sp>
        <p:nvSpPr>
          <p:cNvPr id="39939" name="Rectangle 3">
            <a:extLst>
              <a:ext uri="{FF2B5EF4-FFF2-40B4-BE49-F238E27FC236}">
                <a16:creationId xmlns:a16="http://schemas.microsoft.com/office/drawing/2014/main" id="{7854CB71-F6EB-4BB6-AA04-FEA82B4E3C1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Should advertising be modified for each country?</a:t>
            </a:r>
          </a:p>
          <a:p>
            <a:pPr lvl="1"/>
            <a:r>
              <a:rPr lang="en-US" altLang="en-US" dirty="0"/>
              <a:t>Should you use strategic partnerships such as joint ventures for this country?</a:t>
            </a:r>
          </a:p>
        </p:txBody>
      </p:sp>
      <p:pic>
        <p:nvPicPr>
          <p:cNvPr id="39941" name="Picture 2" descr="https://photos-4.dropbox.com/t/0/AAA1K2U4GjuiQyXZCDKL5yUsmdEz9Jl8YSylD1HbLMAN8w/10/36778588/jpeg/178x178/1/1351548000/0/2/DSC_0073.jpg/eU4V2QHubHmtoMI0mYP2HngAyAlJPzej882JQYRm6eQ?prep_size=1024x768%2C32bf">
            <a:extLst>
              <a:ext uri="{FF2B5EF4-FFF2-40B4-BE49-F238E27FC236}">
                <a16:creationId xmlns:a16="http://schemas.microsoft.com/office/drawing/2014/main" id="{9ADD86D8-9151-4E60-A4BA-4068F057C3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1305" y="1530421"/>
            <a:ext cx="2590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1FFAE2EB-C10C-4732-98CD-0FC7F14D830C}"/>
              </a:ext>
            </a:extLst>
          </p:cNvPr>
          <p:cNvSpPr>
            <a:spLocks noGrp="1"/>
          </p:cNvSpPr>
          <p:nvPr>
            <p:ph type="title"/>
          </p:nvPr>
        </p:nvSpPr>
        <p:spPr/>
        <p:txBody>
          <a:bodyPr/>
          <a:lstStyle/>
          <a:p>
            <a:pPr fontAlgn="auto">
              <a:spcAft>
                <a:spcPts val="0"/>
              </a:spcAft>
              <a:defRPr/>
            </a:pPr>
            <a:r>
              <a:rPr lang="en-US" dirty="0"/>
              <a:t>The Marketing Plan</a:t>
            </a:r>
          </a:p>
        </p:txBody>
      </p:sp>
      <p:sp>
        <p:nvSpPr>
          <p:cNvPr id="16387" name="Content Placeholder 2">
            <a:extLst>
              <a:ext uri="{FF2B5EF4-FFF2-40B4-BE49-F238E27FC236}">
                <a16:creationId xmlns:a16="http://schemas.microsoft.com/office/drawing/2014/main" id="{6ECC7A68-5D54-42F9-88BE-EAAECB118F0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Goals</a:t>
            </a:r>
          </a:p>
          <a:p>
            <a:pPr lvl="1"/>
            <a:r>
              <a:rPr lang="en-US" altLang="en-US" dirty="0"/>
              <a:t>Students can perform market analysis.</a:t>
            </a:r>
          </a:p>
          <a:p>
            <a:pPr lvl="1"/>
            <a:r>
              <a:rPr lang="en-US" altLang="en-US" dirty="0"/>
              <a:t>Students can conduct a SWOT analysis.</a:t>
            </a:r>
          </a:p>
          <a:p>
            <a:pPr lvl="1"/>
            <a:r>
              <a:rPr lang="en-US" altLang="en-US" dirty="0"/>
              <a:t>Students an create a marketing plan.</a:t>
            </a:r>
          </a:p>
          <a:p>
            <a:pPr lvl="1"/>
            <a:r>
              <a:rPr lang="en-US" altLang="en-US" dirty="0"/>
              <a:t>Students can communicate effectively in a business setting.</a:t>
            </a:r>
          </a:p>
          <a:p>
            <a:pPr lvl="1"/>
            <a:r>
              <a:rPr lang="en-US" altLang="en-US" dirty="0"/>
              <a:t>Students can develop effective correspondence.</a:t>
            </a:r>
          </a:p>
          <a:p>
            <a:pPr lvl="1"/>
            <a:r>
              <a:rPr lang="en-US" altLang="en-US" dirty="0"/>
              <a:t>Students can apply written direction to achieve tasks.</a:t>
            </a:r>
          </a:p>
          <a:p>
            <a:pPr lvl="1"/>
            <a:r>
              <a:rPr lang="en-US" altLang="en-US" dirty="0"/>
              <a:t>Students can make oral presentations.</a:t>
            </a:r>
          </a:p>
          <a:p>
            <a:pPr lvl="1"/>
            <a:endParaRPr lang="en-US" altLang="en-US" dirty="0"/>
          </a:p>
          <a:p>
            <a:pPr lvl="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02C77CA0-9BCB-40FB-A272-3EE4652A1183}"/>
              </a:ext>
            </a:extLst>
          </p:cNvPr>
          <p:cNvSpPr>
            <a:spLocks noGrp="1"/>
          </p:cNvSpPr>
          <p:nvPr>
            <p:ph type="title"/>
          </p:nvPr>
        </p:nvSpPr>
        <p:spPr/>
        <p:txBody>
          <a:bodyPr/>
          <a:lstStyle/>
          <a:p>
            <a:pPr fontAlgn="auto">
              <a:spcAft>
                <a:spcPts val="0"/>
              </a:spcAft>
              <a:defRPr/>
            </a:pPr>
            <a:r>
              <a:rPr lang="en-US" dirty="0"/>
              <a:t>The Marketing Plan</a:t>
            </a:r>
          </a:p>
        </p:txBody>
      </p:sp>
      <p:sp>
        <p:nvSpPr>
          <p:cNvPr id="17411" name="Content Placeholder 2">
            <a:extLst>
              <a:ext uri="{FF2B5EF4-FFF2-40B4-BE49-F238E27FC236}">
                <a16:creationId xmlns:a16="http://schemas.microsoft.com/office/drawing/2014/main" id="{182DCB1F-3A3E-405A-BDCC-922F8966686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Goals</a:t>
            </a:r>
          </a:p>
          <a:p>
            <a:pPr lvl="1"/>
            <a:r>
              <a:rPr lang="en-US" altLang="en-US" dirty="0"/>
              <a:t>The student can prepare oral presentations to provide information for specific purposes and audiences.</a:t>
            </a:r>
          </a:p>
          <a:p>
            <a:pPr lvl="1"/>
            <a:r>
              <a:rPr lang="en-US" altLang="en-US" dirty="0"/>
              <a:t>The student can construct support materials that will enhance an oral presentation.</a:t>
            </a:r>
          </a:p>
          <a:p>
            <a:pPr lvl="1"/>
            <a:r>
              <a:rPr lang="en-US" altLang="en-US" dirty="0"/>
              <a:t>The student can align presentation strategies to the intended audience.</a:t>
            </a:r>
          </a:p>
          <a:p>
            <a:pPr lvl="1"/>
            <a:endParaRPr lang="en-US" altLang="en-US" dirty="0"/>
          </a:p>
        </p:txBody>
      </p:sp>
      <p:sp>
        <p:nvSpPr>
          <p:cNvPr id="17413" name="Slide Number Placeholder 3">
            <a:extLst>
              <a:ext uri="{FF2B5EF4-FFF2-40B4-BE49-F238E27FC236}">
                <a16:creationId xmlns:a16="http://schemas.microsoft.com/office/drawing/2014/main" id="{66BF6B90-DD13-4C03-B3EE-8E2B908506C2}"/>
              </a:ext>
            </a:extLst>
          </p:cNvPr>
          <p:cNvSpPr txBox="1">
            <a:spLocks noGrp="1" noChangeArrowheads="1"/>
          </p:cNvSpPr>
          <p:nvPr/>
        </p:nvSpPr>
        <p:spPr bwMode="auto">
          <a:xfrm>
            <a:off x="9753600" y="64008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fld id="{FBAE6749-33F2-49C2-83CF-31BB9F95FF82}" type="slidenum">
              <a:rPr lang="en-US" altLang="en-US" sz="1400">
                <a:latin typeface="Arial" panose="020B0604020202020204" pitchFamily="34" charset="0"/>
              </a:rPr>
              <a:pPr algn="r" eaLnBrk="1" hangingPunct="1"/>
              <a:t>4</a:t>
            </a:fld>
            <a:endParaRPr lang="en-US" altLang="en-US" sz="14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86205B0F-E26C-410F-ACAB-BD2F3662EAFB}"/>
              </a:ext>
            </a:extLst>
          </p:cNvPr>
          <p:cNvSpPr>
            <a:spLocks noGrp="1"/>
          </p:cNvSpPr>
          <p:nvPr>
            <p:ph type="title"/>
          </p:nvPr>
        </p:nvSpPr>
        <p:spPr/>
        <p:txBody>
          <a:bodyPr/>
          <a:lstStyle/>
          <a:p>
            <a:pPr fontAlgn="auto">
              <a:spcAft>
                <a:spcPts val="0"/>
              </a:spcAft>
              <a:defRPr/>
            </a:pPr>
            <a:r>
              <a:rPr lang="en-US"/>
              <a:t>The Marketing Plan</a:t>
            </a:r>
          </a:p>
        </p:txBody>
      </p:sp>
      <p:sp>
        <p:nvSpPr>
          <p:cNvPr id="18435" name="Content Placeholder 2">
            <a:extLst>
              <a:ext uri="{FF2B5EF4-FFF2-40B4-BE49-F238E27FC236}">
                <a16:creationId xmlns:a16="http://schemas.microsoft.com/office/drawing/2014/main" id="{2582A83F-10D0-4815-888E-4A54371ED38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Terms</a:t>
            </a:r>
          </a:p>
          <a:p>
            <a:pPr lvl="1"/>
            <a:r>
              <a:rPr lang="en-US" altLang="en-US"/>
              <a:t>SWOT</a:t>
            </a:r>
          </a:p>
          <a:p>
            <a:pPr lvl="1"/>
            <a:r>
              <a:rPr lang="en-US" altLang="en-US"/>
              <a:t>Business Ownership</a:t>
            </a:r>
          </a:p>
          <a:p>
            <a:pPr lvl="1"/>
            <a:r>
              <a:rPr lang="en-US" altLang="en-US"/>
              <a:t>Business Plan</a:t>
            </a:r>
          </a:p>
          <a:p>
            <a:pPr lvl="1"/>
            <a:endParaRPr lang="en-US" altLang="en-US"/>
          </a:p>
          <a:p>
            <a:pPr lvl="1"/>
            <a:endParaRPr lang="en-US" altLang="en-US"/>
          </a:p>
          <a:p>
            <a:pPr lvl="1"/>
            <a:endParaRPr lang="en-US" altLang="en-US"/>
          </a:p>
        </p:txBody>
      </p:sp>
      <p:sp>
        <p:nvSpPr>
          <p:cNvPr id="4" name="Rectangle 3">
            <a:extLst>
              <a:ext uri="{FF2B5EF4-FFF2-40B4-BE49-F238E27FC236}">
                <a16:creationId xmlns:a16="http://schemas.microsoft.com/office/drawing/2014/main" id="{6E49F421-5D30-41BD-AF4B-E37E2C5912E9}"/>
              </a:ext>
            </a:extLst>
          </p:cNvPr>
          <p:cNvSpPr/>
          <p:nvPr/>
        </p:nvSpPr>
        <p:spPr>
          <a:xfrm>
            <a:off x="1676400" y="6400800"/>
            <a:ext cx="4572000" cy="244475"/>
          </a:xfrm>
          <a:prstGeom prst="rect">
            <a:avLst/>
          </a:prstGeom>
        </p:spPr>
        <p:txBody>
          <a:bodyPr>
            <a:spAutoFit/>
          </a:bodyPr>
          <a:lstStyle/>
          <a:p>
            <a:pPr algn="ctr" eaLnBrk="1" fontAlgn="auto" hangingPunct="1">
              <a:spcBef>
                <a:spcPts val="0"/>
              </a:spcBef>
              <a:spcAft>
                <a:spcPts val="0"/>
              </a:spcAft>
              <a:defRPr/>
            </a:pPr>
            <a:r>
              <a:rPr lang="en-US" sz="1000">
                <a:effectLst>
                  <a:outerShdw blurRad="38100" dist="38100" dir="2700000" algn="tl">
                    <a:srgbClr val="000000"/>
                  </a:outerShdw>
                </a:effectLst>
                <a:latin typeface="Arial" charset="0"/>
              </a:rPr>
              <a:t>Copyright © Texas Education Agency, 2013. All rights reserved.</a:t>
            </a:r>
          </a:p>
        </p:txBody>
      </p:sp>
      <p:sp>
        <p:nvSpPr>
          <p:cNvPr id="18437" name="Slide Number Placeholder 3">
            <a:extLst>
              <a:ext uri="{FF2B5EF4-FFF2-40B4-BE49-F238E27FC236}">
                <a16:creationId xmlns:a16="http://schemas.microsoft.com/office/drawing/2014/main" id="{7A2BC59D-E356-4A35-8F92-7113F2EDD3F4}"/>
              </a:ext>
            </a:extLst>
          </p:cNvPr>
          <p:cNvSpPr txBox="1">
            <a:spLocks noGrp="1" noChangeArrowheads="1"/>
          </p:cNvSpPr>
          <p:nvPr/>
        </p:nvSpPr>
        <p:spPr bwMode="auto">
          <a:xfrm>
            <a:off x="9753600" y="64008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fld id="{076727D1-2764-4E7A-B519-3FB9411D5A02}" type="slidenum">
              <a:rPr lang="en-US" altLang="en-US" sz="1400">
                <a:latin typeface="Arial" panose="020B0604020202020204" pitchFamily="34" charset="0"/>
              </a:rPr>
              <a:pPr algn="r" eaLnBrk="1" hangingPunct="1"/>
              <a:t>5</a:t>
            </a:fld>
            <a:endParaRPr lang="en-US" altLang="en-US" sz="140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90FAFF00-BEB5-47C7-8373-38168B1FE2E9}"/>
              </a:ext>
            </a:extLst>
          </p:cNvPr>
          <p:cNvSpPr>
            <a:spLocks noGrp="1"/>
          </p:cNvSpPr>
          <p:nvPr>
            <p:ph type="title"/>
          </p:nvPr>
        </p:nvSpPr>
        <p:spPr/>
        <p:txBody>
          <a:bodyPr/>
          <a:lstStyle/>
          <a:p>
            <a:pPr fontAlgn="auto">
              <a:spcAft>
                <a:spcPts val="0"/>
              </a:spcAft>
              <a:defRPr/>
            </a:pPr>
            <a:r>
              <a:rPr lang="en-US"/>
              <a:t>The Marketing Plan</a:t>
            </a:r>
          </a:p>
        </p:txBody>
      </p:sp>
      <p:sp>
        <p:nvSpPr>
          <p:cNvPr id="19459" name="Content Placeholder 2">
            <a:extLst>
              <a:ext uri="{FF2B5EF4-FFF2-40B4-BE49-F238E27FC236}">
                <a16:creationId xmlns:a16="http://schemas.microsoft.com/office/drawing/2014/main" id="{31719ECA-7652-489A-B359-622FA2AC1D8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Business Plan</a:t>
            </a:r>
          </a:p>
          <a:p>
            <a:pPr lvl="1"/>
            <a:r>
              <a:rPr lang="en-US" altLang="en-US" dirty="0"/>
              <a:t>A proposal that describes the new business to potential investors. </a:t>
            </a:r>
          </a:p>
          <a:p>
            <a:pPr lvl="2"/>
            <a:r>
              <a:rPr lang="en-US" altLang="en-US" dirty="0"/>
              <a:t>Description and analysis of the proposed business situation</a:t>
            </a:r>
          </a:p>
          <a:p>
            <a:pPr lvl="2"/>
            <a:r>
              <a:rPr lang="en-US" altLang="en-US" dirty="0"/>
              <a:t>Organization and marketing plan</a:t>
            </a:r>
          </a:p>
          <a:p>
            <a:pPr lvl="2"/>
            <a:r>
              <a:rPr lang="en-US" altLang="en-US" dirty="0"/>
              <a:t>Financial plan</a:t>
            </a:r>
          </a:p>
          <a:p>
            <a:pPr lvl="2"/>
            <a:endParaRPr lang="en-US" altLang="en-US" dirty="0"/>
          </a:p>
        </p:txBody>
      </p:sp>
      <p:pic>
        <p:nvPicPr>
          <p:cNvPr id="19460" name="Picture 2" descr="https://photos-2.dropbox.com/t/0/AAD2ty-Jd7XC3GwKba2EoV5u1Zo5jgFRHz74lBlahPDtzQ/10/36778588/jpeg/178x178/1/1351548000/0/2/DSC_0047%203.JPG/6KCC6Nc1iDz9_eypW9spJ1MnnNGdtenlL4H8H5q7Nf4?prep_size=1024x768%2C32bf">
            <a:extLst>
              <a:ext uri="{FF2B5EF4-FFF2-40B4-BE49-F238E27FC236}">
                <a16:creationId xmlns:a16="http://schemas.microsoft.com/office/drawing/2014/main" id="{DED8CB59-AECB-4EE2-94BC-1A35FAD882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9540" y="1668438"/>
            <a:ext cx="3380097" cy="3380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ECD0F0BE-CCC5-43F3-B7ED-87F4CAD7539D}"/>
              </a:ext>
            </a:extLst>
          </p:cNvPr>
          <p:cNvSpPr>
            <a:spLocks noGrp="1" noChangeArrowheads="1"/>
          </p:cNvSpPr>
          <p:nvPr>
            <p:ph type="title"/>
          </p:nvPr>
        </p:nvSpPr>
        <p:spPr/>
        <p:txBody>
          <a:bodyPr/>
          <a:lstStyle/>
          <a:p>
            <a:pPr fontAlgn="auto">
              <a:spcAft>
                <a:spcPts val="0"/>
              </a:spcAft>
              <a:defRPr/>
            </a:pPr>
            <a:r>
              <a:rPr lang="en-US"/>
              <a:t>The Marketing Plan</a:t>
            </a:r>
          </a:p>
        </p:txBody>
      </p:sp>
      <p:sp>
        <p:nvSpPr>
          <p:cNvPr id="21507" name="Rectangle 3">
            <a:extLst>
              <a:ext uri="{FF2B5EF4-FFF2-40B4-BE49-F238E27FC236}">
                <a16:creationId xmlns:a16="http://schemas.microsoft.com/office/drawing/2014/main" id="{136FF53E-15CC-4C6A-9D72-5A02B8ABC8F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Company Goals</a:t>
            </a:r>
          </a:p>
          <a:p>
            <a:pPr lvl="1"/>
            <a:r>
              <a:rPr lang="en-US" altLang="en-US" dirty="0"/>
              <a:t>   What do you want your company to accomplish? </a:t>
            </a:r>
          </a:p>
          <a:p>
            <a:pPr lvl="2"/>
            <a:r>
              <a:rPr lang="en-US" altLang="en-US" dirty="0"/>
              <a:t>Increase sales by 25% </a:t>
            </a:r>
          </a:p>
          <a:p>
            <a:pPr lvl="2"/>
            <a:r>
              <a:rPr lang="en-US" altLang="en-US" dirty="0"/>
              <a:t>Reduce costs by 15%</a:t>
            </a:r>
          </a:p>
          <a:p>
            <a:pPr lvl="2"/>
            <a:r>
              <a:rPr lang="en-US" altLang="en-US" dirty="0"/>
              <a:t>Introduce product into new market </a:t>
            </a:r>
          </a:p>
          <a:p>
            <a:pPr lvl="1"/>
            <a:endParaRPr lang="en-US" altLang="en-US" dirty="0"/>
          </a:p>
          <a:p>
            <a:pPr>
              <a:buFont typeface="Wingdings" panose="05000000000000000000" pitchFamily="2" charset="2"/>
              <a:buNone/>
            </a:pPr>
            <a:r>
              <a:rPr lang="en-US" alt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E8EC9E66-BC83-4FB3-B5FA-2503AB23E8CE}"/>
              </a:ext>
            </a:extLst>
          </p:cNvPr>
          <p:cNvSpPr>
            <a:spLocks noGrp="1" noChangeArrowheads="1"/>
          </p:cNvSpPr>
          <p:nvPr>
            <p:ph type="title"/>
          </p:nvPr>
        </p:nvSpPr>
        <p:spPr/>
        <p:txBody>
          <a:bodyPr/>
          <a:lstStyle/>
          <a:p>
            <a:pPr fontAlgn="auto">
              <a:spcAft>
                <a:spcPts val="0"/>
              </a:spcAft>
              <a:defRPr/>
            </a:pPr>
            <a:r>
              <a:rPr lang="en-US"/>
              <a:t>The Marketing Plan</a:t>
            </a:r>
          </a:p>
        </p:txBody>
      </p:sp>
      <p:sp>
        <p:nvSpPr>
          <p:cNvPr id="23555" name="Rectangle 3">
            <a:extLst>
              <a:ext uri="{FF2B5EF4-FFF2-40B4-BE49-F238E27FC236}">
                <a16:creationId xmlns:a16="http://schemas.microsoft.com/office/drawing/2014/main" id="{75011C4F-E875-423F-853D-DB3DAC5D45F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Description of Customers and Their Needs.</a:t>
            </a:r>
          </a:p>
          <a:p>
            <a:pPr lvl="1"/>
            <a:r>
              <a:rPr lang="en-US" altLang="en-US" dirty="0"/>
              <a:t>What are their needs?</a:t>
            </a:r>
          </a:p>
          <a:p>
            <a:pPr lvl="1"/>
            <a:r>
              <a:rPr lang="en-US" altLang="en-US" dirty="0"/>
              <a:t>Do they listen to TV or radio?</a:t>
            </a:r>
          </a:p>
          <a:p>
            <a:pPr lvl="1"/>
            <a:r>
              <a:rPr lang="en-US" altLang="en-US" dirty="0"/>
              <a:t>How old are they?</a:t>
            </a:r>
          </a:p>
          <a:p>
            <a:pPr lvl="1"/>
            <a:r>
              <a:rPr lang="en-US" altLang="en-US" dirty="0"/>
              <a:t>How often do they shop and where?</a:t>
            </a:r>
          </a:p>
          <a:p>
            <a:pPr lvl="2"/>
            <a:r>
              <a:rPr lang="en-US" altLang="en-US" dirty="0"/>
              <a:t>Demographics</a:t>
            </a:r>
          </a:p>
          <a:p>
            <a:pPr lvl="2"/>
            <a:r>
              <a:rPr lang="en-US" altLang="en-US" dirty="0"/>
              <a:t>Psychographics</a:t>
            </a:r>
          </a:p>
          <a:p>
            <a:pPr lvl="2"/>
            <a:r>
              <a:rPr lang="en-US" altLang="en-US" dirty="0"/>
              <a:t>Geographies</a:t>
            </a:r>
          </a:p>
          <a:p>
            <a:pPr lvl="2"/>
            <a:r>
              <a:rPr lang="en-US" altLang="en-US" dirty="0"/>
              <a:t>Product Benefits</a:t>
            </a:r>
          </a:p>
          <a:p>
            <a:pPr lvl="1">
              <a:buFontTx/>
              <a:buNone/>
            </a:pPr>
            <a:endParaRPr lang="en-US" altLang="en-US" dirty="0"/>
          </a:p>
        </p:txBody>
      </p:sp>
      <p:pic>
        <p:nvPicPr>
          <p:cNvPr id="23557" name="Picture 2" descr="https://photos-5.dropbox.com/t/0/AACO4BrOnF15vhCdYZYmvS_bhcjreIZDVCp3MBce0XW2Eg/10/36778588/jpeg/32x32/2/1351548000/0/2/DSC_0119%202.jpg/8fMa2y4HmLKYRP-WdqVa7LPF-6vYgDwgCndBAjVA6Qc?size=1024x768">
            <a:extLst>
              <a:ext uri="{FF2B5EF4-FFF2-40B4-BE49-F238E27FC236}">
                <a16:creationId xmlns:a16="http://schemas.microsoft.com/office/drawing/2014/main" id="{89A4313C-013A-4DA2-B233-7D1C77D1A1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5325" y="1420419"/>
            <a:ext cx="3071245" cy="4624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8644720B-76EA-46F4-9AE3-460754DE8BA7}"/>
              </a:ext>
            </a:extLst>
          </p:cNvPr>
          <p:cNvSpPr>
            <a:spLocks noGrp="1" noChangeArrowheads="1"/>
          </p:cNvSpPr>
          <p:nvPr>
            <p:ph type="title"/>
          </p:nvPr>
        </p:nvSpPr>
        <p:spPr/>
        <p:txBody>
          <a:bodyPr/>
          <a:lstStyle/>
          <a:p>
            <a:pPr fontAlgn="auto">
              <a:spcAft>
                <a:spcPts val="0"/>
              </a:spcAft>
              <a:defRPr/>
            </a:pPr>
            <a:r>
              <a:rPr lang="en-US"/>
              <a:t>The Marketing Plan	</a:t>
            </a:r>
          </a:p>
        </p:txBody>
      </p:sp>
      <p:sp>
        <p:nvSpPr>
          <p:cNvPr id="25603" name="Rectangle 3">
            <a:extLst>
              <a:ext uri="{FF2B5EF4-FFF2-40B4-BE49-F238E27FC236}">
                <a16:creationId xmlns:a16="http://schemas.microsoft.com/office/drawing/2014/main" id="{1A95740B-5A81-4C32-9BC9-E809BF0C070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Competitors</a:t>
            </a:r>
          </a:p>
          <a:p>
            <a:pPr lvl="1"/>
            <a:r>
              <a:rPr lang="en-US" altLang="en-US" dirty="0"/>
              <a:t>What products are offered by competitors?</a:t>
            </a:r>
          </a:p>
          <a:p>
            <a:pPr lvl="1"/>
            <a:r>
              <a:rPr lang="en-US" altLang="en-US" dirty="0"/>
              <a:t>How do they promote their product?</a:t>
            </a:r>
          </a:p>
          <a:p>
            <a:pPr lvl="1"/>
            <a:r>
              <a:rPr lang="en-US" altLang="en-US" dirty="0"/>
              <a:t>How do they price and distribute their product?</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http://schemas.microsoft.com/office/2006/metadata/properties"/>
    <ds:schemaRef ds:uri="05d88611-e516-4d1a-b12e-39107e78b3d0"/>
    <ds:schemaRef ds:uri="http://purl.org/dc/elements/1.1/"/>
    <ds:schemaRef ds:uri="56ea17bb-c96d-4826-b465-01eec0dd23dd"/>
    <ds:schemaRef ds:uri="http://schemas.microsoft.com/office/infopath/2007/PartnerControls"/>
    <ds:schemaRef ds:uri="http://schemas.microsoft.com/office/2006/documentManagement/types"/>
    <ds:schemaRef ds:uri="http://schemas.openxmlformats.org/package/2006/metadata/core-properties"/>
    <ds:schemaRef ds:uri="http://schemas.microsoft.com/sharepoint/v3"/>
    <ds:schemaRef ds:uri="http://purl.org/dc/dcmitype/"/>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45</TotalTime>
  <Words>1741</Words>
  <Application>Microsoft Office PowerPoint</Application>
  <PresentationFormat>Widescreen</PresentationFormat>
  <Paragraphs>119</Paragraphs>
  <Slides>16</Slides>
  <Notes>11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.AppleSystemUIFont</vt:lpstr>
      <vt:lpstr>Arial</vt:lpstr>
      <vt:lpstr>Calibri</vt:lpstr>
      <vt:lpstr>Open Sans</vt:lpstr>
      <vt:lpstr>Open Sans SemiBold</vt:lpstr>
      <vt:lpstr>Tahoma</vt:lpstr>
      <vt:lpstr>Wingdings</vt:lpstr>
      <vt:lpstr>2_Office Theme</vt:lpstr>
      <vt:lpstr>3_Office Theme</vt:lpstr>
      <vt:lpstr>4_Office Theme</vt:lpstr>
      <vt:lpstr>PowerPoint Presentation</vt:lpstr>
      <vt:lpstr>PowerPoint Presentation</vt:lpstr>
      <vt:lpstr>The Marketing Plan</vt:lpstr>
      <vt:lpstr>The Marketing Plan</vt:lpstr>
      <vt:lpstr>The Marketing Plan</vt:lpstr>
      <vt:lpstr>The Marketing Plan</vt:lpstr>
      <vt:lpstr>The Marketing Plan</vt:lpstr>
      <vt:lpstr>The Marketing Plan</vt:lpstr>
      <vt:lpstr>The Marketing Plan </vt:lpstr>
      <vt:lpstr>The Marketing Plan </vt:lpstr>
      <vt:lpstr>The Marketing Plan</vt:lpstr>
      <vt:lpstr>The Marketing Plan</vt:lpstr>
      <vt:lpstr>The Marketing Plan</vt:lpstr>
      <vt:lpstr>The Marketing Plan </vt:lpstr>
      <vt:lpstr>The International Marketing Plan</vt:lpstr>
      <vt:lpstr>The International Marketing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11</cp:revision>
  <cp:lastPrinted>2017-07-07T16:17:37Z</cp:lastPrinted>
  <dcterms:created xsi:type="dcterms:W3CDTF">2017-07-11T23:58:30Z</dcterms:created>
  <dcterms:modified xsi:type="dcterms:W3CDTF">2017-07-26T03:59:57Z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