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0"/>
  </p:notesMasterIdLst>
  <p:sldIdLst>
    <p:sldId id="321" r:id="rId6"/>
    <p:sldId id="319" r:id="rId7"/>
    <p:sldId id="323" r:id="rId8"/>
    <p:sldId id="324" r:id="rId9"/>
    <p:sldId id="325" r:id="rId10"/>
    <p:sldId id="326" r:id="rId11"/>
    <p:sldId id="327" r:id="rId12"/>
    <p:sldId id="328" r:id="rId13"/>
    <p:sldId id="329" r:id="rId14"/>
    <p:sldId id="331" r:id="rId15"/>
    <p:sldId id="330" r:id="rId16"/>
    <p:sldId id="332" r:id="rId17"/>
    <p:sldId id="333" r:id="rId18"/>
    <p:sldId id="334"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86" d="100"/>
          <a:sy n="86" d="100"/>
        </p:scale>
        <p:origin x="562"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7/13/2017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Tiny Houses:</a:t>
            </a:r>
          </a:p>
          <a:p>
            <a:pPr lvl="1"/>
            <a:r>
              <a:rPr lang="en-US" dirty="0"/>
              <a:t>Living Large in a Small Space Project</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Interior Décor Sample Board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You will need to include the following on your board:</a:t>
            </a:r>
          </a:p>
          <a:p>
            <a:pPr lvl="2"/>
            <a:r>
              <a:rPr lang="en-US" sz="2400" dirty="0"/>
              <a:t>Color Scheme</a:t>
            </a:r>
          </a:p>
          <a:p>
            <a:pPr lvl="2"/>
            <a:r>
              <a:rPr lang="en-US" sz="2400" dirty="0"/>
              <a:t>Furniture</a:t>
            </a:r>
          </a:p>
          <a:p>
            <a:pPr lvl="2"/>
            <a:r>
              <a:rPr lang="en-US" sz="2400" dirty="0"/>
              <a:t>Wall Coverings</a:t>
            </a:r>
          </a:p>
          <a:p>
            <a:pPr lvl="2"/>
            <a:r>
              <a:rPr lang="en-US" sz="2400" dirty="0"/>
              <a:t>Floor Coverings</a:t>
            </a:r>
          </a:p>
          <a:p>
            <a:pPr lvl="2"/>
            <a:r>
              <a:rPr lang="en-US" sz="2400" dirty="0"/>
              <a:t>Window Coverings</a:t>
            </a:r>
          </a:p>
          <a:p>
            <a:pPr lvl="2"/>
            <a:r>
              <a:rPr lang="en-US" sz="2400" dirty="0"/>
              <a:t>Accessories</a:t>
            </a:r>
          </a:p>
          <a:p>
            <a:pPr lvl="2"/>
            <a:r>
              <a:rPr lang="en-US" sz="2400" dirty="0"/>
              <a:t>Lighting </a:t>
            </a:r>
          </a:p>
          <a:p>
            <a:pPr lvl="1"/>
            <a:endParaRPr lang="en-US" dirty="0"/>
          </a:p>
        </p:txBody>
      </p:sp>
      <p:pic>
        <p:nvPicPr>
          <p:cNvPr id="4" name="Content Placeholder 1" descr="Screen Shot 2015-05-07 at 7.19.30 PM.png">
            <a:extLst>
              <a:ext uri="{FF2B5EF4-FFF2-40B4-BE49-F238E27FC236}">
                <a16:creationId xmlns:a16="http://schemas.microsoft.com/office/drawing/2014/main" id="{5604B4BD-6715-4309-B2FB-22A5743A139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635" b="-218"/>
          <a:stretch/>
        </p:blipFill>
        <p:spPr>
          <a:xfrm>
            <a:off x="6462944" y="1626935"/>
            <a:ext cx="4620065" cy="3601641"/>
          </a:xfrm>
          <a:prstGeom prst="rect">
            <a:avLst/>
          </a:prstGeom>
        </p:spPr>
      </p:pic>
    </p:spTree>
    <p:extLst>
      <p:ext uri="{BB962C8B-B14F-4D97-AF65-F5344CB8AC3E}">
        <p14:creationId xmlns:p14="http://schemas.microsoft.com/office/powerpoint/2010/main" val="182180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Interior Décor Design Board (Continued)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37881" y="1420420"/>
            <a:ext cx="5955882" cy="4734318"/>
          </a:xfrm>
        </p:spPr>
        <p:txBody>
          <a:bodyPr/>
          <a:lstStyle/>
          <a:p>
            <a:pPr lvl="1"/>
            <a:r>
              <a:rPr lang="en-US" dirty="0"/>
              <a:t>Include design samples such as wallpaper, paint, fabrics, and other materials to create a pleasing visual on your design board.</a:t>
            </a:r>
          </a:p>
          <a:p>
            <a:pPr lvl="1"/>
            <a:r>
              <a:rPr lang="en-US" dirty="0"/>
              <a:t>Pictures of furniture, accessories, and lighting should also be included.  You may find pictures in design magazines or on the Internet.</a:t>
            </a:r>
          </a:p>
          <a:p>
            <a:pPr lvl="1"/>
            <a:r>
              <a:rPr lang="en-US" dirty="0"/>
              <a:t>Floor Plan</a:t>
            </a:r>
          </a:p>
          <a:p>
            <a:pPr lvl="1"/>
            <a:r>
              <a:rPr lang="en-US" dirty="0"/>
              <a:t>Your design board needs to be neat, organized, and pleasing to the eye.</a:t>
            </a:r>
          </a:p>
          <a:p>
            <a:pPr lvl="1"/>
            <a:endParaRPr lang="en-US" dirty="0"/>
          </a:p>
        </p:txBody>
      </p:sp>
      <p:pic>
        <p:nvPicPr>
          <p:cNvPr id="4" name="Picture 3">
            <a:extLst>
              <a:ext uri="{FF2B5EF4-FFF2-40B4-BE49-F238E27FC236}">
                <a16:creationId xmlns:a16="http://schemas.microsoft.com/office/drawing/2014/main" id="{2BF0B264-F340-481C-833A-E42C1776F0D5}"/>
              </a:ext>
            </a:extLst>
          </p:cNvPr>
          <p:cNvPicPr>
            <a:picLocks noChangeAspect="1"/>
          </p:cNvPicPr>
          <p:nvPr/>
        </p:nvPicPr>
        <p:blipFill>
          <a:blip r:embed="rId2"/>
          <a:stretch>
            <a:fillRect/>
          </a:stretch>
        </p:blipFill>
        <p:spPr>
          <a:xfrm>
            <a:off x="7831261" y="1848883"/>
            <a:ext cx="3365284" cy="3877392"/>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Marketing Promotion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Now that your house is planned, you will need to come up with a marketing campaign to sell your house to the public.</a:t>
            </a:r>
          </a:p>
          <a:p>
            <a:pPr lvl="1"/>
            <a:r>
              <a:rPr lang="en-US" dirty="0"/>
              <a:t>You will need to create a sales promotion to get the attention of individuals who are seeking to purchase a tiny house.</a:t>
            </a:r>
          </a:p>
          <a:p>
            <a:pPr lvl="1"/>
            <a:r>
              <a:rPr lang="en-US" dirty="0"/>
              <a:t>You will use the planning sheet provided to help you plan your advertisement.</a:t>
            </a:r>
          </a:p>
          <a:p>
            <a:pPr lvl="1"/>
            <a:endParaRPr lang="en-US" dirty="0"/>
          </a:p>
        </p:txBody>
      </p:sp>
      <p:pic>
        <p:nvPicPr>
          <p:cNvPr id="5" name="Content Placeholder 1" descr="Screen Shot 2015-05-07 at 7.22.27 PM.png">
            <a:extLst>
              <a:ext uri="{FF2B5EF4-FFF2-40B4-BE49-F238E27FC236}">
                <a16:creationId xmlns:a16="http://schemas.microsoft.com/office/drawing/2014/main" id="{B985E753-0251-484F-AE9C-CC0AB26D2269}"/>
              </a:ext>
            </a:extLst>
          </p:cNvPr>
          <p:cNvPicPr>
            <a:picLocks noChangeAspect="1"/>
          </p:cNvPicPr>
          <p:nvPr/>
        </p:nvPicPr>
        <p:blipFill>
          <a:blip r:embed="rId2" cstate="email">
            <a:extLst>
              <a:ext uri="{28A0092B-C50C-407E-A947-70E740481C1C}">
                <a14:useLocalDpi xmlns:a14="http://schemas.microsoft.com/office/drawing/2010/main"/>
              </a:ext>
            </a:extLst>
          </a:blip>
          <a:srcRect t="-59661" b="-59661"/>
          <a:stretch>
            <a:fillRect/>
          </a:stretch>
        </p:blipFill>
        <p:spPr>
          <a:xfrm>
            <a:off x="6604986" y="1124047"/>
            <a:ext cx="4623264" cy="5327063"/>
          </a:xfrm>
          <a:prstGeom prst="rect">
            <a:avLst/>
          </a:prstGeom>
        </p:spPr>
      </p:pic>
    </p:spTree>
    <p:extLst>
      <p:ext uri="{BB962C8B-B14F-4D97-AF65-F5344CB8AC3E}">
        <p14:creationId xmlns:p14="http://schemas.microsoft.com/office/powerpoint/2010/main" val="2677105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Marketing Promotion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Create an advertisement using the media to promote your tiny house.  This can be a newspaper/magazine advertisement, billboard, television commercial, direct mail ad, or website.</a:t>
            </a:r>
          </a:p>
          <a:p>
            <a:pPr lvl="1"/>
            <a:endParaRPr lang="en-US" dirty="0"/>
          </a:p>
        </p:txBody>
      </p:sp>
      <p:sp>
        <p:nvSpPr>
          <p:cNvPr id="4" name="Content Placeholder 3">
            <a:extLst>
              <a:ext uri="{FF2B5EF4-FFF2-40B4-BE49-F238E27FC236}">
                <a16:creationId xmlns:a16="http://schemas.microsoft.com/office/drawing/2014/main" id="{EAE6AE8C-73A5-49EB-AB2B-067F55E9DB48}"/>
              </a:ext>
            </a:extLst>
          </p:cNvPr>
          <p:cNvSpPr>
            <a:spLocks noGrp="1"/>
          </p:cNvSpPr>
          <p:nvPr>
            <p:ph sz="half" idx="10"/>
          </p:nvPr>
        </p:nvSpPr>
        <p:spPr/>
        <p:txBody>
          <a:bodyPr/>
          <a:lstStyle/>
          <a:p>
            <a:pPr lvl="1"/>
            <a:r>
              <a:rPr lang="en-US" dirty="0"/>
              <a:t>The advertisement needs to contain:</a:t>
            </a:r>
          </a:p>
          <a:p>
            <a:pPr lvl="2"/>
            <a:r>
              <a:rPr lang="en-US" dirty="0"/>
              <a:t>Unique name for your house</a:t>
            </a:r>
          </a:p>
          <a:p>
            <a:pPr lvl="2"/>
            <a:r>
              <a:rPr lang="en-US" dirty="0"/>
              <a:t>Floor plan</a:t>
            </a:r>
          </a:p>
          <a:p>
            <a:pPr lvl="2"/>
            <a:r>
              <a:rPr lang="en-US" dirty="0"/>
              <a:t>Sketch of outside of house</a:t>
            </a:r>
          </a:p>
          <a:p>
            <a:pPr lvl="2"/>
            <a:r>
              <a:rPr lang="en-US" dirty="0"/>
              <a:t>Slogan</a:t>
            </a:r>
          </a:p>
          <a:p>
            <a:pPr lvl="2"/>
            <a:r>
              <a:rPr lang="en-US" dirty="0"/>
              <a:t>Use of color</a:t>
            </a:r>
          </a:p>
          <a:p>
            <a:pPr lvl="2"/>
            <a:r>
              <a:rPr lang="en-US" dirty="0"/>
              <a:t>Price</a:t>
            </a:r>
          </a:p>
          <a:p>
            <a:endParaRPr lang="en-US" dirty="0"/>
          </a:p>
        </p:txBody>
      </p:sp>
      <p:pic>
        <p:nvPicPr>
          <p:cNvPr id="6" name="Content Placeholder 9" descr="Screen Shot 2015-05-07 at 7.25.33 PM.png">
            <a:extLst>
              <a:ext uri="{FF2B5EF4-FFF2-40B4-BE49-F238E27FC236}">
                <a16:creationId xmlns:a16="http://schemas.microsoft.com/office/drawing/2014/main" id="{F656A3F2-20F2-46C6-BE3A-A032F8DC8337}"/>
              </a:ext>
            </a:extLst>
          </p:cNvPr>
          <p:cNvPicPr>
            <a:picLocks noChangeAspect="1"/>
          </p:cNvPicPr>
          <p:nvPr/>
        </p:nvPicPr>
        <p:blipFill>
          <a:blip r:embed="rId2" cstate="email">
            <a:extLst>
              <a:ext uri="{28A0092B-C50C-407E-A947-70E740481C1C}">
                <a14:useLocalDpi xmlns:a14="http://schemas.microsoft.com/office/drawing/2010/main"/>
              </a:ext>
            </a:extLst>
          </a:blip>
          <a:srcRect t="-18460" b="-18460"/>
          <a:stretch>
            <a:fillRect/>
          </a:stretch>
        </p:blipFill>
        <p:spPr>
          <a:xfrm>
            <a:off x="3358800" y="3494631"/>
            <a:ext cx="2914057" cy="3265715"/>
          </a:xfrm>
          <a:prstGeom prst="rect">
            <a:avLst/>
          </a:prstGeom>
        </p:spPr>
      </p:pic>
    </p:spTree>
    <p:extLst>
      <p:ext uri="{BB962C8B-B14F-4D97-AF65-F5344CB8AC3E}">
        <p14:creationId xmlns:p14="http://schemas.microsoft.com/office/powerpoint/2010/main" val="1060375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9" descr="Screen Shot 2015-05-07 at 7.27.01 PM.png">
            <a:extLst>
              <a:ext uri="{FF2B5EF4-FFF2-40B4-BE49-F238E27FC236}">
                <a16:creationId xmlns:a16="http://schemas.microsoft.com/office/drawing/2014/main" id="{83B69FA4-5A19-4A13-816C-BD204B2B81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331" b="-46"/>
          <a:stretch/>
        </p:blipFill>
        <p:spPr>
          <a:xfrm>
            <a:off x="1423771" y="3287728"/>
            <a:ext cx="3769665" cy="2867010"/>
          </a:xfrm>
          <a:prstGeom prst="rect">
            <a:avLst/>
          </a:prstGeom>
        </p:spPr>
      </p:pic>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Three-Dimensional Model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5328050" cy="2032994"/>
          </a:xfrm>
        </p:spPr>
        <p:txBody>
          <a:bodyPr/>
          <a:lstStyle/>
          <a:p>
            <a:pPr lvl="1"/>
            <a:r>
              <a:rPr lang="en-US" dirty="0"/>
              <a:t>You will create a 3D miniature model of the outside as well as the inside décor of your tiny house using your sketches and floor plan as a guideline.</a:t>
            </a:r>
          </a:p>
          <a:p>
            <a:pPr lvl="1"/>
            <a:endParaRPr lang="en-US" dirty="0"/>
          </a:p>
        </p:txBody>
      </p:sp>
      <p:sp>
        <p:nvSpPr>
          <p:cNvPr id="4" name="Content Placeholder 3">
            <a:extLst>
              <a:ext uri="{FF2B5EF4-FFF2-40B4-BE49-F238E27FC236}">
                <a16:creationId xmlns:a16="http://schemas.microsoft.com/office/drawing/2014/main" id="{EAE6AE8C-73A5-49EB-AB2B-067F55E9DB48}"/>
              </a:ext>
            </a:extLst>
          </p:cNvPr>
          <p:cNvSpPr>
            <a:spLocks noGrp="1"/>
          </p:cNvSpPr>
          <p:nvPr>
            <p:ph sz="half" idx="10"/>
          </p:nvPr>
        </p:nvSpPr>
        <p:spPr/>
        <p:txBody>
          <a:bodyPr/>
          <a:lstStyle/>
          <a:p>
            <a:pPr lvl="1"/>
            <a:r>
              <a:rPr lang="en-US" dirty="0"/>
              <a:t>You will use the planning sheet to create a written plan of how you will create your model, which will include:</a:t>
            </a:r>
          </a:p>
          <a:p>
            <a:pPr lvl="2"/>
            <a:r>
              <a:rPr lang="en-US" dirty="0"/>
              <a:t>Size of the model</a:t>
            </a:r>
          </a:p>
          <a:p>
            <a:pPr lvl="2"/>
            <a:r>
              <a:rPr lang="en-US" dirty="0"/>
              <a:t>What materials will you use to build the model</a:t>
            </a:r>
          </a:p>
          <a:p>
            <a:pPr lvl="2"/>
            <a:r>
              <a:rPr lang="en-US" dirty="0"/>
              <a:t>Sketch of model - inside and outside</a:t>
            </a:r>
          </a:p>
          <a:p>
            <a:pPr lvl="1"/>
            <a:r>
              <a:rPr lang="en-US" dirty="0"/>
              <a:t>Be sure your structure is neat and attractive</a:t>
            </a:r>
          </a:p>
          <a:p>
            <a:endParaRPr lang="en-US" dirty="0"/>
          </a:p>
        </p:txBody>
      </p:sp>
    </p:spTree>
    <p:extLst>
      <p:ext uri="{BB962C8B-B14F-4D97-AF65-F5344CB8AC3E}">
        <p14:creationId xmlns:p14="http://schemas.microsoft.com/office/powerpoint/2010/main" val="2769425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Tiny Houses: </a:t>
            </a:r>
            <a:br>
              <a:rPr lang="en-US" dirty="0"/>
            </a:br>
            <a:r>
              <a:rPr lang="en-US" dirty="0"/>
              <a:t>Living Large in a Small Space Project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You should now be more familiar with what tiny houses are, their functions, and why they are becoming more popular in construction and design. </a:t>
            </a:r>
          </a:p>
          <a:p>
            <a:pPr lvl="1"/>
            <a:r>
              <a:rPr lang="en-US" dirty="0"/>
              <a:t> With this knowledge you will design your own tiny house.  </a:t>
            </a:r>
          </a:p>
          <a:p>
            <a:pPr lvl="1"/>
            <a:r>
              <a:rPr lang="en-US" dirty="0"/>
              <a:t>While designing your tiny house, please keep in mind what was discussed in the multimedia presentation.</a:t>
            </a:r>
          </a:p>
          <a:p>
            <a:pPr lvl="1"/>
            <a:endParaRPr lang="en-US" dirty="0"/>
          </a:p>
        </p:txBody>
      </p:sp>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Components of the Project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You will be graded on six components for your tiny house design.</a:t>
            </a:r>
          </a:p>
          <a:p>
            <a:pPr lvl="1"/>
            <a:r>
              <a:rPr lang="en-US" dirty="0"/>
              <a:t>The components are:</a:t>
            </a:r>
          </a:p>
          <a:p>
            <a:pPr lvl="2"/>
            <a:r>
              <a:rPr lang="en-US" sz="2400" dirty="0"/>
              <a:t>Design plan for your tiny house</a:t>
            </a:r>
          </a:p>
          <a:p>
            <a:pPr lvl="2"/>
            <a:r>
              <a:rPr lang="en-US" sz="2400" dirty="0"/>
              <a:t>Floor plan</a:t>
            </a:r>
          </a:p>
          <a:p>
            <a:pPr lvl="2"/>
            <a:r>
              <a:rPr lang="en-US" sz="2400" dirty="0"/>
              <a:t>Budget with construction and décor materials for your tiny house, including eco-friendly items</a:t>
            </a:r>
          </a:p>
          <a:p>
            <a:pPr lvl="2"/>
            <a:r>
              <a:rPr lang="en-US" sz="2400" dirty="0"/>
              <a:t>Interior décor design board of your tiny house</a:t>
            </a:r>
          </a:p>
          <a:p>
            <a:pPr lvl="2"/>
            <a:r>
              <a:rPr lang="en-US" sz="2400" dirty="0"/>
              <a:t>Marketing promotion to sell your tiny house</a:t>
            </a:r>
          </a:p>
          <a:p>
            <a:pPr lvl="2"/>
            <a:r>
              <a:rPr lang="en-US" sz="2400" dirty="0"/>
              <a:t>Plan and implement a 3D model of your tiny house</a:t>
            </a:r>
          </a:p>
          <a:p>
            <a:pPr lvl="1"/>
            <a:r>
              <a:rPr lang="en-US" dirty="0"/>
              <a:t>You will use the provided planning sheets to help you in the planning process of each component</a:t>
            </a:r>
          </a:p>
          <a:p>
            <a:pPr lvl="1"/>
            <a:endParaRPr lang="en-US" dirty="0"/>
          </a:p>
        </p:txBody>
      </p:sp>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Criteria of Components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Tiny House Plans</a:t>
            </a:r>
          </a:p>
          <a:p>
            <a:pPr lvl="1"/>
            <a:r>
              <a:rPr lang="en-US" dirty="0"/>
              <a:t>Floor Plan</a:t>
            </a:r>
          </a:p>
          <a:p>
            <a:pPr lvl="1"/>
            <a:r>
              <a:rPr lang="en-US" dirty="0"/>
              <a:t>Materials Budget (Construction and Décor)</a:t>
            </a:r>
          </a:p>
          <a:p>
            <a:pPr lvl="1"/>
            <a:r>
              <a:rPr lang="en-US" dirty="0"/>
              <a:t>Interior Décor Sample Board</a:t>
            </a:r>
          </a:p>
          <a:p>
            <a:pPr lvl="1"/>
            <a:r>
              <a:rPr lang="en-US" dirty="0"/>
              <a:t>Interior Décor Design Board </a:t>
            </a:r>
          </a:p>
          <a:p>
            <a:pPr lvl="1"/>
            <a:r>
              <a:rPr lang="en-US" dirty="0"/>
              <a:t>Marketing Promotion</a:t>
            </a:r>
          </a:p>
          <a:p>
            <a:pPr lvl="1"/>
            <a:r>
              <a:rPr lang="en-US" dirty="0"/>
              <a:t>Three-Dimensional Model</a:t>
            </a:r>
          </a:p>
          <a:p>
            <a:pPr lvl="1"/>
            <a:endParaRPr lang="en-US" dirty="0"/>
          </a:p>
          <a:p>
            <a:pPr lvl="1"/>
            <a:endParaRPr lang="en-US" dirty="0"/>
          </a:p>
        </p:txBody>
      </p:sp>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Tiny House Plan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Use the tiny house plan worksheet to help you plan your house.</a:t>
            </a:r>
          </a:p>
          <a:p>
            <a:pPr lvl="1"/>
            <a:r>
              <a:rPr lang="en-US" dirty="0"/>
              <a:t>You will include:</a:t>
            </a:r>
          </a:p>
          <a:p>
            <a:pPr lvl="2"/>
            <a:r>
              <a:rPr lang="en-US" dirty="0"/>
              <a:t> Size of the house</a:t>
            </a:r>
          </a:p>
          <a:p>
            <a:pPr lvl="2"/>
            <a:r>
              <a:rPr lang="en-US" dirty="0"/>
              <a:t> Sketch of how the house    will look </a:t>
            </a:r>
          </a:p>
          <a:p>
            <a:pPr lvl="2"/>
            <a:r>
              <a:rPr lang="en-US" dirty="0"/>
              <a:t> Material list</a:t>
            </a:r>
          </a:p>
          <a:p>
            <a:pPr lvl="1"/>
            <a:r>
              <a:rPr lang="en-US" dirty="0"/>
              <a:t>This plan will guide you into the other components of the project</a:t>
            </a:r>
          </a:p>
          <a:p>
            <a:pPr lvl="1"/>
            <a:endParaRPr lang="en-US" dirty="0"/>
          </a:p>
        </p:txBody>
      </p:sp>
      <p:pic>
        <p:nvPicPr>
          <p:cNvPr id="4" name="Content Placeholder 10" descr="Screen Shot 2015-05-06 at 2.28.58 PM.png">
            <a:extLst>
              <a:ext uri="{FF2B5EF4-FFF2-40B4-BE49-F238E27FC236}">
                <a16:creationId xmlns:a16="http://schemas.microsoft.com/office/drawing/2014/main" id="{C611F384-8601-49F6-8AD3-ECA3811D8E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65633" y="1420420"/>
            <a:ext cx="3811466" cy="1630304"/>
          </a:xfrm>
          <a:prstGeom prst="rect">
            <a:avLst/>
          </a:prstGeom>
          <a:ln w="57150" cmpd="sng">
            <a:solidFill>
              <a:srgbClr val="FFFFFF"/>
            </a:solidFill>
          </a:ln>
        </p:spPr>
      </p:pic>
      <p:pic>
        <p:nvPicPr>
          <p:cNvPr id="5" name="Picture 4" descr="Screen Shot 2015-05-06 at 2.32.43 PM.png">
            <a:extLst>
              <a:ext uri="{FF2B5EF4-FFF2-40B4-BE49-F238E27FC236}">
                <a16:creationId xmlns:a16="http://schemas.microsoft.com/office/drawing/2014/main" id="{C1E6A185-072D-4B03-AA8C-91315A3AFD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8160160" y="3156974"/>
            <a:ext cx="2952169" cy="2739669"/>
          </a:xfrm>
          <a:prstGeom prst="rect">
            <a:avLst/>
          </a:prstGeom>
          <a:ln w="57150" cmpd="sng">
            <a:solidFill>
              <a:srgbClr val="FFFFFF"/>
            </a:solidFill>
          </a:ln>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Floor Plan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You will use graph paper and an architect’s scale to create a scale drawing of your tiny house</a:t>
            </a:r>
          </a:p>
          <a:p>
            <a:pPr lvl="1"/>
            <a:r>
              <a:rPr lang="en-US" dirty="0"/>
              <a:t>Include the following:</a:t>
            </a:r>
          </a:p>
          <a:p>
            <a:pPr lvl="2"/>
            <a:r>
              <a:rPr lang="en-US" dirty="0"/>
              <a:t>Measurements</a:t>
            </a:r>
          </a:p>
          <a:p>
            <a:pPr lvl="2"/>
            <a:r>
              <a:rPr lang="en-US" dirty="0"/>
              <a:t>Window and door placement</a:t>
            </a:r>
          </a:p>
          <a:p>
            <a:pPr lvl="2"/>
            <a:r>
              <a:rPr lang="en-US" dirty="0"/>
              <a:t>Storage</a:t>
            </a:r>
          </a:p>
          <a:p>
            <a:pPr lvl="2"/>
            <a:r>
              <a:rPr lang="en-US" dirty="0"/>
              <a:t>Total square footage </a:t>
            </a:r>
          </a:p>
          <a:p>
            <a:pPr lvl="2"/>
            <a:r>
              <a:rPr lang="en-US" dirty="0"/>
              <a:t>Room dimensions</a:t>
            </a:r>
          </a:p>
          <a:p>
            <a:pPr lvl="2"/>
            <a:r>
              <a:rPr lang="en-US" dirty="0"/>
              <a:t>Correct labeling </a:t>
            </a:r>
          </a:p>
          <a:p>
            <a:pPr lvl="2"/>
            <a:r>
              <a:rPr lang="en-US" dirty="0"/>
              <a:t>Must include a living area, bedroom, kitchen, bathroom, and storage</a:t>
            </a:r>
          </a:p>
          <a:p>
            <a:pPr lvl="1"/>
            <a:endParaRPr lang="en-US" dirty="0"/>
          </a:p>
        </p:txBody>
      </p:sp>
      <p:pic>
        <p:nvPicPr>
          <p:cNvPr id="4" name="Content Placeholder 1" descr="Screen Shot 2015-05-06 at 2.28.50 PM.png">
            <a:extLst>
              <a:ext uri="{FF2B5EF4-FFF2-40B4-BE49-F238E27FC236}">
                <a16:creationId xmlns:a16="http://schemas.microsoft.com/office/drawing/2014/main" id="{318DFD27-3BE8-4E33-BC50-51727BDED34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70"/>
          <a:stretch/>
        </p:blipFill>
        <p:spPr>
          <a:xfrm>
            <a:off x="7407676" y="2117790"/>
            <a:ext cx="4037469" cy="3233042"/>
          </a:xfrm>
          <a:prstGeom prst="rect">
            <a:avLst/>
          </a:prstGeom>
          <a:ln w="57150" cmpd="sng">
            <a:solidFill>
              <a:schemeClr val="tx1"/>
            </a:solidFill>
          </a:ln>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Materials Budget (Construction and Décor)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Use the budget planning worksheet to determine the price of your tiny house</a:t>
            </a:r>
          </a:p>
          <a:p>
            <a:pPr lvl="1"/>
            <a:r>
              <a:rPr lang="en-US" dirty="0"/>
              <a:t>The detailed budget plan of construction and décor will include:</a:t>
            </a:r>
          </a:p>
          <a:p>
            <a:pPr lvl="2"/>
            <a:r>
              <a:rPr lang="en-US" sz="2400" dirty="0"/>
              <a:t>Construction supplies</a:t>
            </a:r>
          </a:p>
          <a:p>
            <a:pPr lvl="2"/>
            <a:r>
              <a:rPr lang="en-US" sz="2400" dirty="0"/>
              <a:t>Tools and equipment</a:t>
            </a:r>
          </a:p>
          <a:p>
            <a:pPr lvl="2"/>
            <a:r>
              <a:rPr lang="en-US" sz="2400" dirty="0"/>
              <a:t>Furniture</a:t>
            </a:r>
          </a:p>
          <a:p>
            <a:pPr lvl="2"/>
            <a:r>
              <a:rPr lang="en-US" sz="2400" dirty="0"/>
              <a:t>Appliances</a:t>
            </a:r>
          </a:p>
          <a:p>
            <a:pPr lvl="2"/>
            <a:r>
              <a:rPr lang="en-US" sz="2400" dirty="0"/>
              <a:t>Backgrounds</a:t>
            </a:r>
          </a:p>
          <a:p>
            <a:pPr lvl="2"/>
            <a:r>
              <a:rPr lang="en-US" sz="2400" dirty="0"/>
              <a:t>Accessories</a:t>
            </a:r>
          </a:p>
          <a:p>
            <a:pPr lvl="2"/>
            <a:r>
              <a:rPr lang="en-US" sz="2400" dirty="0"/>
              <a:t>Lighting</a:t>
            </a:r>
          </a:p>
          <a:p>
            <a:pPr lvl="1"/>
            <a:endParaRPr lang="en-US" dirty="0"/>
          </a:p>
        </p:txBody>
      </p:sp>
      <p:pic>
        <p:nvPicPr>
          <p:cNvPr id="4" name="Content Placeholder 1" descr="Screen Shot 2015-05-07 at 7.13.50 PM.png">
            <a:extLst>
              <a:ext uri="{FF2B5EF4-FFF2-40B4-BE49-F238E27FC236}">
                <a16:creationId xmlns:a16="http://schemas.microsoft.com/office/drawing/2014/main" id="{1C1721E6-AAC3-41C4-84E8-458FDD0CF09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347" b="56"/>
          <a:stretch/>
        </p:blipFill>
        <p:spPr>
          <a:xfrm>
            <a:off x="7022237" y="2966302"/>
            <a:ext cx="4208352" cy="3122365"/>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Interior Décor Sample Board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You will use the planning worksheet to plan your board.  This will help you when you are researching and finding pictures and samples.</a:t>
            </a:r>
          </a:p>
          <a:p>
            <a:pPr lvl="1"/>
            <a:r>
              <a:rPr lang="en-US" dirty="0"/>
              <a:t>Using a poster board, you will display samples of the décor for the inside of your tiny house.</a:t>
            </a:r>
          </a:p>
          <a:p>
            <a:pPr lvl="1"/>
            <a:r>
              <a:rPr lang="en-US" dirty="0"/>
              <a:t>You will need to keep the principles and elements of design in mind when designing the interior of your tiny house.</a:t>
            </a:r>
          </a:p>
          <a:p>
            <a:pPr lvl="1"/>
            <a:endParaRPr lang="en-US" dirty="0"/>
          </a:p>
        </p:txBody>
      </p:sp>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56ea17bb-c96d-4826-b465-01eec0dd23dd"/>
    <ds:schemaRef ds:uri="http://schemas.microsoft.com/office/2006/documentManagement/types"/>
    <ds:schemaRef ds:uri="05d88611-e516-4d1a-b12e-39107e78b3d0"/>
    <ds:schemaRef ds:uri="http://schemas.microsoft.com/office/2006/metadata/properties"/>
    <ds:schemaRef ds:uri="http://schemas.microsoft.com/sharepoint/v3"/>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51</TotalTime>
  <Words>698</Words>
  <Application>Microsoft Office PowerPoint</Application>
  <PresentationFormat>Widescreen</PresentationFormat>
  <Paragraphs>89</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Tiny Houses:  Living Large in a Small Space Project</vt:lpstr>
      <vt:lpstr>Components of the Project</vt:lpstr>
      <vt:lpstr>Criteria of Components</vt:lpstr>
      <vt:lpstr>Tiny House Plan</vt:lpstr>
      <vt:lpstr>Floor Plan</vt:lpstr>
      <vt:lpstr>Materials Budget (Construction and Décor)</vt:lpstr>
      <vt:lpstr>Interior Décor Sample Board</vt:lpstr>
      <vt:lpstr>Interior Décor Sample Board</vt:lpstr>
      <vt:lpstr>Interior Décor Design Board (Continued)</vt:lpstr>
      <vt:lpstr>Marketing Promotion</vt:lpstr>
      <vt:lpstr>Marketing Promotion</vt:lpstr>
      <vt:lpstr>Three-Dimensional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10</cp:revision>
  <cp:lastPrinted>2017-07-07T16:17:37Z</cp:lastPrinted>
  <dcterms:created xsi:type="dcterms:W3CDTF">2017-07-11T23:58:30Z</dcterms:created>
  <dcterms:modified xsi:type="dcterms:W3CDTF">2017-07-13T20:39:33Z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