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0"/>
  </p:notesMasterIdLst>
  <p:sldIdLst>
    <p:sldId id="321" r:id="rId6"/>
    <p:sldId id="319" r:id="rId7"/>
    <p:sldId id="323" r:id="rId8"/>
    <p:sldId id="324" r:id="rId9"/>
    <p:sldId id="325" r:id="rId10"/>
    <p:sldId id="331" r:id="rId11"/>
    <p:sldId id="332" r:id="rId12"/>
    <p:sldId id="333" r:id="rId13"/>
    <p:sldId id="326" r:id="rId14"/>
    <p:sldId id="327" r:id="rId15"/>
    <p:sldId id="328" r:id="rId16"/>
    <p:sldId id="329" r:id="rId17"/>
    <p:sldId id="330" r:id="rId18"/>
    <p:sldId id="334" r:id="rId1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4" autoAdjust="0"/>
    <p:restoredTop sz="89664" autoAdjust="0"/>
  </p:normalViewPr>
  <p:slideViewPr>
    <p:cSldViewPr snapToGrid="0">
      <p:cViewPr varScale="1">
        <p:scale>
          <a:sx n="77" d="100"/>
          <a:sy n="77" d="100"/>
        </p:scale>
        <p:origin x="91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AE5693-325C-4D9C-B4F8-C57E90045254}" type="doc">
      <dgm:prSet loTypeId="urn:microsoft.com/office/officeart/2005/8/layout/venn1" loCatId="relationship" qsTypeId="urn:microsoft.com/office/officeart/2005/8/quickstyle/simple1" qsCatId="simple" csTypeId="urn:microsoft.com/office/officeart/2005/8/colors/accent0_3" csCatId="mainScheme"/>
      <dgm:spPr/>
      <dgm:t>
        <a:bodyPr/>
        <a:lstStyle/>
        <a:p>
          <a:endParaRPr lang="en-US"/>
        </a:p>
      </dgm:t>
    </dgm:pt>
    <dgm:pt modelId="{F30E28C0-CAE0-4FB0-B698-9B14A9301E51}">
      <dgm:prSet/>
      <dgm:spPr/>
      <dgm:t>
        <a:bodyPr/>
        <a:lstStyle/>
        <a:p>
          <a:pPr rtl="0"/>
          <a:r>
            <a:rPr lang="en-US" i="0" dirty="0">
              <a:solidFill>
                <a:schemeClr val="bg1"/>
              </a:solidFill>
              <a:latin typeface="Open Sans"/>
            </a:rPr>
            <a:t>Savings accounts</a:t>
          </a:r>
          <a:endParaRPr lang="en-US" dirty="0">
            <a:solidFill>
              <a:schemeClr val="bg1"/>
            </a:solidFill>
            <a:latin typeface="Open Sans"/>
          </a:endParaRPr>
        </a:p>
      </dgm:t>
    </dgm:pt>
    <dgm:pt modelId="{FA370A04-C613-4F45-996A-49450AABC516}" type="parTrans" cxnId="{9C1AC772-A0C1-4B56-ADFF-C68364831E39}">
      <dgm:prSet/>
      <dgm:spPr/>
      <dgm:t>
        <a:bodyPr/>
        <a:lstStyle/>
        <a:p>
          <a:endParaRPr lang="en-US"/>
        </a:p>
      </dgm:t>
    </dgm:pt>
    <dgm:pt modelId="{2B997655-E8A1-44AD-85C9-5DFE01A39101}" type="sibTrans" cxnId="{9C1AC772-A0C1-4B56-ADFF-C68364831E39}">
      <dgm:prSet/>
      <dgm:spPr/>
      <dgm:t>
        <a:bodyPr/>
        <a:lstStyle/>
        <a:p>
          <a:endParaRPr lang="en-US"/>
        </a:p>
      </dgm:t>
    </dgm:pt>
    <dgm:pt modelId="{0A0E7DE6-ACC7-4A94-8772-5FAE7F15D9B5}">
      <dgm:prSet/>
      <dgm:spPr/>
      <dgm:t>
        <a:bodyPr/>
        <a:lstStyle/>
        <a:p>
          <a:pPr rtl="0"/>
          <a:r>
            <a:rPr lang="en-US" i="0" dirty="0">
              <a:solidFill>
                <a:schemeClr val="bg1"/>
              </a:solidFill>
              <a:latin typeface="Open Sans"/>
            </a:rPr>
            <a:t>Certificates of deposits (CDs)</a:t>
          </a:r>
          <a:endParaRPr lang="en-US" dirty="0">
            <a:solidFill>
              <a:schemeClr val="bg1"/>
            </a:solidFill>
            <a:latin typeface="Open Sans"/>
          </a:endParaRPr>
        </a:p>
      </dgm:t>
    </dgm:pt>
    <dgm:pt modelId="{2E34D193-FFB2-467A-9FF4-35AF18127425}" type="parTrans" cxnId="{7CEA99AB-9940-447B-ACBD-9ACD31BBDFCF}">
      <dgm:prSet/>
      <dgm:spPr/>
      <dgm:t>
        <a:bodyPr/>
        <a:lstStyle/>
        <a:p>
          <a:endParaRPr lang="en-US"/>
        </a:p>
      </dgm:t>
    </dgm:pt>
    <dgm:pt modelId="{7CF2CFA2-053E-496B-8898-4AEEFE7E354D}" type="sibTrans" cxnId="{7CEA99AB-9940-447B-ACBD-9ACD31BBDFCF}">
      <dgm:prSet/>
      <dgm:spPr/>
      <dgm:t>
        <a:bodyPr/>
        <a:lstStyle/>
        <a:p>
          <a:endParaRPr lang="en-US"/>
        </a:p>
      </dgm:t>
    </dgm:pt>
    <dgm:pt modelId="{E62C6EE0-E855-46D3-8C42-63F08774EA11}">
      <dgm:prSet/>
      <dgm:spPr/>
      <dgm:t>
        <a:bodyPr/>
        <a:lstStyle/>
        <a:p>
          <a:pPr rtl="0"/>
          <a:r>
            <a:rPr lang="en-US" i="0" dirty="0">
              <a:solidFill>
                <a:schemeClr val="bg1"/>
              </a:solidFill>
              <a:latin typeface="Open Sans"/>
            </a:rPr>
            <a:t>Money market accounts (MMAs)</a:t>
          </a:r>
          <a:endParaRPr lang="en-US" dirty="0">
            <a:solidFill>
              <a:schemeClr val="bg1"/>
            </a:solidFill>
            <a:latin typeface="Open Sans"/>
          </a:endParaRPr>
        </a:p>
      </dgm:t>
    </dgm:pt>
    <dgm:pt modelId="{8E6A8E72-24DE-4A0C-89F8-E0CDC38D4CF4}" type="parTrans" cxnId="{75F3BE5B-47A5-4159-BC76-86D4EA6249AD}">
      <dgm:prSet/>
      <dgm:spPr/>
      <dgm:t>
        <a:bodyPr/>
        <a:lstStyle/>
        <a:p>
          <a:endParaRPr lang="en-US"/>
        </a:p>
      </dgm:t>
    </dgm:pt>
    <dgm:pt modelId="{9C073592-7622-4F13-9511-50E3A870C0CB}" type="sibTrans" cxnId="{75F3BE5B-47A5-4159-BC76-86D4EA6249AD}">
      <dgm:prSet/>
      <dgm:spPr/>
      <dgm:t>
        <a:bodyPr/>
        <a:lstStyle/>
        <a:p>
          <a:endParaRPr lang="en-US"/>
        </a:p>
      </dgm:t>
    </dgm:pt>
    <dgm:pt modelId="{26B02E04-2768-4049-9408-E57E32A1090D}" type="pres">
      <dgm:prSet presAssocID="{EEAE5693-325C-4D9C-B4F8-C57E90045254}" presName="compositeShape" presStyleCnt="0">
        <dgm:presLayoutVars>
          <dgm:chMax val="7"/>
          <dgm:dir/>
          <dgm:resizeHandles val="exact"/>
        </dgm:presLayoutVars>
      </dgm:prSet>
      <dgm:spPr/>
    </dgm:pt>
    <dgm:pt modelId="{C6349759-D1D6-4F5F-A40F-31D8C33797DB}" type="pres">
      <dgm:prSet presAssocID="{F30E28C0-CAE0-4FB0-B698-9B14A9301E51}" presName="circ1" presStyleLbl="vennNode1" presStyleIdx="0" presStyleCnt="3"/>
      <dgm:spPr/>
    </dgm:pt>
    <dgm:pt modelId="{8B859E8D-85FA-4213-82C8-8669B114A3F0}" type="pres">
      <dgm:prSet presAssocID="{F30E28C0-CAE0-4FB0-B698-9B14A9301E51}" presName="circ1Tx" presStyleLbl="revTx" presStyleIdx="0" presStyleCnt="0">
        <dgm:presLayoutVars>
          <dgm:chMax val="0"/>
          <dgm:chPref val="0"/>
          <dgm:bulletEnabled val="1"/>
        </dgm:presLayoutVars>
      </dgm:prSet>
      <dgm:spPr/>
    </dgm:pt>
    <dgm:pt modelId="{25357F17-9994-44AC-90CF-F9A036259D43}" type="pres">
      <dgm:prSet presAssocID="{0A0E7DE6-ACC7-4A94-8772-5FAE7F15D9B5}" presName="circ2" presStyleLbl="vennNode1" presStyleIdx="1" presStyleCnt="3"/>
      <dgm:spPr/>
    </dgm:pt>
    <dgm:pt modelId="{A35738E5-0B66-4FAA-9B09-ECCA0788038A}" type="pres">
      <dgm:prSet presAssocID="{0A0E7DE6-ACC7-4A94-8772-5FAE7F15D9B5}" presName="circ2Tx" presStyleLbl="revTx" presStyleIdx="0" presStyleCnt="0">
        <dgm:presLayoutVars>
          <dgm:chMax val="0"/>
          <dgm:chPref val="0"/>
          <dgm:bulletEnabled val="1"/>
        </dgm:presLayoutVars>
      </dgm:prSet>
      <dgm:spPr/>
    </dgm:pt>
    <dgm:pt modelId="{3941BBCD-1E97-425F-9737-90A9C3E3BF6D}" type="pres">
      <dgm:prSet presAssocID="{E62C6EE0-E855-46D3-8C42-63F08774EA11}" presName="circ3" presStyleLbl="vennNode1" presStyleIdx="2" presStyleCnt="3"/>
      <dgm:spPr/>
    </dgm:pt>
    <dgm:pt modelId="{5D46AEAF-D0AF-4267-8B56-E622DA0010D8}" type="pres">
      <dgm:prSet presAssocID="{E62C6EE0-E855-46D3-8C42-63F08774EA11}" presName="circ3Tx" presStyleLbl="revTx" presStyleIdx="0" presStyleCnt="0">
        <dgm:presLayoutVars>
          <dgm:chMax val="0"/>
          <dgm:chPref val="0"/>
          <dgm:bulletEnabled val="1"/>
        </dgm:presLayoutVars>
      </dgm:prSet>
      <dgm:spPr/>
    </dgm:pt>
  </dgm:ptLst>
  <dgm:cxnLst>
    <dgm:cxn modelId="{C957EE00-B4A6-4BF0-817C-048CB0F5CCF1}" type="presOf" srcId="{EEAE5693-325C-4D9C-B4F8-C57E90045254}" destId="{26B02E04-2768-4049-9408-E57E32A1090D}" srcOrd="0" destOrd="0" presId="urn:microsoft.com/office/officeart/2005/8/layout/venn1"/>
    <dgm:cxn modelId="{3F43D832-C391-4B05-BCC5-3D330C421C07}" type="presOf" srcId="{0A0E7DE6-ACC7-4A94-8772-5FAE7F15D9B5}" destId="{25357F17-9994-44AC-90CF-F9A036259D43}" srcOrd="0" destOrd="0" presId="urn:microsoft.com/office/officeart/2005/8/layout/venn1"/>
    <dgm:cxn modelId="{75F3BE5B-47A5-4159-BC76-86D4EA6249AD}" srcId="{EEAE5693-325C-4D9C-B4F8-C57E90045254}" destId="{E62C6EE0-E855-46D3-8C42-63F08774EA11}" srcOrd="2" destOrd="0" parTransId="{8E6A8E72-24DE-4A0C-89F8-E0CDC38D4CF4}" sibTransId="{9C073592-7622-4F13-9511-50E3A870C0CB}"/>
    <dgm:cxn modelId="{9C1AC772-A0C1-4B56-ADFF-C68364831E39}" srcId="{EEAE5693-325C-4D9C-B4F8-C57E90045254}" destId="{F30E28C0-CAE0-4FB0-B698-9B14A9301E51}" srcOrd="0" destOrd="0" parTransId="{FA370A04-C613-4F45-996A-49450AABC516}" sibTransId="{2B997655-E8A1-44AD-85C9-5DFE01A39101}"/>
    <dgm:cxn modelId="{67E7887F-E7A4-45E7-B160-E3D46CAB51EB}" type="presOf" srcId="{F30E28C0-CAE0-4FB0-B698-9B14A9301E51}" destId="{C6349759-D1D6-4F5F-A40F-31D8C33797DB}" srcOrd="0" destOrd="0" presId="urn:microsoft.com/office/officeart/2005/8/layout/venn1"/>
    <dgm:cxn modelId="{B014E08C-535A-482D-95E5-96761E829482}" type="presOf" srcId="{E62C6EE0-E855-46D3-8C42-63F08774EA11}" destId="{5D46AEAF-D0AF-4267-8B56-E622DA0010D8}" srcOrd="1" destOrd="0" presId="urn:microsoft.com/office/officeart/2005/8/layout/venn1"/>
    <dgm:cxn modelId="{7CEA99AB-9940-447B-ACBD-9ACD31BBDFCF}" srcId="{EEAE5693-325C-4D9C-B4F8-C57E90045254}" destId="{0A0E7DE6-ACC7-4A94-8772-5FAE7F15D9B5}" srcOrd="1" destOrd="0" parTransId="{2E34D193-FFB2-467A-9FF4-35AF18127425}" sibTransId="{7CF2CFA2-053E-496B-8898-4AEEFE7E354D}"/>
    <dgm:cxn modelId="{FFD6F6DC-2893-4B5D-9217-C05A65832E97}" type="presOf" srcId="{F30E28C0-CAE0-4FB0-B698-9B14A9301E51}" destId="{8B859E8D-85FA-4213-82C8-8669B114A3F0}" srcOrd="1" destOrd="0" presId="urn:microsoft.com/office/officeart/2005/8/layout/venn1"/>
    <dgm:cxn modelId="{9304A2F2-3A32-4059-9E2F-EC62D2B43802}" type="presOf" srcId="{E62C6EE0-E855-46D3-8C42-63F08774EA11}" destId="{3941BBCD-1E97-425F-9737-90A9C3E3BF6D}" srcOrd="0" destOrd="0" presId="urn:microsoft.com/office/officeart/2005/8/layout/venn1"/>
    <dgm:cxn modelId="{6DCF49F3-4EC8-4FD4-B82E-F3FB1DD6B356}" type="presOf" srcId="{0A0E7DE6-ACC7-4A94-8772-5FAE7F15D9B5}" destId="{A35738E5-0B66-4FAA-9B09-ECCA0788038A}" srcOrd="1" destOrd="0" presId="urn:microsoft.com/office/officeart/2005/8/layout/venn1"/>
    <dgm:cxn modelId="{AA38615E-C75D-44B1-B886-125C46D82512}" type="presParOf" srcId="{26B02E04-2768-4049-9408-E57E32A1090D}" destId="{C6349759-D1D6-4F5F-A40F-31D8C33797DB}" srcOrd="0" destOrd="0" presId="urn:microsoft.com/office/officeart/2005/8/layout/venn1"/>
    <dgm:cxn modelId="{F521792A-A9D6-4E60-A67A-660CCF33E7EA}" type="presParOf" srcId="{26B02E04-2768-4049-9408-E57E32A1090D}" destId="{8B859E8D-85FA-4213-82C8-8669B114A3F0}" srcOrd="1" destOrd="0" presId="urn:microsoft.com/office/officeart/2005/8/layout/venn1"/>
    <dgm:cxn modelId="{69E06DF8-CFDA-43B4-BDD2-8D3F7753B742}" type="presParOf" srcId="{26B02E04-2768-4049-9408-E57E32A1090D}" destId="{25357F17-9994-44AC-90CF-F9A036259D43}" srcOrd="2" destOrd="0" presId="urn:microsoft.com/office/officeart/2005/8/layout/venn1"/>
    <dgm:cxn modelId="{7D5D402A-EC65-4CA9-9F9A-1FF30B0C0C34}" type="presParOf" srcId="{26B02E04-2768-4049-9408-E57E32A1090D}" destId="{A35738E5-0B66-4FAA-9B09-ECCA0788038A}" srcOrd="3" destOrd="0" presId="urn:microsoft.com/office/officeart/2005/8/layout/venn1"/>
    <dgm:cxn modelId="{B2059774-B538-4D4A-BE78-370D7549F397}" type="presParOf" srcId="{26B02E04-2768-4049-9408-E57E32A1090D}" destId="{3941BBCD-1E97-425F-9737-90A9C3E3BF6D}" srcOrd="4" destOrd="0" presId="urn:microsoft.com/office/officeart/2005/8/layout/venn1"/>
    <dgm:cxn modelId="{A8EC9EBB-C5B3-43F6-9750-7800D6671562}" type="presParOf" srcId="{26B02E04-2768-4049-9408-E57E32A1090D}" destId="{5D46AEAF-D0AF-4267-8B56-E622DA0010D8}" srcOrd="5"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AE3BAC1-1FEB-412B-BCE0-5288E7788726}" type="doc">
      <dgm:prSet loTypeId="urn:microsoft.com/office/officeart/2005/8/layout/bProcess4" loCatId="process" qsTypeId="urn:microsoft.com/office/officeart/2005/8/quickstyle/simple1" qsCatId="simple" csTypeId="urn:microsoft.com/office/officeart/2005/8/colors/colorful1" csCatId="colorful"/>
      <dgm:spPr/>
      <dgm:t>
        <a:bodyPr/>
        <a:lstStyle/>
        <a:p>
          <a:endParaRPr lang="en-US"/>
        </a:p>
      </dgm:t>
    </dgm:pt>
    <dgm:pt modelId="{530E07F1-79AD-4E34-8809-88F53EC32944}">
      <dgm:prSet/>
      <dgm:spPr/>
      <dgm:t>
        <a:bodyPr/>
        <a:lstStyle/>
        <a:p>
          <a:pPr rtl="0"/>
          <a:r>
            <a:rPr lang="en-US" i="0" dirty="0">
              <a:latin typeface="Open Sans"/>
            </a:rPr>
            <a:t>Real estate</a:t>
          </a:r>
          <a:endParaRPr lang="en-US" dirty="0">
            <a:latin typeface="Open Sans"/>
          </a:endParaRPr>
        </a:p>
      </dgm:t>
    </dgm:pt>
    <dgm:pt modelId="{34EDFE13-C397-4319-8C23-805F7C20200A}" type="parTrans" cxnId="{478BCA3E-82B5-4633-A418-83169B39D9BF}">
      <dgm:prSet/>
      <dgm:spPr/>
      <dgm:t>
        <a:bodyPr/>
        <a:lstStyle/>
        <a:p>
          <a:endParaRPr lang="en-US"/>
        </a:p>
      </dgm:t>
    </dgm:pt>
    <dgm:pt modelId="{9C023C6C-67AA-4417-932B-2480EF5F9EF6}" type="sibTrans" cxnId="{478BCA3E-82B5-4633-A418-83169B39D9BF}">
      <dgm:prSet/>
      <dgm:spPr/>
      <dgm:t>
        <a:bodyPr/>
        <a:lstStyle/>
        <a:p>
          <a:endParaRPr lang="en-US" dirty="0"/>
        </a:p>
      </dgm:t>
    </dgm:pt>
    <dgm:pt modelId="{84394CC7-185D-4FE2-9834-3EA965AEF68A}">
      <dgm:prSet/>
      <dgm:spPr/>
      <dgm:t>
        <a:bodyPr/>
        <a:lstStyle/>
        <a:p>
          <a:pPr rtl="0"/>
          <a:r>
            <a:rPr lang="en-US" i="0" dirty="0">
              <a:latin typeface="Open Sans"/>
            </a:rPr>
            <a:t>Individual stocks</a:t>
          </a:r>
          <a:endParaRPr lang="en-US" dirty="0">
            <a:latin typeface="Open Sans"/>
          </a:endParaRPr>
        </a:p>
      </dgm:t>
    </dgm:pt>
    <dgm:pt modelId="{DB7D2A28-9737-4970-AEE4-183B74972ADB}" type="parTrans" cxnId="{425B4A39-7D6D-407F-B3AF-2E3DF9F019EF}">
      <dgm:prSet/>
      <dgm:spPr/>
      <dgm:t>
        <a:bodyPr/>
        <a:lstStyle/>
        <a:p>
          <a:endParaRPr lang="en-US"/>
        </a:p>
      </dgm:t>
    </dgm:pt>
    <dgm:pt modelId="{FF1D3076-EC68-477F-A0FA-18D51F6A3813}" type="sibTrans" cxnId="{425B4A39-7D6D-407F-B3AF-2E3DF9F019EF}">
      <dgm:prSet/>
      <dgm:spPr/>
      <dgm:t>
        <a:bodyPr/>
        <a:lstStyle/>
        <a:p>
          <a:endParaRPr lang="en-US" dirty="0"/>
        </a:p>
      </dgm:t>
    </dgm:pt>
    <dgm:pt modelId="{80C0773C-FA23-4565-9B4E-495F4116A84D}">
      <dgm:prSet/>
      <dgm:spPr/>
      <dgm:t>
        <a:bodyPr/>
        <a:lstStyle/>
        <a:p>
          <a:pPr rtl="0"/>
          <a:r>
            <a:rPr lang="en-US" i="0" dirty="0">
              <a:latin typeface="Open Sans"/>
            </a:rPr>
            <a:t>Mutual funds</a:t>
          </a:r>
          <a:endParaRPr lang="en-US" dirty="0">
            <a:latin typeface="Open Sans"/>
          </a:endParaRPr>
        </a:p>
      </dgm:t>
    </dgm:pt>
    <dgm:pt modelId="{FB043C95-7FD2-44B3-BD6B-5BF2944CB74F}" type="parTrans" cxnId="{53565E7E-D849-4641-846E-1C979B42E435}">
      <dgm:prSet/>
      <dgm:spPr/>
      <dgm:t>
        <a:bodyPr/>
        <a:lstStyle/>
        <a:p>
          <a:endParaRPr lang="en-US"/>
        </a:p>
      </dgm:t>
    </dgm:pt>
    <dgm:pt modelId="{AD7365CD-DDA2-4586-82EC-2CE09649B882}" type="sibTrans" cxnId="{53565E7E-D849-4641-846E-1C979B42E435}">
      <dgm:prSet/>
      <dgm:spPr/>
      <dgm:t>
        <a:bodyPr/>
        <a:lstStyle/>
        <a:p>
          <a:endParaRPr lang="en-US" dirty="0"/>
        </a:p>
      </dgm:t>
    </dgm:pt>
    <dgm:pt modelId="{BB0029C4-91AC-4381-8D24-85C8B7D7CA90}">
      <dgm:prSet/>
      <dgm:spPr/>
      <dgm:t>
        <a:bodyPr/>
        <a:lstStyle/>
        <a:p>
          <a:pPr rtl="0"/>
          <a:r>
            <a:rPr lang="en-US" i="0" dirty="0">
              <a:latin typeface="Open Sans"/>
            </a:rPr>
            <a:t>Corporate bonds</a:t>
          </a:r>
          <a:endParaRPr lang="en-US" dirty="0">
            <a:latin typeface="Open Sans"/>
          </a:endParaRPr>
        </a:p>
      </dgm:t>
    </dgm:pt>
    <dgm:pt modelId="{507D6980-0D76-44E9-B565-4C2FE4855461}" type="parTrans" cxnId="{A65B5895-8C64-4341-8089-5A03B0CBE279}">
      <dgm:prSet/>
      <dgm:spPr/>
      <dgm:t>
        <a:bodyPr/>
        <a:lstStyle/>
        <a:p>
          <a:endParaRPr lang="en-US"/>
        </a:p>
      </dgm:t>
    </dgm:pt>
    <dgm:pt modelId="{F7931C87-7938-4E83-9624-575D9E5FFF9A}" type="sibTrans" cxnId="{A65B5895-8C64-4341-8089-5A03B0CBE279}">
      <dgm:prSet/>
      <dgm:spPr/>
      <dgm:t>
        <a:bodyPr/>
        <a:lstStyle/>
        <a:p>
          <a:endParaRPr lang="en-US" dirty="0"/>
        </a:p>
      </dgm:t>
    </dgm:pt>
    <dgm:pt modelId="{E11E641A-1B25-4F57-AEF1-10404A1DB63A}">
      <dgm:prSet/>
      <dgm:spPr/>
      <dgm:t>
        <a:bodyPr/>
        <a:lstStyle/>
        <a:p>
          <a:pPr rtl="0"/>
          <a:r>
            <a:rPr lang="en-US" i="0" dirty="0">
              <a:latin typeface="Open Sans"/>
            </a:rPr>
            <a:t>Government bonds</a:t>
          </a:r>
          <a:endParaRPr lang="en-US" dirty="0">
            <a:latin typeface="Open Sans"/>
          </a:endParaRPr>
        </a:p>
      </dgm:t>
    </dgm:pt>
    <dgm:pt modelId="{8D315DAF-FEF0-4874-A875-959167F8E2BB}" type="parTrans" cxnId="{AB21B6ED-84D8-4AD6-8E5B-47F0AF37794A}">
      <dgm:prSet/>
      <dgm:spPr/>
      <dgm:t>
        <a:bodyPr/>
        <a:lstStyle/>
        <a:p>
          <a:endParaRPr lang="en-US"/>
        </a:p>
      </dgm:t>
    </dgm:pt>
    <dgm:pt modelId="{A85C9FF9-BC23-40F6-8162-C5F858C15E97}" type="sibTrans" cxnId="{AB21B6ED-84D8-4AD6-8E5B-47F0AF37794A}">
      <dgm:prSet/>
      <dgm:spPr/>
      <dgm:t>
        <a:bodyPr/>
        <a:lstStyle/>
        <a:p>
          <a:endParaRPr lang="en-US" dirty="0"/>
        </a:p>
      </dgm:t>
    </dgm:pt>
    <dgm:pt modelId="{E85E358A-6720-408D-B9D0-3102AAE45D7B}">
      <dgm:prSet/>
      <dgm:spPr/>
      <dgm:t>
        <a:bodyPr/>
        <a:lstStyle/>
        <a:p>
          <a:pPr rtl="0"/>
          <a:r>
            <a:rPr lang="en-US" i="0" dirty="0">
              <a:latin typeface="Open Sans"/>
            </a:rPr>
            <a:t>U.S. Treasury Securities-notes and bills</a:t>
          </a:r>
        </a:p>
      </dgm:t>
    </dgm:pt>
    <dgm:pt modelId="{A813201E-2C6A-47F7-8024-C32E3B266ADE}" type="parTrans" cxnId="{60B4F7DB-8465-49B5-B34B-0FDF7110B2FB}">
      <dgm:prSet/>
      <dgm:spPr/>
      <dgm:t>
        <a:bodyPr/>
        <a:lstStyle/>
        <a:p>
          <a:endParaRPr lang="en-US"/>
        </a:p>
      </dgm:t>
    </dgm:pt>
    <dgm:pt modelId="{68650518-BF15-41F2-821C-C33A7BD54264}" type="sibTrans" cxnId="{60B4F7DB-8465-49B5-B34B-0FDF7110B2FB}">
      <dgm:prSet/>
      <dgm:spPr/>
      <dgm:t>
        <a:bodyPr/>
        <a:lstStyle/>
        <a:p>
          <a:endParaRPr lang="en-US"/>
        </a:p>
      </dgm:t>
    </dgm:pt>
    <dgm:pt modelId="{A2F9E6A4-90FA-40EE-94FC-5932021E6E2F}" type="pres">
      <dgm:prSet presAssocID="{5AE3BAC1-1FEB-412B-BCE0-5288E7788726}" presName="Name0" presStyleCnt="0">
        <dgm:presLayoutVars>
          <dgm:dir/>
          <dgm:resizeHandles/>
        </dgm:presLayoutVars>
      </dgm:prSet>
      <dgm:spPr/>
    </dgm:pt>
    <dgm:pt modelId="{275E9A07-4C99-4383-A7BB-03F4ED88260D}" type="pres">
      <dgm:prSet presAssocID="{530E07F1-79AD-4E34-8809-88F53EC32944}" presName="compNode" presStyleCnt="0"/>
      <dgm:spPr/>
    </dgm:pt>
    <dgm:pt modelId="{7D5A6ACA-3914-4504-9065-716C9967540E}" type="pres">
      <dgm:prSet presAssocID="{530E07F1-79AD-4E34-8809-88F53EC32944}" presName="dummyConnPt" presStyleCnt="0"/>
      <dgm:spPr/>
    </dgm:pt>
    <dgm:pt modelId="{31B9BDF0-F04E-4A17-889E-6099C52C2C73}" type="pres">
      <dgm:prSet presAssocID="{530E07F1-79AD-4E34-8809-88F53EC32944}" presName="node" presStyleLbl="node1" presStyleIdx="0" presStyleCnt="6">
        <dgm:presLayoutVars>
          <dgm:bulletEnabled val="1"/>
        </dgm:presLayoutVars>
      </dgm:prSet>
      <dgm:spPr/>
    </dgm:pt>
    <dgm:pt modelId="{8036482A-9586-4363-928E-2425729C3A5A}" type="pres">
      <dgm:prSet presAssocID="{9C023C6C-67AA-4417-932B-2480EF5F9EF6}" presName="sibTrans" presStyleLbl="bgSibTrans2D1" presStyleIdx="0" presStyleCnt="5"/>
      <dgm:spPr/>
    </dgm:pt>
    <dgm:pt modelId="{D943305D-788D-4F7A-84DF-9452684C100E}" type="pres">
      <dgm:prSet presAssocID="{84394CC7-185D-4FE2-9834-3EA965AEF68A}" presName="compNode" presStyleCnt="0"/>
      <dgm:spPr/>
    </dgm:pt>
    <dgm:pt modelId="{96236991-13C7-45ED-8A87-D04486557881}" type="pres">
      <dgm:prSet presAssocID="{84394CC7-185D-4FE2-9834-3EA965AEF68A}" presName="dummyConnPt" presStyleCnt="0"/>
      <dgm:spPr/>
    </dgm:pt>
    <dgm:pt modelId="{264C1EFC-3987-48EA-A8A8-2676DFB6DE2B}" type="pres">
      <dgm:prSet presAssocID="{84394CC7-185D-4FE2-9834-3EA965AEF68A}" presName="node" presStyleLbl="node1" presStyleIdx="1" presStyleCnt="6">
        <dgm:presLayoutVars>
          <dgm:bulletEnabled val="1"/>
        </dgm:presLayoutVars>
      </dgm:prSet>
      <dgm:spPr/>
    </dgm:pt>
    <dgm:pt modelId="{15794700-2086-4686-AB86-D5FBE97280F0}" type="pres">
      <dgm:prSet presAssocID="{FF1D3076-EC68-477F-A0FA-18D51F6A3813}" presName="sibTrans" presStyleLbl="bgSibTrans2D1" presStyleIdx="1" presStyleCnt="5"/>
      <dgm:spPr/>
    </dgm:pt>
    <dgm:pt modelId="{335CFD8F-2C3E-47CA-AA96-AC9B2468E926}" type="pres">
      <dgm:prSet presAssocID="{80C0773C-FA23-4565-9B4E-495F4116A84D}" presName="compNode" presStyleCnt="0"/>
      <dgm:spPr/>
    </dgm:pt>
    <dgm:pt modelId="{DD7F96D4-9CF8-4614-B4EB-F5551FCFAE55}" type="pres">
      <dgm:prSet presAssocID="{80C0773C-FA23-4565-9B4E-495F4116A84D}" presName="dummyConnPt" presStyleCnt="0"/>
      <dgm:spPr/>
    </dgm:pt>
    <dgm:pt modelId="{46A18ABA-D4CA-4172-833A-58B95EA7868E}" type="pres">
      <dgm:prSet presAssocID="{80C0773C-FA23-4565-9B4E-495F4116A84D}" presName="node" presStyleLbl="node1" presStyleIdx="2" presStyleCnt="6">
        <dgm:presLayoutVars>
          <dgm:bulletEnabled val="1"/>
        </dgm:presLayoutVars>
      </dgm:prSet>
      <dgm:spPr/>
    </dgm:pt>
    <dgm:pt modelId="{E5931208-CA86-48EA-98AD-68E922AE7EA6}" type="pres">
      <dgm:prSet presAssocID="{AD7365CD-DDA2-4586-82EC-2CE09649B882}" presName="sibTrans" presStyleLbl="bgSibTrans2D1" presStyleIdx="2" presStyleCnt="5"/>
      <dgm:spPr/>
    </dgm:pt>
    <dgm:pt modelId="{6A9F7787-5453-414A-9035-84820E8F383F}" type="pres">
      <dgm:prSet presAssocID="{BB0029C4-91AC-4381-8D24-85C8B7D7CA90}" presName="compNode" presStyleCnt="0"/>
      <dgm:spPr/>
    </dgm:pt>
    <dgm:pt modelId="{E4E297A4-21E0-43BF-AF80-4364F1BEE15C}" type="pres">
      <dgm:prSet presAssocID="{BB0029C4-91AC-4381-8D24-85C8B7D7CA90}" presName="dummyConnPt" presStyleCnt="0"/>
      <dgm:spPr/>
    </dgm:pt>
    <dgm:pt modelId="{BEF2A7DB-AB0D-467E-9C2E-5501FAE030A7}" type="pres">
      <dgm:prSet presAssocID="{BB0029C4-91AC-4381-8D24-85C8B7D7CA90}" presName="node" presStyleLbl="node1" presStyleIdx="3" presStyleCnt="6">
        <dgm:presLayoutVars>
          <dgm:bulletEnabled val="1"/>
        </dgm:presLayoutVars>
      </dgm:prSet>
      <dgm:spPr/>
    </dgm:pt>
    <dgm:pt modelId="{74E57045-1E45-49A3-9317-764561221708}" type="pres">
      <dgm:prSet presAssocID="{F7931C87-7938-4E83-9624-575D9E5FFF9A}" presName="sibTrans" presStyleLbl="bgSibTrans2D1" presStyleIdx="3" presStyleCnt="5"/>
      <dgm:spPr/>
    </dgm:pt>
    <dgm:pt modelId="{9064C402-3AF0-433D-A062-2A20E8E16EFC}" type="pres">
      <dgm:prSet presAssocID="{E11E641A-1B25-4F57-AEF1-10404A1DB63A}" presName="compNode" presStyleCnt="0"/>
      <dgm:spPr/>
    </dgm:pt>
    <dgm:pt modelId="{4F22E664-4998-40FC-B94A-89963EA87C41}" type="pres">
      <dgm:prSet presAssocID="{E11E641A-1B25-4F57-AEF1-10404A1DB63A}" presName="dummyConnPt" presStyleCnt="0"/>
      <dgm:spPr/>
    </dgm:pt>
    <dgm:pt modelId="{B615C2FF-B7E7-4609-A698-CD12A643B01D}" type="pres">
      <dgm:prSet presAssocID="{E11E641A-1B25-4F57-AEF1-10404A1DB63A}" presName="node" presStyleLbl="node1" presStyleIdx="4" presStyleCnt="6">
        <dgm:presLayoutVars>
          <dgm:bulletEnabled val="1"/>
        </dgm:presLayoutVars>
      </dgm:prSet>
      <dgm:spPr/>
    </dgm:pt>
    <dgm:pt modelId="{431EB317-13FD-4A37-87F4-B4C142D8349B}" type="pres">
      <dgm:prSet presAssocID="{A85C9FF9-BC23-40F6-8162-C5F858C15E97}" presName="sibTrans" presStyleLbl="bgSibTrans2D1" presStyleIdx="4" presStyleCnt="5"/>
      <dgm:spPr/>
    </dgm:pt>
    <dgm:pt modelId="{EB96E290-D085-443A-A013-02C11986FE7F}" type="pres">
      <dgm:prSet presAssocID="{E85E358A-6720-408D-B9D0-3102AAE45D7B}" presName="compNode" presStyleCnt="0"/>
      <dgm:spPr/>
    </dgm:pt>
    <dgm:pt modelId="{1CEB6481-75E8-47FD-B74E-9BB730AE6949}" type="pres">
      <dgm:prSet presAssocID="{E85E358A-6720-408D-B9D0-3102AAE45D7B}" presName="dummyConnPt" presStyleCnt="0"/>
      <dgm:spPr/>
    </dgm:pt>
    <dgm:pt modelId="{3F5AC4E4-45BD-4DDC-BBBF-560DC4636CCB}" type="pres">
      <dgm:prSet presAssocID="{E85E358A-6720-408D-B9D0-3102AAE45D7B}" presName="node" presStyleLbl="node1" presStyleIdx="5" presStyleCnt="6">
        <dgm:presLayoutVars>
          <dgm:bulletEnabled val="1"/>
        </dgm:presLayoutVars>
      </dgm:prSet>
      <dgm:spPr/>
    </dgm:pt>
  </dgm:ptLst>
  <dgm:cxnLst>
    <dgm:cxn modelId="{701CCE1B-37F5-4A75-8BC1-1586B77DF6BA}" type="presOf" srcId="{530E07F1-79AD-4E34-8809-88F53EC32944}" destId="{31B9BDF0-F04E-4A17-889E-6099C52C2C73}" srcOrd="0" destOrd="0" presId="urn:microsoft.com/office/officeart/2005/8/layout/bProcess4"/>
    <dgm:cxn modelId="{DC56C027-F657-475D-AB1C-6969B5A3A41E}" type="presOf" srcId="{E11E641A-1B25-4F57-AEF1-10404A1DB63A}" destId="{B615C2FF-B7E7-4609-A698-CD12A643B01D}" srcOrd="0" destOrd="0" presId="urn:microsoft.com/office/officeart/2005/8/layout/bProcess4"/>
    <dgm:cxn modelId="{ECB07631-1234-4DCB-A899-CF410AE0CAE0}" type="presOf" srcId="{80C0773C-FA23-4565-9B4E-495F4116A84D}" destId="{46A18ABA-D4CA-4172-833A-58B95EA7868E}" srcOrd="0" destOrd="0" presId="urn:microsoft.com/office/officeart/2005/8/layout/bProcess4"/>
    <dgm:cxn modelId="{425B4A39-7D6D-407F-B3AF-2E3DF9F019EF}" srcId="{5AE3BAC1-1FEB-412B-BCE0-5288E7788726}" destId="{84394CC7-185D-4FE2-9834-3EA965AEF68A}" srcOrd="1" destOrd="0" parTransId="{DB7D2A28-9737-4970-AEE4-183B74972ADB}" sibTransId="{FF1D3076-EC68-477F-A0FA-18D51F6A3813}"/>
    <dgm:cxn modelId="{478BCA3E-82B5-4633-A418-83169B39D9BF}" srcId="{5AE3BAC1-1FEB-412B-BCE0-5288E7788726}" destId="{530E07F1-79AD-4E34-8809-88F53EC32944}" srcOrd="0" destOrd="0" parTransId="{34EDFE13-C397-4319-8C23-805F7C20200A}" sibTransId="{9C023C6C-67AA-4417-932B-2480EF5F9EF6}"/>
    <dgm:cxn modelId="{15795E5D-4EA9-46D1-9496-877DA92AE985}" type="presOf" srcId="{E85E358A-6720-408D-B9D0-3102AAE45D7B}" destId="{3F5AC4E4-45BD-4DDC-BBBF-560DC4636CCB}" srcOrd="0" destOrd="0" presId="urn:microsoft.com/office/officeart/2005/8/layout/bProcess4"/>
    <dgm:cxn modelId="{F7F48048-8AE0-47F4-B5DA-BD39B44D7A06}" type="presOf" srcId="{BB0029C4-91AC-4381-8D24-85C8B7D7CA90}" destId="{BEF2A7DB-AB0D-467E-9C2E-5501FAE030A7}" srcOrd="0" destOrd="0" presId="urn:microsoft.com/office/officeart/2005/8/layout/bProcess4"/>
    <dgm:cxn modelId="{0A44E94A-4566-4310-BD42-ACD9EB603E21}" type="presOf" srcId="{9C023C6C-67AA-4417-932B-2480EF5F9EF6}" destId="{8036482A-9586-4363-928E-2425729C3A5A}" srcOrd="0" destOrd="0" presId="urn:microsoft.com/office/officeart/2005/8/layout/bProcess4"/>
    <dgm:cxn modelId="{53565E7E-D849-4641-846E-1C979B42E435}" srcId="{5AE3BAC1-1FEB-412B-BCE0-5288E7788726}" destId="{80C0773C-FA23-4565-9B4E-495F4116A84D}" srcOrd="2" destOrd="0" parTransId="{FB043C95-7FD2-44B3-BD6B-5BF2944CB74F}" sibTransId="{AD7365CD-DDA2-4586-82EC-2CE09649B882}"/>
    <dgm:cxn modelId="{A65B5895-8C64-4341-8089-5A03B0CBE279}" srcId="{5AE3BAC1-1FEB-412B-BCE0-5288E7788726}" destId="{BB0029C4-91AC-4381-8D24-85C8B7D7CA90}" srcOrd="3" destOrd="0" parTransId="{507D6980-0D76-44E9-B565-4C2FE4855461}" sibTransId="{F7931C87-7938-4E83-9624-575D9E5FFF9A}"/>
    <dgm:cxn modelId="{30715DA5-5DD8-4AC1-9572-9912E82B1492}" type="presOf" srcId="{A85C9FF9-BC23-40F6-8162-C5F858C15E97}" destId="{431EB317-13FD-4A37-87F4-B4C142D8349B}" srcOrd="0" destOrd="0" presId="urn:microsoft.com/office/officeart/2005/8/layout/bProcess4"/>
    <dgm:cxn modelId="{590DABB7-1263-4123-B6D5-DB21DC9B5812}" type="presOf" srcId="{AD7365CD-DDA2-4586-82EC-2CE09649B882}" destId="{E5931208-CA86-48EA-98AD-68E922AE7EA6}" srcOrd="0" destOrd="0" presId="urn:microsoft.com/office/officeart/2005/8/layout/bProcess4"/>
    <dgm:cxn modelId="{948F6BC9-90DD-48B6-831C-92E5962C3227}" type="presOf" srcId="{84394CC7-185D-4FE2-9834-3EA965AEF68A}" destId="{264C1EFC-3987-48EA-A8A8-2676DFB6DE2B}" srcOrd="0" destOrd="0" presId="urn:microsoft.com/office/officeart/2005/8/layout/bProcess4"/>
    <dgm:cxn modelId="{0160ECCE-2054-4B82-982D-8E8636B190D3}" type="presOf" srcId="{FF1D3076-EC68-477F-A0FA-18D51F6A3813}" destId="{15794700-2086-4686-AB86-D5FBE97280F0}" srcOrd="0" destOrd="0" presId="urn:microsoft.com/office/officeart/2005/8/layout/bProcess4"/>
    <dgm:cxn modelId="{60B4F7DB-8465-49B5-B34B-0FDF7110B2FB}" srcId="{5AE3BAC1-1FEB-412B-BCE0-5288E7788726}" destId="{E85E358A-6720-408D-B9D0-3102AAE45D7B}" srcOrd="5" destOrd="0" parTransId="{A813201E-2C6A-47F7-8024-C32E3B266ADE}" sibTransId="{68650518-BF15-41F2-821C-C33A7BD54264}"/>
    <dgm:cxn modelId="{53F382DC-CB83-4A3B-930F-80E5F31D4A52}" type="presOf" srcId="{F7931C87-7938-4E83-9624-575D9E5FFF9A}" destId="{74E57045-1E45-49A3-9317-764561221708}" srcOrd="0" destOrd="0" presId="urn:microsoft.com/office/officeart/2005/8/layout/bProcess4"/>
    <dgm:cxn modelId="{BCF64AEA-FD6A-4B66-8450-3A9143C1327A}" type="presOf" srcId="{5AE3BAC1-1FEB-412B-BCE0-5288E7788726}" destId="{A2F9E6A4-90FA-40EE-94FC-5932021E6E2F}" srcOrd="0" destOrd="0" presId="urn:microsoft.com/office/officeart/2005/8/layout/bProcess4"/>
    <dgm:cxn modelId="{AB21B6ED-84D8-4AD6-8E5B-47F0AF37794A}" srcId="{5AE3BAC1-1FEB-412B-BCE0-5288E7788726}" destId="{E11E641A-1B25-4F57-AEF1-10404A1DB63A}" srcOrd="4" destOrd="0" parTransId="{8D315DAF-FEF0-4874-A875-959167F8E2BB}" sibTransId="{A85C9FF9-BC23-40F6-8162-C5F858C15E97}"/>
    <dgm:cxn modelId="{CC6D71FB-CE59-4DB5-82F1-B8E220EA05EC}" type="presParOf" srcId="{A2F9E6A4-90FA-40EE-94FC-5932021E6E2F}" destId="{275E9A07-4C99-4383-A7BB-03F4ED88260D}" srcOrd="0" destOrd="0" presId="urn:microsoft.com/office/officeart/2005/8/layout/bProcess4"/>
    <dgm:cxn modelId="{479D699B-1A1D-455C-B2CF-BBDE52792121}" type="presParOf" srcId="{275E9A07-4C99-4383-A7BB-03F4ED88260D}" destId="{7D5A6ACA-3914-4504-9065-716C9967540E}" srcOrd="0" destOrd="0" presId="urn:microsoft.com/office/officeart/2005/8/layout/bProcess4"/>
    <dgm:cxn modelId="{61A7B303-EC51-476B-A711-C3237D2F514F}" type="presParOf" srcId="{275E9A07-4C99-4383-A7BB-03F4ED88260D}" destId="{31B9BDF0-F04E-4A17-889E-6099C52C2C73}" srcOrd="1" destOrd="0" presId="urn:microsoft.com/office/officeart/2005/8/layout/bProcess4"/>
    <dgm:cxn modelId="{2E227B75-BFD7-4527-9C4A-B5CAF75B3DEC}" type="presParOf" srcId="{A2F9E6A4-90FA-40EE-94FC-5932021E6E2F}" destId="{8036482A-9586-4363-928E-2425729C3A5A}" srcOrd="1" destOrd="0" presId="urn:microsoft.com/office/officeart/2005/8/layout/bProcess4"/>
    <dgm:cxn modelId="{A9D3AFD5-03AE-4B8F-8875-C23ABF6D1B75}" type="presParOf" srcId="{A2F9E6A4-90FA-40EE-94FC-5932021E6E2F}" destId="{D943305D-788D-4F7A-84DF-9452684C100E}" srcOrd="2" destOrd="0" presId="urn:microsoft.com/office/officeart/2005/8/layout/bProcess4"/>
    <dgm:cxn modelId="{8054E2B7-5ABD-4F50-854F-9E387463FE20}" type="presParOf" srcId="{D943305D-788D-4F7A-84DF-9452684C100E}" destId="{96236991-13C7-45ED-8A87-D04486557881}" srcOrd="0" destOrd="0" presId="urn:microsoft.com/office/officeart/2005/8/layout/bProcess4"/>
    <dgm:cxn modelId="{123AEF52-BC53-4BBF-9503-FDE5D8710A94}" type="presParOf" srcId="{D943305D-788D-4F7A-84DF-9452684C100E}" destId="{264C1EFC-3987-48EA-A8A8-2676DFB6DE2B}" srcOrd="1" destOrd="0" presId="urn:microsoft.com/office/officeart/2005/8/layout/bProcess4"/>
    <dgm:cxn modelId="{2EBDE88E-C6C7-4D4C-9242-7486FBDC470C}" type="presParOf" srcId="{A2F9E6A4-90FA-40EE-94FC-5932021E6E2F}" destId="{15794700-2086-4686-AB86-D5FBE97280F0}" srcOrd="3" destOrd="0" presId="urn:microsoft.com/office/officeart/2005/8/layout/bProcess4"/>
    <dgm:cxn modelId="{EF451C18-3E77-4291-AF7E-FE15BF7DC2B1}" type="presParOf" srcId="{A2F9E6A4-90FA-40EE-94FC-5932021E6E2F}" destId="{335CFD8F-2C3E-47CA-AA96-AC9B2468E926}" srcOrd="4" destOrd="0" presId="urn:microsoft.com/office/officeart/2005/8/layout/bProcess4"/>
    <dgm:cxn modelId="{0AC51C2C-6FB2-4A7E-ACE5-5025BD21D01A}" type="presParOf" srcId="{335CFD8F-2C3E-47CA-AA96-AC9B2468E926}" destId="{DD7F96D4-9CF8-4614-B4EB-F5551FCFAE55}" srcOrd="0" destOrd="0" presId="urn:microsoft.com/office/officeart/2005/8/layout/bProcess4"/>
    <dgm:cxn modelId="{EC53F09A-CD7E-42C2-A7CB-D35DA07B8B40}" type="presParOf" srcId="{335CFD8F-2C3E-47CA-AA96-AC9B2468E926}" destId="{46A18ABA-D4CA-4172-833A-58B95EA7868E}" srcOrd="1" destOrd="0" presId="urn:microsoft.com/office/officeart/2005/8/layout/bProcess4"/>
    <dgm:cxn modelId="{795272BB-B8EC-476B-9E9D-1DD59EC6CFFB}" type="presParOf" srcId="{A2F9E6A4-90FA-40EE-94FC-5932021E6E2F}" destId="{E5931208-CA86-48EA-98AD-68E922AE7EA6}" srcOrd="5" destOrd="0" presId="urn:microsoft.com/office/officeart/2005/8/layout/bProcess4"/>
    <dgm:cxn modelId="{855CB3C0-BAFA-4620-90B0-A5641CE8101C}" type="presParOf" srcId="{A2F9E6A4-90FA-40EE-94FC-5932021E6E2F}" destId="{6A9F7787-5453-414A-9035-84820E8F383F}" srcOrd="6" destOrd="0" presId="urn:microsoft.com/office/officeart/2005/8/layout/bProcess4"/>
    <dgm:cxn modelId="{483F6D12-888E-4FFA-B832-097ACE436BFF}" type="presParOf" srcId="{6A9F7787-5453-414A-9035-84820E8F383F}" destId="{E4E297A4-21E0-43BF-AF80-4364F1BEE15C}" srcOrd="0" destOrd="0" presId="urn:microsoft.com/office/officeart/2005/8/layout/bProcess4"/>
    <dgm:cxn modelId="{83AB8645-4709-4C15-97D6-A09E3D88ADDD}" type="presParOf" srcId="{6A9F7787-5453-414A-9035-84820E8F383F}" destId="{BEF2A7DB-AB0D-467E-9C2E-5501FAE030A7}" srcOrd="1" destOrd="0" presId="urn:microsoft.com/office/officeart/2005/8/layout/bProcess4"/>
    <dgm:cxn modelId="{61960DC8-C738-4E7B-BCB3-F69CD30E4556}" type="presParOf" srcId="{A2F9E6A4-90FA-40EE-94FC-5932021E6E2F}" destId="{74E57045-1E45-49A3-9317-764561221708}" srcOrd="7" destOrd="0" presId="urn:microsoft.com/office/officeart/2005/8/layout/bProcess4"/>
    <dgm:cxn modelId="{0270426E-0101-44F3-8DB2-47B572817147}" type="presParOf" srcId="{A2F9E6A4-90FA-40EE-94FC-5932021E6E2F}" destId="{9064C402-3AF0-433D-A062-2A20E8E16EFC}" srcOrd="8" destOrd="0" presId="urn:microsoft.com/office/officeart/2005/8/layout/bProcess4"/>
    <dgm:cxn modelId="{A970DCEC-97A1-46EA-A925-85F94F3144D7}" type="presParOf" srcId="{9064C402-3AF0-433D-A062-2A20E8E16EFC}" destId="{4F22E664-4998-40FC-B94A-89963EA87C41}" srcOrd="0" destOrd="0" presId="urn:microsoft.com/office/officeart/2005/8/layout/bProcess4"/>
    <dgm:cxn modelId="{81E64000-EA50-47D1-8764-EC80804BABB0}" type="presParOf" srcId="{9064C402-3AF0-433D-A062-2A20E8E16EFC}" destId="{B615C2FF-B7E7-4609-A698-CD12A643B01D}" srcOrd="1" destOrd="0" presId="urn:microsoft.com/office/officeart/2005/8/layout/bProcess4"/>
    <dgm:cxn modelId="{99358DFA-2CC2-4765-BD9E-D8590FF92DFD}" type="presParOf" srcId="{A2F9E6A4-90FA-40EE-94FC-5932021E6E2F}" destId="{431EB317-13FD-4A37-87F4-B4C142D8349B}" srcOrd="9" destOrd="0" presId="urn:microsoft.com/office/officeart/2005/8/layout/bProcess4"/>
    <dgm:cxn modelId="{17677AE4-863B-4F07-94CC-273D7B77EB76}" type="presParOf" srcId="{A2F9E6A4-90FA-40EE-94FC-5932021E6E2F}" destId="{EB96E290-D085-443A-A013-02C11986FE7F}" srcOrd="10" destOrd="0" presId="urn:microsoft.com/office/officeart/2005/8/layout/bProcess4"/>
    <dgm:cxn modelId="{746FECEE-3DA1-4918-8FF5-EFFA77B7184A}" type="presParOf" srcId="{EB96E290-D085-443A-A013-02C11986FE7F}" destId="{1CEB6481-75E8-47FD-B74E-9BB730AE6949}" srcOrd="0" destOrd="0" presId="urn:microsoft.com/office/officeart/2005/8/layout/bProcess4"/>
    <dgm:cxn modelId="{BE4B47A6-AE67-4A78-AE73-22D59D83CEBF}" type="presParOf" srcId="{EB96E290-D085-443A-A013-02C11986FE7F}" destId="{3F5AC4E4-45BD-4DDC-BBBF-560DC4636CCB}" srcOrd="1" destOrd="0" presId="urn:microsoft.com/office/officeart/2005/8/layout/b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756949-363C-4B6F-AF79-64D3B6A1C971}" type="doc">
      <dgm:prSet loTypeId="urn:microsoft.com/office/officeart/2005/8/layout/pyramid2" loCatId="list" qsTypeId="urn:microsoft.com/office/officeart/2005/8/quickstyle/simple1" qsCatId="simple" csTypeId="urn:microsoft.com/office/officeart/2005/8/colors/accent0_3" csCatId="mainScheme" phldr="1"/>
      <dgm:spPr/>
    </dgm:pt>
    <dgm:pt modelId="{C9EAD4B6-32EA-40C7-8429-ED153AF9CD75}">
      <dgm:prSet phldrT="[Text]" custT="1"/>
      <dgm:spPr/>
      <dgm:t>
        <a:bodyPr/>
        <a:lstStyle/>
        <a:p>
          <a:r>
            <a:rPr lang="en-US" sz="2000" dirty="0">
              <a:latin typeface="Open Sans"/>
            </a:rPr>
            <a:t>Financial security for many years</a:t>
          </a:r>
        </a:p>
      </dgm:t>
    </dgm:pt>
    <dgm:pt modelId="{D65166CD-8F82-48EC-A21F-B71D54FAD40A}" type="parTrans" cxnId="{363BCD0F-F9A7-4978-BA83-897110F45926}">
      <dgm:prSet/>
      <dgm:spPr/>
      <dgm:t>
        <a:bodyPr/>
        <a:lstStyle/>
        <a:p>
          <a:endParaRPr lang="en-US" sz="2400"/>
        </a:p>
      </dgm:t>
    </dgm:pt>
    <dgm:pt modelId="{7C298F30-91FC-4A7D-9708-E13D57EDA5D2}" type="sibTrans" cxnId="{363BCD0F-F9A7-4978-BA83-897110F45926}">
      <dgm:prSet/>
      <dgm:spPr/>
      <dgm:t>
        <a:bodyPr/>
        <a:lstStyle/>
        <a:p>
          <a:endParaRPr lang="en-US" sz="2400"/>
        </a:p>
      </dgm:t>
    </dgm:pt>
    <dgm:pt modelId="{C60EA039-9DE9-4A95-B973-673B31894175}">
      <dgm:prSet phldrT="[Text]" custT="1"/>
      <dgm:spPr/>
      <dgm:t>
        <a:bodyPr/>
        <a:lstStyle/>
        <a:p>
          <a:r>
            <a:rPr lang="en-US" sz="2000" dirty="0">
              <a:latin typeface="Open Sans"/>
            </a:rPr>
            <a:t>Time can be an asset</a:t>
          </a:r>
        </a:p>
      </dgm:t>
    </dgm:pt>
    <dgm:pt modelId="{5F9F92FD-9078-4FA5-891D-1A6A1D43BB00}" type="parTrans" cxnId="{698163D0-8A95-4AF5-B388-69574AE17F03}">
      <dgm:prSet/>
      <dgm:spPr/>
      <dgm:t>
        <a:bodyPr/>
        <a:lstStyle/>
        <a:p>
          <a:endParaRPr lang="en-US" sz="2400"/>
        </a:p>
      </dgm:t>
    </dgm:pt>
    <dgm:pt modelId="{A99C57B9-369A-4E87-B7E9-11CBF0AA1A6B}" type="sibTrans" cxnId="{698163D0-8A95-4AF5-B388-69574AE17F03}">
      <dgm:prSet/>
      <dgm:spPr/>
      <dgm:t>
        <a:bodyPr/>
        <a:lstStyle/>
        <a:p>
          <a:endParaRPr lang="en-US" sz="2400"/>
        </a:p>
      </dgm:t>
    </dgm:pt>
    <dgm:pt modelId="{98CFADFF-3499-4966-813A-0CB86AB768C4}">
      <dgm:prSet phldrT="[Text]" custT="1"/>
      <dgm:spPr/>
      <dgm:t>
        <a:bodyPr/>
        <a:lstStyle/>
        <a:p>
          <a:r>
            <a:rPr lang="en-US" sz="2000" dirty="0">
              <a:latin typeface="Open Sans"/>
            </a:rPr>
            <a:t>The rate of return can be greater than the inflation rate</a:t>
          </a:r>
        </a:p>
      </dgm:t>
    </dgm:pt>
    <dgm:pt modelId="{0324714B-533A-41DD-BE65-A73B61E6EE61}" type="parTrans" cxnId="{505B94DF-0A24-4EFB-8512-E404977E75A8}">
      <dgm:prSet/>
      <dgm:spPr/>
      <dgm:t>
        <a:bodyPr/>
        <a:lstStyle/>
        <a:p>
          <a:endParaRPr lang="en-US" sz="2400"/>
        </a:p>
      </dgm:t>
    </dgm:pt>
    <dgm:pt modelId="{09103785-364C-4965-9182-437FCC8CBB29}" type="sibTrans" cxnId="{505B94DF-0A24-4EFB-8512-E404977E75A8}">
      <dgm:prSet/>
      <dgm:spPr/>
      <dgm:t>
        <a:bodyPr/>
        <a:lstStyle/>
        <a:p>
          <a:endParaRPr lang="en-US" sz="2400"/>
        </a:p>
      </dgm:t>
    </dgm:pt>
    <dgm:pt modelId="{E2F5540D-38D1-4D02-94DB-0019DAAFB07F}">
      <dgm:prSet custT="1"/>
      <dgm:spPr/>
      <dgm:t>
        <a:bodyPr/>
        <a:lstStyle/>
        <a:p>
          <a:r>
            <a:rPr lang="en-US" sz="2000" dirty="0">
              <a:latin typeface="Open Sans"/>
            </a:rPr>
            <a:t>Can become a part owner of a company</a:t>
          </a:r>
        </a:p>
      </dgm:t>
    </dgm:pt>
    <dgm:pt modelId="{0E5271CE-05F6-48D0-A6B5-F02FC3710DCF}" type="parTrans" cxnId="{D3BA92FB-9DA3-430D-A20B-58A271F44F1A}">
      <dgm:prSet/>
      <dgm:spPr/>
      <dgm:t>
        <a:bodyPr/>
        <a:lstStyle/>
        <a:p>
          <a:endParaRPr lang="en-US" sz="2400"/>
        </a:p>
      </dgm:t>
    </dgm:pt>
    <dgm:pt modelId="{6E489F4A-DDAA-4D20-AEC8-6AF9263F3724}" type="sibTrans" cxnId="{D3BA92FB-9DA3-430D-A20B-58A271F44F1A}">
      <dgm:prSet/>
      <dgm:spPr/>
      <dgm:t>
        <a:bodyPr/>
        <a:lstStyle/>
        <a:p>
          <a:endParaRPr lang="en-US" sz="2400"/>
        </a:p>
      </dgm:t>
    </dgm:pt>
    <dgm:pt modelId="{6B02BE48-109E-491F-9970-8A6986A5E4E3}" type="pres">
      <dgm:prSet presAssocID="{3B756949-363C-4B6F-AF79-64D3B6A1C971}" presName="compositeShape" presStyleCnt="0">
        <dgm:presLayoutVars>
          <dgm:dir/>
          <dgm:resizeHandles/>
        </dgm:presLayoutVars>
      </dgm:prSet>
      <dgm:spPr/>
    </dgm:pt>
    <dgm:pt modelId="{8CF572EA-C232-4706-84E1-8C2E74B448D1}" type="pres">
      <dgm:prSet presAssocID="{3B756949-363C-4B6F-AF79-64D3B6A1C971}" presName="pyramid" presStyleLbl="node1" presStyleIdx="0" presStyleCnt="1"/>
      <dgm:spPr/>
    </dgm:pt>
    <dgm:pt modelId="{F28B27A6-6A9C-4B29-8F54-CEDC8A286D95}" type="pres">
      <dgm:prSet presAssocID="{3B756949-363C-4B6F-AF79-64D3B6A1C971}" presName="theList" presStyleCnt="0"/>
      <dgm:spPr/>
    </dgm:pt>
    <dgm:pt modelId="{61DDA582-E8A1-4C28-821B-A433DABFFE31}" type="pres">
      <dgm:prSet presAssocID="{C9EAD4B6-32EA-40C7-8429-ED153AF9CD75}" presName="aNode" presStyleLbl="fgAcc1" presStyleIdx="0" presStyleCnt="4">
        <dgm:presLayoutVars>
          <dgm:bulletEnabled val="1"/>
        </dgm:presLayoutVars>
      </dgm:prSet>
      <dgm:spPr/>
    </dgm:pt>
    <dgm:pt modelId="{CEEB8788-A2C8-486A-95C9-A7502F6E5794}" type="pres">
      <dgm:prSet presAssocID="{C9EAD4B6-32EA-40C7-8429-ED153AF9CD75}" presName="aSpace" presStyleCnt="0"/>
      <dgm:spPr/>
    </dgm:pt>
    <dgm:pt modelId="{A2F90C45-C714-4872-8813-C24D479F58CF}" type="pres">
      <dgm:prSet presAssocID="{C60EA039-9DE9-4A95-B973-673B31894175}" presName="aNode" presStyleLbl="fgAcc1" presStyleIdx="1" presStyleCnt="4">
        <dgm:presLayoutVars>
          <dgm:bulletEnabled val="1"/>
        </dgm:presLayoutVars>
      </dgm:prSet>
      <dgm:spPr/>
    </dgm:pt>
    <dgm:pt modelId="{FBFD8D05-F415-41B9-82C8-83DD7CB23539}" type="pres">
      <dgm:prSet presAssocID="{C60EA039-9DE9-4A95-B973-673B31894175}" presName="aSpace" presStyleCnt="0"/>
      <dgm:spPr/>
    </dgm:pt>
    <dgm:pt modelId="{E8CE8ECD-5AB1-4539-904E-49AC14A7025E}" type="pres">
      <dgm:prSet presAssocID="{98CFADFF-3499-4966-813A-0CB86AB768C4}" presName="aNode" presStyleLbl="fgAcc1" presStyleIdx="2" presStyleCnt="4">
        <dgm:presLayoutVars>
          <dgm:bulletEnabled val="1"/>
        </dgm:presLayoutVars>
      </dgm:prSet>
      <dgm:spPr/>
    </dgm:pt>
    <dgm:pt modelId="{4FD3B3E4-BC48-4696-9FA8-CA9C96B71FDA}" type="pres">
      <dgm:prSet presAssocID="{98CFADFF-3499-4966-813A-0CB86AB768C4}" presName="aSpace" presStyleCnt="0"/>
      <dgm:spPr/>
    </dgm:pt>
    <dgm:pt modelId="{65041BF6-3173-4387-AACF-E69B841565D6}" type="pres">
      <dgm:prSet presAssocID="{E2F5540D-38D1-4D02-94DB-0019DAAFB07F}" presName="aNode" presStyleLbl="fgAcc1" presStyleIdx="3" presStyleCnt="4" custLinFactNeighborX="-1412" custLinFactNeighborY="32269">
        <dgm:presLayoutVars>
          <dgm:bulletEnabled val="1"/>
        </dgm:presLayoutVars>
      </dgm:prSet>
      <dgm:spPr/>
    </dgm:pt>
    <dgm:pt modelId="{EF37A4A7-79D0-47E3-B01E-F6334FB4A91E}" type="pres">
      <dgm:prSet presAssocID="{E2F5540D-38D1-4D02-94DB-0019DAAFB07F}" presName="aSpace" presStyleCnt="0"/>
      <dgm:spPr/>
    </dgm:pt>
  </dgm:ptLst>
  <dgm:cxnLst>
    <dgm:cxn modelId="{345C250A-9EC1-4C0E-9712-7875133880DC}" type="presOf" srcId="{E2F5540D-38D1-4D02-94DB-0019DAAFB07F}" destId="{65041BF6-3173-4387-AACF-E69B841565D6}" srcOrd="0" destOrd="0" presId="urn:microsoft.com/office/officeart/2005/8/layout/pyramid2"/>
    <dgm:cxn modelId="{363BCD0F-F9A7-4978-BA83-897110F45926}" srcId="{3B756949-363C-4B6F-AF79-64D3B6A1C971}" destId="{C9EAD4B6-32EA-40C7-8429-ED153AF9CD75}" srcOrd="0" destOrd="0" parTransId="{D65166CD-8F82-48EC-A21F-B71D54FAD40A}" sibTransId="{7C298F30-91FC-4A7D-9708-E13D57EDA5D2}"/>
    <dgm:cxn modelId="{6CFEEF69-9AA8-4B39-A935-2737959A477C}" type="presOf" srcId="{C60EA039-9DE9-4A95-B973-673B31894175}" destId="{A2F90C45-C714-4872-8813-C24D479F58CF}" srcOrd="0" destOrd="0" presId="urn:microsoft.com/office/officeart/2005/8/layout/pyramid2"/>
    <dgm:cxn modelId="{4EA85C9E-560E-4C62-B440-1D0FEF4CD816}" type="presOf" srcId="{98CFADFF-3499-4966-813A-0CB86AB768C4}" destId="{E8CE8ECD-5AB1-4539-904E-49AC14A7025E}" srcOrd="0" destOrd="0" presId="urn:microsoft.com/office/officeart/2005/8/layout/pyramid2"/>
    <dgm:cxn modelId="{780FBD9F-7B37-4D27-A1DF-2E31BC9C8B79}" type="presOf" srcId="{C9EAD4B6-32EA-40C7-8429-ED153AF9CD75}" destId="{61DDA582-E8A1-4C28-821B-A433DABFFE31}" srcOrd="0" destOrd="0" presId="urn:microsoft.com/office/officeart/2005/8/layout/pyramid2"/>
    <dgm:cxn modelId="{A8B5B0C6-C4C0-4C73-907F-B9622B28A65A}" type="presOf" srcId="{3B756949-363C-4B6F-AF79-64D3B6A1C971}" destId="{6B02BE48-109E-491F-9970-8A6986A5E4E3}" srcOrd="0" destOrd="0" presId="urn:microsoft.com/office/officeart/2005/8/layout/pyramid2"/>
    <dgm:cxn modelId="{698163D0-8A95-4AF5-B388-69574AE17F03}" srcId="{3B756949-363C-4B6F-AF79-64D3B6A1C971}" destId="{C60EA039-9DE9-4A95-B973-673B31894175}" srcOrd="1" destOrd="0" parTransId="{5F9F92FD-9078-4FA5-891D-1A6A1D43BB00}" sibTransId="{A99C57B9-369A-4E87-B7E9-11CBF0AA1A6B}"/>
    <dgm:cxn modelId="{505B94DF-0A24-4EFB-8512-E404977E75A8}" srcId="{3B756949-363C-4B6F-AF79-64D3B6A1C971}" destId="{98CFADFF-3499-4966-813A-0CB86AB768C4}" srcOrd="2" destOrd="0" parTransId="{0324714B-533A-41DD-BE65-A73B61E6EE61}" sibTransId="{09103785-364C-4965-9182-437FCC8CBB29}"/>
    <dgm:cxn modelId="{D3BA92FB-9DA3-430D-A20B-58A271F44F1A}" srcId="{3B756949-363C-4B6F-AF79-64D3B6A1C971}" destId="{E2F5540D-38D1-4D02-94DB-0019DAAFB07F}" srcOrd="3" destOrd="0" parTransId="{0E5271CE-05F6-48D0-A6B5-F02FC3710DCF}" sibTransId="{6E489F4A-DDAA-4D20-AEC8-6AF9263F3724}"/>
    <dgm:cxn modelId="{28D23C15-F05B-47AE-95E7-11A8809D57A8}" type="presParOf" srcId="{6B02BE48-109E-491F-9970-8A6986A5E4E3}" destId="{8CF572EA-C232-4706-84E1-8C2E74B448D1}" srcOrd="0" destOrd="0" presId="urn:microsoft.com/office/officeart/2005/8/layout/pyramid2"/>
    <dgm:cxn modelId="{157F5659-3082-409A-AA53-6D35FFC92A58}" type="presParOf" srcId="{6B02BE48-109E-491F-9970-8A6986A5E4E3}" destId="{F28B27A6-6A9C-4B29-8F54-CEDC8A286D95}" srcOrd="1" destOrd="0" presId="urn:microsoft.com/office/officeart/2005/8/layout/pyramid2"/>
    <dgm:cxn modelId="{EA3724E1-5176-4FAF-A5ED-34D113C1E804}" type="presParOf" srcId="{F28B27A6-6A9C-4B29-8F54-CEDC8A286D95}" destId="{61DDA582-E8A1-4C28-821B-A433DABFFE31}" srcOrd="0" destOrd="0" presId="urn:microsoft.com/office/officeart/2005/8/layout/pyramid2"/>
    <dgm:cxn modelId="{1FED0A9A-2B57-4A1F-A081-A7DBC1812F44}" type="presParOf" srcId="{F28B27A6-6A9C-4B29-8F54-CEDC8A286D95}" destId="{CEEB8788-A2C8-486A-95C9-A7502F6E5794}" srcOrd="1" destOrd="0" presId="urn:microsoft.com/office/officeart/2005/8/layout/pyramid2"/>
    <dgm:cxn modelId="{DD653FA6-7F9F-4AAA-9CCA-970AF3B8828F}" type="presParOf" srcId="{F28B27A6-6A9C-4B29-8F54-CEDC8A286D95}" destId="{A2F90C45-C714-4872-8813-C24D479F58CF}" srcOrd="2" destOrd="0" presId="urn:microsoft.com/office/officeart/2005/8/layout/pyramid2"/>
    <dgm:cxn modelId="{590A6FE4-1F75-43BE-A1BF-A57FF51A3ED4}" type="presParOf" srcId="{F28B27A6-6A9C-4B29-8F54-CEDC8A286D95}" destId="{FBFD8D05-F415-41B9-82C8-83DD7CB23539}" srcOrd="3" destOrd="0" presId="urn:microsoft.com/office/officeart/2005/8/layout/pyramid2"/>
    <dgm:cxn modelId="{09F49F75-4E2A-433D-9F9E-321B3160EBDF}" type="presParOf" srcId="{F28B27A6-6A9C-4B29-8F54-CEDC8A286D95}" destId="{E8CE8ECD-5AB1-4539-904E-49AC14A7025E}" srcOrd="4" destOrd="0" presId="urn:microsoft.com/office/officeart/2005/8/layout/pyramid2"/>
    <dgm:cxn modelId="{B4501CF9-A1FE-4F11-A1A3-903302DE15DF}" type="presParOf" srcId="{F28B27A6-6A9C-4B29-8F54-CEDC8A286D95}" destId="{4FD3B3E4-BC48-4696-9FA8-CA9C96B71FDA}" srcOrd="5" destOrd="0" presId="urn:microsoft.com/office/officeart/2005/8/layout/pyramid2"/>
    <dgm:cxn modelId="{3180DDFD-D70F-4DED-BCC7-4F8C24D8D7AF}" type="presParOf" srcId="{F28B27A6-6A9C-4B29-8F54-CEDC8A286D95}" destId="{65041BF6-3173-4387-AACF-E69B841565D6}" srcOrd="6" destOrd="0" presId="urn:microsoft.com/office/officeart/2005/8/layout/pyramid2"/>
    <dgm:cxn modelId="{A41D7B61-39D0-4630-B475-5EFE8B36A88A}" type="presParOf" srcId="{F28B27A6-6A9C-4B29-8F54-CEDC8A286D95}" destId="{EF37A4A7-79D0-47E3-B01E-F6334FB4A91E}"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3038125-CD83-44B7-88EE-0341123CFBEA}" type="doc">
      <dgm:prSet loTypeId="urn:microsoft.com/office/officeart/2005/8/layout/process4" loCatId="process" qsTypeId="urn:microsoft.com/office/officeart/2005/8/quickstyle/simple1" qsCatId="simple" csTypeId="urn:microsoft.com/office/officeart/2005/8/colors/accent0_3" csCatId="mainScheme" phldr="1"/>
      <dgm:spPr/>
      <dgm:t>
        <a:bodyPr/>
        <a:lstStyle/>
        <a:p>
          <a:endParaRPr lang="en-US"/>
        </a:p>
      </dgm:t>
    </dgm:pt>
    <dgm:pt modelId="{BB1E04F0-D931-4E9D-9CD7-B5EAB3D11F0E}">
      <dgm:prSet phldrT="[Text]"/>
      <dgm:spPr/>
      <dgm:t>
        <a:bodyPr/>
        <a:lstStyle/>
        <a:p>
          <a:r>
            <a:rPr lang="en-US" b="1" dirty="0">
              <a:latin typeface="Open Sans"/>
            </a:rPr>
            <a:t>Specific</a:t>
          </a:r>
          <a:r>
            <a:rPr lang="en-US" dirty="0">
              <a:latin typeface="Open Sans"/>
            </a:rPr>
            <a:t>-</a:t>
          </a:r>
          <a:r>
            <a:rPr lang="en-US" i="0" dirty="0">
              <a:latin typeface="Open Sans"/>
            </a:rPr>
            <a:t>what</a:t>
          </a:r>
          <a:r>
            <a:rPr lang="en-US" dirty="0">
              <a:latin typeface="Open Sans"/>
            </a:rPr>
            <a:t> you would like to achieve, i. e., a specific vacation destination</a:t>
          </a:r>
        </a:p>
      </dgm:t>
    </dgm:pt>
    <dgm:pt modelId="{F1B9001B-B6BE-46FE-A23F-13E2CAD6C6AA}" type="parTrans" cxnId="{33F42BDA-CC4D-4FBD-ADF3-29AC3BDBBEAA}">
      <dgm:prSet/>
      <dgm:spPr/>
      <dgm:t>
        <a:bodyPr/>
        <a:lstStyle/>
        <a:p>
          <a:endParaRPr lang="en-US"/>
        </a:p>
      </dgm:t>
    </dgm:pt>
    <dgm:pt modelId="{D8655DB4-84C7-40CA-B80C-BC96A6550D37}" type="sibTrans" cxnId="{33F42BDA-CC4D-4FBD-ADF3-29AC3BDBBEAA}">
      <dgm:prSet/>
      <dgm:spPr/>
      <dgm:t>
        <a:bodyPr/>
        <a:lstStyle/>
        <a:p>
          <a:endParaRPr lang="en-US" dirty="0"/>
        </a:p>
      </dgm:t>
    </dgm:pt>
    <dgm:pt modelId="{2A95BFC4-8EAE-46D8-8A77-E22FD071F7B9}">
      <dgm:prSet phldrT="[Text]"/>
      <dgm:spPr/>
      <dgm:t>
        <a:bodyPr/>
        <a:lstStyle/>
        <a:p>
          <a:r>
            <a:rPr lang="en-US" b="1" dirty="0">
              <a:latin typeface="Open Sans"/>
            </a:rPr>
            <a:t>Measurabl</a:t>
          </a:r>
          <a:r>
            <a:rPr lang="en-US" dirty="0">
              <a:latin typeface="Open Sans"/>
            </a:rPr>
            <a:t>e-a total amount of money to be saved for the vacation</a:t>
          </a:r>
        </a:p>
      </dgm:t>
    </dgm:pt>
    <dgm:pt modelId="{9F64A95C-9527-4F97-B357-21BC3CDAB727}" type="parTrans" cxnId="{CDC796A3-2F63-4F8F-AC20-29996BE63F17}">
      <dgm:prSet/>
      <dgm:spPr/>
      <dgm:t>
        <a:bodyPr/>
        <a:lstStyle/>
        <a:p>
          <a:endParaRPr lang="en-US"/>
        </a:p>
      </dgm:t>
    </dgm:pt>
    <dgm:pt modelId="{856ECC4C-7390-47A7-9EA4-EBE1FFD27C5F}" type="sibTrans" cxnId="{CDC796A3-2F63-4F8F-AC20-29996BE63F17}">
      <dgm:prSet/>
      <dgm:spPr/>
      <dgm:t>
        <a:bodyPr/>
        <a:lstStyle/>
        <a:p>
          <a:endParaRPr lang="en-US" dirty="0"/>
        </a:p>
      </dgm:t>
    </dgm:pt>
    <dgm:pt modelId="{1DA24231-5DBF-4262-9A82-5DDF935C54E3}">
      <dgm:prSet phldrT="[Text]"/>
      <dgm:spPr/>
      <dgm:t>
        <a:bodyPr/>
        <a:lstStyle/>
        <a:p>
          <a:r>
            <a:rPr lang="en-US" b="1" dirty="0">
              <a:latin typeface="Open Sans"/>
            </a:rPr>
            <a:t>Attainable</a:t>
          </a:r>
          <a:r>
            <a:rPr lang="en-US" dirty="0">
              <a:latin typeface="Open Sans"/>
            </a:rPr>
            <a:t>-how the plan to achieve the goal is possible, i.e., a general breakdown of vacation expenses</a:t>
          </a:r>
        </a:p>
      </dgm:t>
    </dgm:pt>
    <dgm:pt modelId="{C7D998A1-17CA-4566-9176-899A9F0FD626}" type="parTrans" cxnId="{002A4C2D-F210-40B5-AA30-10427F757B8A}">
      <dgm:prSet/>
      <dgm:spPr/>
      <dgm:t>
        <a:bodyPr/>
        <a:lstStyle/>
        <a:p>
          <a:endParaRPr lang="en-US"/>
        </a:p>
      </dgm:t>
    </dgm:pt>
    <dgm:pt modelId="{AA471D2C-33B5-488D-8714-5D25468A77C8}" type="sibTrans" cxnId="{002A4C2D-F210-40B5-AA30-10427F757B8A}">
      <dgm:prSet/>
      <dgm:spPr/>
      <dgm:t>
        <a:bodyPr/>
        <a:lstStyle/>
        <a:p>
          <a:endParaRPr lang="en-US" dirty="0"/>
        </a:p>
      </dgm:t>
    </dgm:pt>
    <dgm:pt modelId="{359E4B16-1709-45D8-9679-77D997627B60}">
      <dgm:prSet phldrT="[Text]"/>
      <dgm:spPr/>
      <dgm:t>
        <a:bodyPr/>
        <a:lstStyle/>
        <a:p>
          <a:r>
            <a:rPr lang="en-US" b="1" dirty="0">
              <a:latin typeface="Open Sans"/>
            </a:rPr>
            <a:t>Realistic</a:t>
          </a:r>
          <a:r>
            <a:rPr lang="en-US" dirty="0">
              <a:latin typeface="Open Sans"/>
            </a:rPr>
            <a:t>-a reasonable plan or breakdown of exactly how to save the money, i.e., $50 per week for 20 weeks</a:t>
          </a:r>
        </a:p>
      </dgm:t>
    </dgm:pt>
    <dgm:pt modelId="{20827599-EC49-4514-9286-28952A588076}" type="parTrans" cxnId="{C811F357-7CB4-48F2-8C24-BB747729FC7C}">
      <dgm:prSet/>
      <dgm:spPr/>
      <dgm:t>
        <a:bodyPr/>
        <a:lstStyle/>
        <a:p>
          <a:endParaRPr lang="en-US"/>
        </a:p>
      </dgm:t>
    </dgm:pt>
    <dgm:pt modelId="{A7628F6E-D593-41CC-BD03-F6DB5DE08B28}" type="sibTrans" cxnId="{C811F357-7CB4-48F2-8C24-BB747729FC7C}">
      <dgm:prSet/>
      <dgm:spPr/>
      <dgm:t>
        <a:bodyPr/>
        <a:lstStyle/>
        <a:p>
          <a:endParaRPr lang="en-US" dirty="0"/>
        </a:p>
      </dgm:t>
    </dgm:pt>
    <dgm:pt modelId="{C99FE487-1C3F-4FCB-96BB-505A391CAAEF}">
      <dgm:prSet phldrT="[Text]"/>
      <dgm:spPr/>
      <dgm:t>
        <a:bodyPr/>
        <a:lstStyle/>
        <a:p>
          <a:r>
            <a:rPr lang="en-US" b="1" dirty="0">
              <a:latin typeface="Open Sans"/>
            </a:rPr>
            <a:t>Time Bound</a:t>
          </a:r>
          <a:r>
            <a:rPr lang="en-US" dirty="0">
              <a:latin typeface="Open Sans"/>
            </a:rPr>
            <a:t>-a specific date for the goal to be accomplished, i.e., by February 1</a:t>
          </a:r>
          <a:r>
            <a:rPr lang="en-US" baseline="30000" dirty="0">
              <a:latin typeface="Open Sans"/>
            </a:rPr>
            <a:t>st</a:t>
          </a:r>
          <a:r>
            <a:rPr lang="en-US" dirty="0">
              <a:latin typeface="Open Sans"/>
            </a:rPr>
            <a:t> as opposed to spring</a:t>
          </a:r>
        </a:p>
      </dgm:t>
    </dgm:pt>
    <dgm:pt modelId="{495CED02-F13E-4A3A-991E-FC8C2E3D1645}" type="parTrans" cxnId="{9BFE0B86-DB5B-45DA-9AA9-09AC08CDFC9C}">
      <dgm:prSet/>
      <dgm:spPr/>
      <dgm:t>
        <a:bodyPr/>
        <a:lstStyle/>
        <a:p>
          <a:endParaRPr lang="en-US"/>
        </a:p>
      </dgm:t>
    </dgm:pt>
    <dgm:pt modelId="{02B59016-39E1-4789-B149-5D5D5D35B6ED}" type="sibTrans" cxnId="{9BFE0B86-DB5B-45DA-9AA9-09AC08CDFC9C}">
      <dgm:prSet/>
      <dgm:spPr/>
      <dgm:t>
        <a:bodyPr/>
        <a:lstStyle/>
        <a:p>
          <a:endParaRPr lang="en-US"/>
        </a:p>
      </dgm:t>
    </dgm:pt>
    <dgm:pt modelId="{3A36E059-E0CB-45FD-BBA6-AE598F3BB555}" type="pres">
      <dgm:prSet presAssocID="{53038125-CD83-44B7-88EE-0341123CFBEA}" presName="Name0" presStyleCnt="0">
        <dgm:presLayoutVars>
          <dgm:dir/>
          <dgm:animLvl val="lvl"/>
          <dgm:resizeHandles val="exact"/>
        </dgm:presLayoutVars>
      </dgm:prSet>
      <dgm:spPr/>
    </dgm:pt>
    <dgm:pt modelId="{7097E7ED-096E-4F92-9F1D-C95B21B941F1}" type="pres">
      <dgm:prSet presAssocID="{C99FE487-1C3F-4FCB-96BB-505A391CAAEF}" presName="boxAndChildren" presStyleCnt="0"/>
      <dgm:spPr/>
    </dgm:pt>
    <dgm:pt modelId="{E20AEF01-7A3D-4904-838C-12D7245B4335}" type="pres">
      <dgm:prSet presAssocID="{C99FE487-1C3F-4FCB-96BB-505A391CAAEF}" presName="parentTextBox" presStyleLbl="node1" presStyleIdx="0" presStyleCnt="5"/>
      <dgm:spPr/>
    </dgm:pt>
    <dgm:pt modelId="{A96C80EB-1DDF-4ECD-BF4D-278B5FB2E46D}" type="pres">
      <dgm:prSet presAssocID="{A7628F6E-D593-41CC-BD03-F6DB5DE08B28}" presName="sp" presStyleCnt="0"/>
      <dgm:spPr/>
    </dgm:pt>
    <dgm:pt modelId="{5A1F6333-7BAF-498B-B645-F4349876406C}" type="pres">
      <dgm:prSet presAssocID="{359E4B16-1709-45D8-9679-77D997627B60}" presName="arrowAndChildren" presStyleCnt="0"/>
      <dgm:spPr/>
    </dgm:pt>
    <dgm:pt modelId="{B9EC5212-AA2A-4D84-AD51-7FBFFDD09257}" type="pres">
      <dgm:prSet presAssocID="{359E4B16-1709-45D8-9679-77D997627B60}" presName="parentTextArrow" presStyleLbl="node1" presStyleIdx="1" presStyleCnt="5"/>
      <dgm:spPr/>
    </dgm:pt>
    <dgm:pt modelId="{E9097BB9-8276-4394-A04F-D91D2C06D708}" type="pres">
      <dgm:prSet presAssocID="{AA471D2C-33B5-488D-8714-5D25468A77C8}" presName="sp" presStyleCnt="0"/>
      <dgm:spPr/>
    </dgm:pt>
    <dgm:pt modelId="{9DF9EFD3-C8AD-4BB6-8073-2AFF5357B139}" type="pres">
      <dgm:prSet presAssocID="{1DA24231-5DBF-4262-9A82-5DDF935C54E3}" presName="arrowAndChildren" presStyleCnt="0"/>
      <dgm:spPr/>
    </dgm:pt>
    <dgm:pt modelId="{559831CF-4BD3-483C-8A2E-34404C7AE4F8}" type="pres">
      <dgm:prSet presAssocID="{1DA24231-5DBF-4262-9A82-5DDF935C54E3}" presName="parentTextArrow" presStyleLbl="node1" presStyleIdx="2" presStyleCnt="5"/>
      <dgm:spPr/>
    </dgm:pt>
    <dgm:pt modelId="{B7E017AB-F0F0-4AA4-A54B-6F4463609523}" type="pres">
      <dgm:prSet presAssocID="{856ECC4C-7390-47A7-9EA4-EBE1FFD27C5F}" presName="sp" presStyleCnt="0"/>
      <dgm:spPr/>
    </dgm:pt>
    <dgm:pt modelId="{E78DF774-3630-4436-8CF5-AE684BDA3B97}" type="pres">
      <dgm:prSet presAssocID="{2A95BFC4-8EAE-46D8-8A77-E22FD071F7B9}" presName="arrowAndChildren" presStyleCnt="0"/>
      <dgm:spPr/>
    </dgm:pt>
    <dgm:pt modelId="{4EACDAA3-3101-4778-B219-5870F0ED611E}" type="pres">
      <dgm:prSet presAssocID="{2A95BFC4-8EAE-46D8-8A77-E22FD071F7B9}" presName="parentTextArrow" presStyleLbl="node1" presStyleIdx="3" presStyleCnt="5"/>
      <dgm:spPr/>
    </dgm:pt>
    <dgm:pt modelId="{0052F43F-D845-4DCF-8207-57CE30609BC3}" type="pres">
      <dgm:prSet presAssocID="{D8655DB4-84C7-40CA-B80C-BC96A6550D37}" presName="sp" presStyleCnt="0"/>
      <dgm:spPr/>
    </dgm:pt>
    <dgm:pt modelId="{6A540B26-2FEB-4AF7-A693-3206CD0C1F1B}" type="pres">
      <dgm:prSet presAssocID="{BB1E04F0-D931-4E9D-9CD7-B5EAB3D11F0E}" presName="arrowAndChildren" presStyleCnt="0"/>
      <dgm:spPr/>
    </dgm:pt>
    <dgm:pt modelId="{F3026FF2-679E-4043-9F7A-808E6EC74BBA}" type="pres">
      <dgm:prSet presAssocID="{BB1E04F0-D931-4E9D-9CD7-B5EAB3D11F0E}" presName="parentTextArrow" presStyleLbl="node1" presStyleIdx="4" presStyleCnt="5"/>
      <dgm:spPr/>
    </dgm:pt>
  </dgm:ptLst>
  <dgm:cxnLst>
    <dgm:cxn modelId="{002A4C2D-F210-40B5-AA30-10427F757B8A}" srcId="{53038125-CD83-44B7-88EE-0341123CFBEA}" destId="{1DA24231-5DBF-4262-9A82-5DDF935C54E3}" srcOrd="2" destOrd="0" parTransId="{C7D998A1-17CA-4566-9176-899A9F0FD626}" sibTransId="{AA471D2C-33B5-488D-8714-5D25468A77C8}"/>
    <dgm:cxn modelId="{A6AA1C5D-DB3A-4CB8-9B53-23E79129D3BD}" type="presOf" srcId="{359E4B16-1709-45D8-9679-77D997627B60}" destId="{B9EC5212-AA2A-4D84-AD51-7FBFFDD09257}" srcOrd="0" destOrd="0" presId="urn:microsoft.com/office/officeart/2005/8/layout/process4"/>
    <dgm:cxn modelId="{C811F357-7CB4-48F2-8C24-BB747729FC7C}" srcId="{53038125-CD83-44B7-88EE-0341123CFBEA}" destId="{359E4B16-1709-45D8-9679-77D997627B60}" srcOrd="3" destOrd="0" parTransId="{20827599-EC49-4514-9286-28952A588076}" sibTransId="{A7628F6E-D593-41CC-BD03-F6DB5DE08B28}"/>
    <dgm:cxn modelId="{9BFE0B86-DB5B-45DA-9AA9-09AC08CDFC9C}" srcId="{53038125-CD83-44B7-88EE-0341123CFBEA}" destId="{C99FE487-1C3F-4FCB-96BB-505A391CAAEF}" srcOrd="4" destOrd="0" parTransId="{495CED02-F13E-4A3A-991E-FC8C2E3D1645}" sibTransId="{02B59016-39E1-4789-B149-5D5D5D35B6ED}"/>
    <dgm:cxn modelId="{DC52E188-0869-4BB6-A2A8-52EA67E19E7F}" type="presOf" srcId="{C99FE487-1C3F-4FCB-96BB-505A391CAAEF}" destId="{E20AEF01-7A3D-4904-838C-12D7245B4335}" srcOrd="0" destOrd="0" presId="urn:microsoft.com/office/officeart/2005/8/layout/process4"/>
    <dgm:cxn modelId="{CC85BD8A-E974-4AAC-A93A-6B6E00900E4C}" type="presOf" srcId="{BB1E04F0-D931-4E9D-9CD7-B5EAB3D11F0E}" destId="{F3026FF2-679E-4043-9F7A-808E6EC74BBA}" srcOrd="0" destOrd="0" presId="urn:microsoft.com/office/officeart/2005/8/layout/process4"/>
    <dgm:cxn modelId="{CDC796A3-2F63-4F8F-AC20-29996BE63F17}" srcId="{53038125-CD83-44B7-88EE-0341123CFBEA}" destId="{2A95BFC4-8EAE-46D8-8A77-E22FD071F7B9}" srcOrd="1" destOrd="0" parTransId="{9F64A95C-9527-4F97-B357-21BC3CDAB727}" sibTransId="{856ECC4C-7390-47A7-9EA4-EBE1FFD27C5F}"/>
    <dgm:cxn modelId="{5D0D92B6-CF37-4876-9B13-75B2BA78F8DB}" type="presOf" srcId="{1DA24231-5DBF-4262-9A82-5DDF935C54E3}" destId="{559831CF-4BD3-483C-8A2E-34404C7AE4F8}" srcOrd="0" destOrd="0" presId="urn:microsoft.com/office/officeart/2005/8/layout/process4"/>
    <dgm:cxn modelId="{4DFC31C5-B675-46BF-9054-A1E1F99A79AA}" type="presOf" srcId="{2A95BFC4-8EAE-46D8-8A77-E22FD071F7B9}" destId="{4EACDAA3-3101-4778-B219-5870F0ED611E}" srcOrd="0" destOrd="0" presId="urn:microsoft.com/office/officeart/2005/8/layout/process4"/>
    <dgm:cxn modelId="{8D4CD8D1-7D27-4D8B-A317-3350D84BF7E9}" type="presOf" srcId="{53038125-CD83-44B7-88EE-0341123CFBEA}" destId="{3A36E059-E0CB-45FD-BBA6-AE598F3BB555}" srcOrd="0" destOrd="0" presId="urn:microsoft.com/office/officeart/2005/8/layout/process4"/>
    <dgm:cxn modelId="{33F42BDA-CC4D-4FBD-ADF3-29AC3BDBBEAA}" srcId="{53038125-CD83-44B7-88EE-0341123CFBEA}" destId="{BB1E04F0-D931-4E9D-9CD7-B5EAB3D11F0E}" srcOrd="0" destOrd="0" parTransId="{F1B9001B-B6BE-46FE-A23F-13E2CAD6C6AA}" sibTransId="{D8655DB4-84C7-40CA-B80C-BC96A6550D37}"/>
    <dgm:cxn modelId="{8E00EF51-4878-4198-96CF-0BC4763E0C00}" type="presParOf" srcId="{3A36E059-E0CB-45FD-BBA6-AE598F3BB555}" destId="{7097E7ED-096E-4F92-9F1D-C95B21B941F1}" srcOrd="0" destOrd="0" presId="urn:microsoft.com/office/officeart/2005/8/layout/process4"/>
    <dgm:cxn modelId="{30A1E85C-DFAC-4A10-8353-FD160E904699}" type="presParOf" srcId="{7097E7ED-096E-4F92-9F1D-C95B21B941F1}" destId="{E20AEF01-7A3D-4904-838C-12D7245B4335}" srcOrd="0" destOrd="0" presId="urn:microsoft.com/office/officeart/2005/8/layout/process4"/>
    <dgm:cxn modelId="{F5C76781-9602-43B5-8E31-949A2C946501}" type="presParOf" srcId="{3A36E059-E0CB-45FD-BBA6-AE598F3BB555}" destId="{A96C80EB-1DDF-4ECD-BF4D-278B5FB2E46D}" srcOrd="1" destOrd="0" presId="urn:microsoft.com/office/officeart/2005/8/layout/process4"/>
    <dgm:cxn modelId="{EC9393A9-811F-4C01-9CD7-93200FD118E3}" type="presParOf" srcId="{3A36E059-E0CB-45FD-BBA6-AE598F3BB555}" destId="{5A1F6333-7BAF-498B-B645-F4349876406C}" srcOrd="2" destOrd="0" presId="urn:microsoft.com/office/officeart/2005/8/layout/process4"/>
    <dgm:cxn modelId="{CC3FBE33-07D4-455D-AD55-D0CB29C171D4}" type="presParOf" srcId="{5A1F6333-7BAF-498B-B645-F4349876406C}" destId="{B9EC5212-AA2A-4D84-AD51-7FBFFDD09257}" srcOrd="0" destOrd="0" presId="urn:microsoft.com/office/officeart/2005/8/layout/process4"/>
    <dgm:cxn modelId="{22764C44-2BC4-4E38-B7E2-BAB087C5127B}" type="presParOf" srcId="{3A36E059-E0CB-45FD-BBA6-AE598F3BB555}" destId="{E9097BB9-8276-4394-A04F-D91D2C06D708}" srcOrd="3" destOrd="0" presId="urn:microsoft.com/office/officeart/2005/8/layout/process4"/>
    <dgm:cxn modelId="{F1E96922-7901-4391-99AB-560C9A7E816E}" type="presParOf" srcId="{3A36E059-E0CB-45FD-BBA6-AE598F3BB555}" destId="{9DF9EFD3-C8AD-4BB6-8073-2AFF5357B139}" srcOrd="4" destOrd="0" presId="urn:microsoft.com/office/officeart/2005/8/layout/process4"/>
    <dgm:cxn modelId="{83DA11AD-C7DA-4980-80BB-95E8265BA980}" type="presParOf" srcId="{9DF9EFD3-C8AD-4BB6-8073-2AFF5357B139}" destId="{559831CF-4BD3-483C-8A2E-34404C7AE4F8}" srcOrd="0" destOrd="0" presId="urn:microsoft.com/office/officeart/2005/8/layout/process4"/>
    <dgm:cxn modelId="{E8D3110B-1ACA-4FD0-9A48-F78A4C1F8CE6}" type="presParOf" srcId="{3A36E059-E0CB-45FD-BBA6-AE598F3BB555}" destId="{B7E017AB-F0F0-4AA4-A54B-6F4463609523}" srcOrd="5" destOrd="0" presId="urn:microsoft.com/office/officeart/2005/8/layout/process4"/>
    <dgm:cxn modelId="{78C0F306-68BF-4097-A97A-521618EDDA3C}" type="presParOf" srcId="{3A36E059-E0CB-45FD-BBA6-AE598F3BB555}" destId="{E78DF774-3630-4436-8CF5-AE684BDA3B97}" srcOrd="6" destOrd="0" presId="urn:microsoft.com/office/officeart/2005/8/layout/process4"/>
    <dgm:cxn modelId="{392E4787-E4FB-4BC9-812B-E3F8C772CC13}" type="presParOf" srcId="{E78DF774-3630-4436-8CF5-AE684BDA3B97}" destId="{4EACDAA3-3101-4778-B219-5870F0ED611E}" srcOrd="0" destOrd="0" presId="urn:microsoft.com/office/officeart/2005/8/layout/process4"/>
    <dgm:cxn modelId="{BB69CFFE-49A8-4588-9E08-C77352C131C8}" type="presParOf" srcId="{3A36E059-E0CB-45FD-BBA6-AE598F3BB555}" destId="{0052F43F-D845-4DCF-8207-57CE30609BC3}" srcOrd="7" destOrd="0" presId="urn:microsoft.com/office/officeart/2005/8/layout/process4"/>
    <dgm:cxn modelId="{8A21681E-A59C-4DD9-B818-4C86107A0471}" type="presParOf" srcId="{3A36E059-E0CB-45FD-BBA6-AE598F3BB555}" destId="{6A540B26-2FEB-4AF7-A693-3206CD0C1F1B}" srcOrd="8" destOrd="0" presId="urn:microsoft.com/office/officeart/2005/8/layout/process4"/>
    <dgm:cxn modelId="{84BB56E4-35F6-4134-A752-C9B2B4A68509}" type="presParOf" srcId="{6A540B26-2FEB-4AF7-A693-3206CD0C1F1B}" destId="{F3026FF2-679E-4043-9F7A-808E6EC74BBA}"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3038125-CD83-44B7-88EE-0341123CFBEA}" type="doc">
      <dgm:prSet loTypeId="urn:microsoft.com/office/officeart/2005/8/layout/process4" loCatId="process" qsTypeId="urn:microsoft.com/office/officeart/2005/8/quickstyle/simple1" qsCatId="simple" csTypeId="urn:microsoft.com/office/officeart/2005/8/colors/accent0_3" csCatId="mainScheme" phldr="1"/>
      <dgm:spPr/>
      <dgm:t>
        <a:bodyPr/>
        <a:lstStyle/>
        <a:p>
          <a:endParaRPr lang="en-US"/>
        </a:p>
      </dgm:t>
    </dgm:pt>
    <dgm:pt modelId="{BB1E04F0-D931-4E9D-9CD7-B5EAB3D11F0E}">
      <dgm:prSet phldrT="[Text]" custT="1"/>
      <dgm:spPr/>
      <dgm:t>
        <a:bodyPr/>
        <a:lstStyle/>
        <a:p>
          <a:r>
            <a:rPr lang="en-US" sz="1600" b="1" dirty="0">
              <a:latin typeface="Open Sans"/>
            </a:rPr>
            <a:t>Specific</a:t>
          </a:r>
          <a:r>
            <a:rPr lang="en-US" sz="1600" dirty="0">
              <a:latin typeface="Open Sans"/>
            </a:rPr>
            <a:t>-I want to save money each week by not getting coffee each morning.</a:t>
          </a:r>
        </a:p>
      </dgm:t>
    </dgm:pt>
    <dgm:pt modelId="{F1B9001B-B6BE-46FE-A23F-13E2CAD6C6AA}" type="parTrans" cxnId="{33F42BDA-CC4D-4FBD-ADF3-29AC3BDBBEAA}">
      <dgm:prSet/>
      <dgm:spPr/>
      <dgm:t>
        <a:bodyPr/>
        <a:lstStyle/>
        <a:p>
          <a:endParaRPr lang="en-US"/>
        </a:p>
      </dgm:t>
    </dgm:pt>
    <dgm:pt modelId="{D8655DB4-84C7-40CA-B80C-BC96A6550D37}" type="sibTrans" cxnId="{33F42BDA-CC4D-4FBD-ADF3-29AC3BDBBEAA}">
      <dgm:prSet/>
      <dgm:spPr/>
      <dgm:t>
        <a:bodyPr/>
        <a:lstStyle/>
        <a:p>
          <a:endParaRPr lang="en-US" dirty="0"/>
        </a:p>
      </dgm:t>
    </dgm:pt>
    <dgm:pt modelId="{2A95BFC4-8EAE-46D8-8A77-E22FD071F7B9}">
      <dgm:prSet phldrT="[Text]" custT="1"/>
      <dgm:spPr/>
      <dgm:t>
        <a:bodyPr/>
        <a:lstStyle/>
        <a:p>
          <a:r>
            <a:rPr lang="en-US" sz="1600" b="1" dirty="0">
              <a:latin typeface="Open Sans"/>
            </a:rPr>
            <a:t>Measurabl</a:t>
          </a:r>
          <a:r>
            <a:rPr lang="en-US" sz="1600" dirty="0">
              <a:latin typeface="Open Sans"/>
            </a:rPr>
            <a:t>e-I will save $10.00 each week by giving up my coffees.</a:t>
          </a:r>
        </a:p>
      </dgm:t>
    </dgm:pt>
    <dgm:pt modelId="{9F64A95C-9527-4F97-B357-21BC3CDAB727}" type="parTrans" cxnId="{CDC796A3-2F63-4F8F-AC20-29996BE63F17}">
      <dgm:prSet/>
      <dgm:spPr/>
      <dgm:t>
        <a:bodyPr/>
        <a:lstStyle/>
        <a:p>
          <a:endParaRPr lang="en-US"/>
        </a:p>
      </dgm:t>
    </dgm:pt>
    <dgm:pt modelId="{856ECC4C-7390-47A7-9EA4-EBE1FFD27C5F}" type="sibTrans" cxnId="{CDC796A3-2F63-4F8F-AC20-29996BE63F17}">
      <dgm:prSet/>
      <dgm:spPr/>
      <dgm:t>
        <a:bodyPr/>
        <a:lstStyle/>
        <a:p>
          <a:endParaRPr lang="en-US" dirty="0"/>
        </a:p>
      </dgm:t>
    </dgm:pt>
    <dgm:pt modelId="{1DA24231-5DBF-4262-9A82-5DDF935C54E3}">
      <dgm:prSet phldrT="[Text]" custT="1"/>
      <dgm:spPr/>
      <dgm:t>
        <a:bodyPr/>
        <a:lstStyle/>
        <a:p>
          <a:r>
            <a:rPr lang="en-US" sz="1600" b="1" dirty="0">
              <a:latin typeface="Open Sans"/>
            </a:rPr>
            <a:t>Attainable</a:t>
          </a:r>
          <a:r>
            <a:rPr lang="en-US" sz="1600" dirty="0">
              <a:latin typeface="Open Sans"/>
            </a:rPr>
            <a:t>-I can save $10.00 each week , or $40.00 per month.</a:t>
          </a:r>
        </a:p>
      </dgm:t>
    </dgm:pt>
    <dgm:pt modelId="{C7D998A1-17CA-4566-9176-899A9F0FD626}" type="parTrans" cxnId="{002A4C2D-F210-40B5-AA30-10427F757B8A}">
      <dgm:prSet/>
      <dgm:spPr/>
      <dgm:t>
        <a:bodyPr/>
        <a:lstStyle/>
        <a:p>
          <a:endParaRPr lang="en-US"/>
        </a:p>
      </dgm:t>
    </dgm:pt>
    <dgm:pt modelId="{AA471D2C-33B5-488D-8714-5D25468A77C8}" type="sibTrans" cxnId="{002A4C2D-F210-40B5-AA30-10427F757B8A}">
      <dgm:prSet/>
      <dgm:spPr/>
      <dgm:t>
        <a:bodyPr/>
        <a:lstStyle/>
        <a:p>
          <a:endParaRPr lang="en-US" dirty="0"/>
        </a:p>
      </dgm:t>
    </dgm:pt>
    <dgm:pt modelId="{359E4B16-1709-45D8-9679-77D997627B60}">
      <dgm:prSet phldrT="[Text]" custT="1"/>
      <dgm:spPr/>
      <dgm:t>
        <a:bodyPr/>
        <a:lstStyle/>
        <a:p>
          <a:r>
            <a:rPr lang="en-US" sz="1600" b="1" dirty="0">
              <a:latin typeface="Open Sans"/>
            </a:rPr>
            <a:t>Realistic</a:t>
          </a:r>
          <a:r>
            <a:rPr lang="en-US" sz="1600" dirty="0">
              <a:latin typeface="Open Sans"/>
            </a:rPr>
            <a:t>-I can save $10.00 each week, or $40.00 per month, for 6 months, for a total of at least $240.00.</a:t>
          </a:r>
        </a:p>
      </dgm:t>
    </dgm:pt>
    <dgm:pt modelId="{20827599-EC49-4514-9286-28952A588076}" type="parTrans" cxnId="{C811F357-7CB4-48F2-8C24-BB747729FC7C}">
      <dgm:prSet/>
      <dgm:spPr/>
      <dgm:t>
        <a:bodyPr/>
        <a:lstStyle/>
        <a:p>
          <a:endParaRPr lang="en-US"/>
        </a:p>
      </dgm:t>
    </dgm:pt>
    <dgm:pt modelId="{A7628F6E-D593-41CC-BD03-F6DB5DE08B28}" type="sibTrans" cxnId="{C811F357-7CB4-48F2-8C24-BB747729FC7C}">
      <dgm:prSet/>
      <dgm:spPr/>
      <dgm:t>
        <a:bodyPr/>
        <a:lstStyle/>
        <a:p>
          <a:endParaRPr lang="en-US" dirty="0"/>
        </a:p>
      </dgm:t>
    </dgm:pt>
    <dgm:pt modelId="{C99FE487-1C3F-4FCB-96BB-505A391CAAEF}">
      <dgm:prSet phldrT="[Text]" custT="1"/>
      <dgm:spPr/>
      <dgm:t>
        <a:bodyPr/>
        <a:lstStyle/>
        <a:p>
          <a:r>
            <a:rPr lang="en-US" sz="1600" b="1" dirty="0">
              <a:latin typeface="Open Sans"/>
            </a:rPr>
            <a:t>Time Bound</a:t>
          </a:r>
          <a:r>
            <a:rPr lang="en-US" sz="1600" dirty="0">
              <a:latin typeface="Open Sans"/>
            </a:rPr>
            <a:t>-I can continue this pattern of saving for an additional 6 months so I can save at least $480.00 at the end of the year that I can put toward a computer.</a:t>
          </a:r>
        </a:p>
      </dgm:t>
    </dgm:pt>
    <dgm:pt modelId="{495CED02-F13E-4A3A-991E-FC8C2E3D1645}" type="parTrans" cxnId="{9BFE0B86-DB5B-45DA-9AA9-09AC08CDFC9C}">
      <dgm:prSet/>
      <dgm:spPr/>
      <dgm:t>
        <a:bodyPr/>
        <a:lstStyle/>
        <a:p>
          <a:endParaRPr lang="en-US"/>
        </a:p>
      </dgm:t>
    </dgm:pt>
    <dgm:pt modelId="{02B59016-39E1-4789-B149-5D5D5D35B6ED}" type="sibTrans" cxnId="{9BFE0B86-DB5B-45DA-9AA9-09AC08CDFC9C}">
      <dgm:prSet/>
      <dgm:spPr/>
      <dgm:t>
        <a:bodyPr/>
        <a:lstStyle/>
        <a:p>
          <a:endParaRPr lang="en-US"/>
        </a:p>
      </dgm:t>
    </dgm:pt>
    <dgm:pt modelId="{6603989F-2126-4B39-88EC-C2ADA2687BCE}" type="pres">
      <dgm:prSet presAssocID="{53038125-CD83-44B7-88EE-0341123CFBEA}" presName="Name0" presStyleCnt="0">
        <dgm:presLayoutVars>
          <dgm:dir/>
          <dgm:animLvl val="lvl"/>
          <dgm:resizeHandles val="exact"/>
        </dgm:presLayoutVars>
      </dgm:prSet>
      <dgm:spPr/>
    </dgm:pt>
    <dgm:pt modelId="{E025F5F5-FC93-400E-A050-99B0975B7ACC}" type="pres">
      <dgm:prSet presAssocID="{C99FE487-1C3F-4FCB-96BB-505A391CAAEF}" presName="boxAndChildren" presStyleCnt="0"/>
      <dgm:spPr/>
    </dgm:pt>
    <dgm:pt modelId="{FCFF4B87-D880-4BD6-AB33-684EFB0CF067}" type="pres">
      <dgm:prSet presAssocID="{C99FE487-1C3F-4FCB-96BB-505A391CAAEF}" presName="parentTextBox" presStyleLbl="node1" presStyleIdx="0" presStyleCnt="5"/>
      <dgm:spPr/>
    </dgm:pt>
    <dgm:pt modelId="{95E80C35-C015-43AA-B0F3-5A8CB24E0BEE}" type="pres">
      <dgm:prSet presAssocID="{A7628F6E-D593-41CC-BD03-F6DB5DE08B28}" presName="sp" presStyleCnt="0"/>
      <dgm:spPr/>
    </dgm:pt>
    <dgm:pt modelId="{B384061E-1B5B-42F4-B7BD-E516B9829AD3}" type="pres">
      <dgm:prSet presAssocID="{359E4B16-1709-45D8-9679-77D997627B60}" presName="arrowAndChildren" presStyleCnt="0"/>
      <dgm:spPr/>
    </dgm:pt>
    <dgm:pt modelId="{BC94CD25-B763-4F89-B350-80FA0ED5F204}" type="pres">
      <dgm:prSet presAssocID="{359E4B16-1709-45D8-9679-77D997627B60}" presName="parentTextArrow" presStyleLbl="node1" presStyleIdx="1" presStyleCnt="5"/>
      <dgm:spPr/>
    </dgm:pt>
    <dgm:pt modelId="{5BFFA515-9C4C-4085-A5EA-8443A92D9EC8}" type="pres">
      <dgm:prSet presAssocID="{AA471D2C-33B5-488D-8714-5D25468A77C8}" presName="sp" presStyleCnt="0"/>
      <dgm:spPr/>
    </dgm:pt>
    <dgm:pt modelId="{1F943314-2388-43BC-94A9-622D3DF5E152}" type="pres">
      <dgm:prSet presAssocID="{1DA24231-5DBF-4262-9A82-5DDF935C54E3}" presName="arrowAndChildren" presStyleCnt="0"/>
      <dgm:spPr/>
    </dgm:pt>
    <dgm:pt modelId="{EE174AF1-D4CB-43ED-82D0-0E803F205952}" type="pres">
      <dgm:prSet presAssocID="{1DA24231-5DBF-4262-9A82-5DDF935C54E3}" presName="parentTextArrow" presStyleLbl="node1" presStyleIdx="2" presStyleCnt="5"/>
      <dgm:spPr/>
    </dgm:pt>
    <dgm:pt modelId="{9E5ACF3D-D05B-4EA6-AD93-C14C176C1AEC}" type="pres">
      <dgm:prSet presAssocID="{856ECC4C-7390-47A7-9EA4-EBE1FFD27C5F}" presName="sp" presStyleCnt="0"/>
      <dgm:spPr/>
    </dgm:pt>
    <dgm:pt modelId="{1295B1AF-C6DA-4860-890C-C8B552FE94F9}" type="pres">
      <dgm:prSet presAssocID="{2A95BFC4-8EAE-46D8-8A77-E22FD071F7B9}" presName="arrowAndChildren" presStyleCnt="0"/>
      <dgm:spPr/>
    </dgm:pt>
    <dgm:pt modelId="{D8A0A142-DEF0-42D8-A639-69C8F73B13E0}" type="pres">
      <dgm:prSet presAssocID="{2A95BFC4-8EAE-46D8-8A77-E22FD071F7B9}" presName="parentTextArrow" presStyleLbl="node1" presStyleIdx="3" presStyleCnt="5"/>
      <dgm:spPr/>
    </dgm:pt>
    <dgm:pt modelId="{DBEA83F8-37BD-4D99-9155-1809F6A4BE04}" type="pres">
      <dgm:prSet presAssocID="{D8655DB4-84C7-40CA-B80C-BC96A6550D37}" presName="sp" presStyleCnt="0"/>
      <dgm:spPr/>
    </dgm:pt>
    <dgm:pt modelId="{6260AB9D-5B1F-4EE7-89E9-319A6D3DF65C}" type="pres">
      <dgm:prSet presAssocID="{BB1E04F0-D931-4E9D-9CD7-B5EAB3D11F0E}" presName="arrowAndChildren" presStyleCnt="0"/>
      <dgm:spPr/>
    </dgm:pt>
    <dgm:pt modelId="{C421010B-1619-4DDF-B19B-F0E18D92F4ED}" type="pres">
      <dgm:prSet presAssocID="{BB1E04F0-D931-4E9D-9CD7-B5EAB3D11F0E}" presName="parentTextArrow" presStyleLbl="node1" presStyleIdx="4" presStyleCnt="5"/>
      <dgm:spPr/>
    </dgm:pt>
  </dgm:ptLst>
  <dgm:cxnLst>
    <dgm:cxn modelId="{28EED40A-6A68-4257-87D1-88F4A1C50393}" type="presOf" srcId="{1DA24231-5DBF-4262-9A82-5DDF935C54E3}" destId="{EE174AF1-D4CB-43ED-82D0-0E803F205952}" srcOrd="0" destOrd="0" presId="urn:microsoft.com/office/officeart/2005/8/layout/process4"/>
    <dgm:cxn modelId="{002A4C2D-F210-40B5-AA30-10427F757B8A}" srcId="{53038125-CD83-44B7-88EE-0341123CFBEA}" destId="{1DA24231-5DBF-4262-9A82-5DDF935C54E3}" srcOrd="2" destOrd="0" parTransId="{C7D998A1-17CA-4566-9176-899A9F0FD626}" sibTransId="{AA471D2C-33B5-488D-8714-5D25468A77C8}"/>
    <dgm:cxn modelId="{C811F357-7CB4-48F2-8C24-BB747729FC7C}" srcId="{53038125-CD83-44B7-88EE-0341123CFBEA}" destId="{359E4B16-1709-45D8-9679-77D997627B60}" srcOrd="3" destOrd="0" parTransId="{20827599-EC49-4514-9286-28952A588076}" sibTransId="{A7628F6E-D593-41CC-BD03-F6DB5DE08B28}"/>
    <dgm:cxn modelId="{9BFE0B86-DB5B-45DA-9AA9-09AC08CDFC9C}" srcId="{53038125-CD83-44B7-88EE-0341123CFBEA}" destId="{C99FE487-1C3F-4FCB-96BB-505A391CAAEF}" srcOrd="4" destOrd="0" parTransId="{495CED02-F13E-4A3A-991E-FC8C2E3D1645}" sibTransId="{02B59016-39E1-4789-B149-5D5D5D35B6ED}"/>
    <dgm:cxn modelId="{CDC796A3-2F63-4F8F-AC20-29996BE63F17}" srcId="{53038125-CD83-44B7-88EE-0341123CFBEA}" destId="{2A95BFC4-8EAE-46D8-8A77-E22FD071F7B9}" srcOrd="1" destOrd="0" parTransId="{9F64A95C-9527-4F97-B357-21BC3CDAB727}" sibTransId="{856ECC4C-7390-47A7-9EA4-EBE1FFD27C5F}"/>
    <dgm:cxn modelId="{3B5A41B5-97C6-4CF6-9FFF-E74EC5D3BA76}" type="presOf" srcId="{C99FE487-1C3F-4FCB-96BB-505A391CAAEF}" destId="{FCFF4B87-D880-4BD6-AB33-684EFB0CF067}" srcOrd="0" destOrd="0" presId="urn:microsoft.com/office/officeart/2005/8/layout/process4"/>
    <dgm:cxn modelId="{33F42BDA-CC4D-4FBD-ADF3-29AC3BDBBEAA}" srcId="{53038125-CD83-44B7-88EE-0341123CFBEA}" destId="{BB1E04F0-D931-4E9D-9CD7-B5EAB3D11F0E}" srcOrd="0" destOrd="0" parTransId="{F1B9001B-B6BE-46FE-A23F-13E2CAD6C6AA}" sibTransId="{D8655DB4-84C7-40CA-B80C-BC96A6550D37}"/>
    <dgm:cxn modelId="{08409FE2-68EB-4924-A1B4-ABCC4DB08C80}" type="presOf" srcId="{2A95BFC4-8EAE-46D8-8A77-E22FD071F7B9}" destId="{D8A0A142-DEF0-42D8-A639-69C8F73B13E0}" srcOrd="0" destOrd="0" presId="urn:microsoft.com/office/officeart/2005/8/layout/process4"/>
    <dgm:cxn modelId="{FBEEBEF2-5F8C-4D19-BC9E-3FE2ABB11436}" type="presOf" srcId="{359E4B16-1709-45D8-9679-77D997627B60}" destId="{BC94CD25-B763-4F89-B350-80FA0ED5F204}" srcOrd="0" destOrd="0" presId="urn:microsoft.com/office/officeart/2005/8/layout/process4"/>
    <dgm:cxn modelId="{DC590FF6-61FA-4599-87FB-444C43C0FF0D}" type="presOf" srcId="{53038125-CD83-44B7-88EE-0341123CFBEA}" destId="{6603989F-2126-4B39-88EC-C2ADA2687BCE}" srcOrd="0" destOrd="0" presId="urn:microsoft.com/office/officeart/2005/8/layout/process4"/>
    <dgm:cxn modelId="{54FF94FF-FE07-49B7-96C1-DD2F93F9BC63}" type="presOf" srcId="{BB1E04F0-D931-4E9D-9CD7-B5EAB3D11F0E}" destId="{C421010B-1619-4DDF-B19B-F0E18D92F4ED}" srcOrd="0" destOrd="0" presId="urn:microsoft.com/office/officeart/2005/8/layout/process4"/>
    <dgm:cxn modelId="{25A512A6-C414-4405-94EE-35EF79D0A835}" type="presParOf" srcId="{6603989F-2126-4B39-88EC-C2ADA2687BCE}" destId="{E025F5F5-FC93-400E-A050-99B0975B7ACC}" srcOrd="0" destOrd="0" presId="urn:microsoft.com/office/officeart/2005/8/layout/process4"/>
    <dgm:cxn modelId="{31B7F68A-6F74-4C30-95BD-51952E4BEBBF}" type="presParOf" srcId="{E025F5F5-FC93-400E-A050-99B0975B7ACC}" destId="{FCFF4B87-D880-4BD6-AB33-684EFB0CF067}" srcOrd="0" destOrd="0" presId="urn:microsoft.com/office/officeart/2005/8/layout/process4"/>
    <dgm:cxn modelId="{D65277D4-7BEA-4B10-96C9-FC23F21B0D69}" type="presParOf" srcId="{6603989F-2126-4B39-88EC-C2ADA2687BCE}" destId="{95E80C35-C015-43AA-B0F3-5A8CB24E0BEE}" srcOrd="1" destOrd="0" presId="urn:microsoft.com/office/officeart/2005/8/layout/process4"/>
    <dgm:cxn modelId="{56EC1AEE-D65D-467F-B74B-106EE56CC5F6}" type="presParOf" srcId="{6603989F-2126-4B39-88EC-C2ADA2687BCE}" destId="{B384061E-1B5B-42F4-B7BD-E516B9829AD3}" srcOrd="2" destOrd="0" presId="urn:microsoft.com/office/officeart/2005/8/layout/process4"/>
    <dgm:cxn modelId="{85848D05-D6AF-4D20-B9A5-D66EC1CE73AA}" type="presParOf" srcId="{B384061E-1B5B-42F4-B7BD-E516B9829AD3}" destId="{BC94CD25-B763-4F89-B350-80FA0ED5F204}" srcOrd="0" destOrd="0" presId="urn:microsoft.com/office/officeart/2005/8/layout/process4"/>
    <dgm:cxn modelId="{43E497E3-74EC-4B52-AD3F-99411AC406FD}" type="presParOf" srcId="{6603989F-2126-4B39-88EC-C2ADA2687BCE}" destId="{5BFFA515-9C4C-4085-A5EA-8443A92D9EC8}" srcOrd="3" destOrd="0" presId="urn:microsoft.com/office/officeart/2005/8/layout/process4"/>
    <dgm:cxn modelId="{A1EAE1FE-B0CF-4C40-878D-0C298A6422D1}" type="presParOf" srcId="{6603989F-2126-4B39-88EC-C2ADA2687BCE}" destId="{1F943314-2388-43BC-94A9-622D3DF5E152}" srcOrd="4" destOrd="0" presId="urn:microsoft.com/office/officeart/2005/8/layout/process4"/>
    <dgm:cxn modelId="{E6C15C99-7FF6-49DE-9640-908A07764364}" type="presParOf" srcId="{1F943314-2388-43BC-94A9-622D3DF5E152}" destId="{EE174AF1-D4CB-43ED-82D0-0E803F205952}" srcOrd="0" destOrd="0" presId="urn:microsoft.com/office/officeart/2005/8/layout/process4"/>
    <dgm:cxn modelId="{A9F67717-A03F-4183-8BDC-116C8D122A29}" type="presParOf" srcId="{6603989F-2126-4B39-88EC-C2ADA2687BCE}" destId="{9E5ACF3D-D05B-4EA6-AD93-C14C176C1AEC}" srcOrd="5" destOrd="0" presId="urn:microsoft.com/office/officeart/2005/8/layout/process4"/>
    <dgm:cxn modelId="{EA9CE619-12D7-4A8B-AEE7-64FA7FBEE060}" type="presParOf" srcId="{6603989F-2126-4B39-88EC-C2ADA2687BCE}" destId="{1295B1AF-C6DA-4860-890C-C8B552FE94F9}" srcOrd="6" destOrd="0" presId="urn:microsoft.com/office/officeart/2005/8/layout/process4"/>
    <dgm:cxn modelId="{F588D538-D6EE-40ED-B342-D1773FDCDE6B}" type="presParOf" srcId="{1295B1AF-C6DA-4860-890C-C8B552FE94F9}" destId="{D8A0A142-DEF0-42D8-A639-69C8F73B13E0}" srcOrd="0" destOrd="0" presId="urn:microsoft.com/office/officeart/2005/8/layout/process4"/>
    <dgm:cxn modelId="{15769D85-942A-4207-A780-87380D2F21FD}" type="presParOf" srcId="{6603989F-2126-4B39-88EC-C2ADA2687BCE}" destId="{DBEA83F8-37BD-4D99-9155-1809F6A4BE04}" srcOrd="7" destOrd="0" presId="urn:microsoft.com/office/officeart/2005/8/layout/process4"/>
    <dgm:cxn modelId="{82F9BA0B-8A43-47B2-B611-CA768D0C5724}" type="presParOf" srcId="{6603989F-2126-4B39-88EC-C2ADA2687BCE}" destId="{6260AB9D-5B1F-4EE7-89E9-319A6D3DF65C}" srcOrd="8" destOrd="0" presId="urn:microsoft.com/office/officeart/2005/8/layout/process4"/>
    <dgm:cxn modelId="{66C91717-CBE2-45E0-92FE-B848FDC37349}" type="presParOf" srcId="{6260AB9D-5B1F-4EE7-89E9-319A6D3DF65C}" destId="{C421010B-1619-4DDF-B19B-F0E18D92F4ED}" srcOrd="0" destOrd="0" presId="urn:microsoft.com/office/officeart/2005/8/layout/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49759-D1D6-4F5F-A40F-31D8C33797DB}">
      <dsp:nvSpPr>
        <dsp:cNvPr id="0" name=""/>
        <dsp:cNvSpPr/>
      </dsp:nvSpPr>
      <dsp:spPr>
        <a:xfrm>
          <a:off x="1912619" y="55244"/>
          <a:ext cx="2651760" cy="2651760"/>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rtl="0">
            <a:lnSpc>
              <a:spcPct val="90000"/>
            </a:lnSpc>
            <a:spcBef>
              <a:spcPct val="0"/>
            </a:spcBef>
            <a:spcAft>
              <a:spcPct val="35000"/>
            </a:spcAft>
            <a:buNone/>
          </a:pPr>
          <a:r>
            <a:rPr lang="en-US" sz="2300" i="0" kern="1200" dirty="0">
              <a:solidFill>
                <a:schemeClr val="bg1"/>
              </a:solidFill>
              <a:latin typeface="Open Sans"/>
            </a:rPr>
            <a:t>Savings accounts</a:t>
          </a:r>
          <a:endParaRPr lang="en-US" sz="2300" kern="1200" dirty="0">
            <a:solidFill>
              <a:schemeClr val="bg1"/>
            </a:solidFill>
            <a:latin typeface="Open Sans"/>
          </a:endParaRPr>
        </a:p>
      </dsp:txBody>
      <dsp:txXfrm>
        <a:off x="2266187" y="519302"/>
        <a:ext cx="1944624" cy="1193292"/>
      </dsp:txXfrm>
    </dsp:sp>
    <dsp:sp modelId="{25357F17-9994-44AC-90CF-F9A036259D43}">
      <dsp:nvSpPr>
        <dsp:cNvPr id="0" name=""/>
        <dsp:cNvSpPr/>
      </dsp:nvSpPr>
      <dsp:spPr>
        <a:xfrm>
          <a:off x="2869463" y="1712595"/>
          <a:ext cx="2651760" cy="2651760"/>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rtl="0">
            <a:lnSpc>
              <a:spcPct val="90000"/>
            </a:lnSpc>
            <a:spcBef>
              <a:spcPct val="0"/>
            </a:spcBef>
            <a:spcAft>
              <a:spcPct val="35000"/>
            </a:spcAft>
            <a:buNone/>
          </a:pPr>
          <a:r>
            <a:rPr lang="en-US" sz="2300" i="0" kern="1200" dirty="0">
              <a:solidFill>
                <a:schemeClr val="bg1"/>
              </a:solidFill>
              <a:latin typeface="Open Sans"/>
            </a:rPr>
            <a:t>Certificates of deposits (CDs)</a:t>
          </a:r>
          <a:endParaRPr lang="en-US" sz="2300" kern="1200" dirty="0">
            <a:solidFill>
              <a:schemeClr val="bg1"/>
            </a:solidFill>
            <a:latin typeface="Open Sans"/>
          </a:endParaRPr>
        </a:p>
      </dsp:txBody>
      <dsp:txXfrm>
        <a:off x="3680460" y="2397633"/>
        <a:ext cx="1591056" cy="1458468"/>
      </dsp:txXfrm>
    </dsp:sp>
    <dsp:sp modelId="{3941BBCD-1E97-425F-9737-90A9C3E3BF6D}">
      <dsp:nvSpPr>
        <dsp:cNvPr id="0" name=""/>
        <dsp:cNvSpPr/>
      </dsp:nvSpPr>
      <dsp:spPr>
        <a:xfrm>
          <a:off x="955776" y="1712595"/>
          <a:ext cx="2651760" cy="2651760"/>
        </a:xfrm>
        <a:prstGeom prst="ellipse">
          <a:avLst/>
        </a:prstGeom>
        <a:solidFill>
          <a:schemeClr val="dk2">
            <a:alpha val="50000"/>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022350" rtl="0">
            <a:lnSpc>
              <a:spcPct val="90000"/>
            </a:lnSpc>
            <a:spcBef>
              <a:spcPct val="0"/>
            </a:spcBef>
            <a:spcAft>
              <a:spcPct val="35000"/>
            </a:spcAft>
            <a:buNone/>
          </a:pPr>
          <a:r>
            <a:rPr lang="en-US" sz="2300" i="0" kern="1200" dirty="0">
              <a:solidFill>
                <a:schemeClr val="bg1"/>
              </a:solidFill>
              <a:latin typeface="Open Sans"/>
            </a:rPr>
            <a:t>Money market accounts (MMAs)</a:t>
          </a:r>
          <a:endParaRPr lang="en-US" sz="2300" kern="1200" dirty="0">
            <a:solidFill>
              <a:schemeClr val="bg1"/>
            </a:solidFill>
            <a:latin typeface="Open Sans"/>
          </a:endParaRPr>
        </a:p>
      </dsp:txBody>
      <dsp:txXfrm>
        <a:off x="1205483" y="2397633"/>
        <a:ext cx="1591056" cy="14584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36482A-9586-4363-928E-2425729C3A5A}">
      <dsp:nvSpPr>
        <dsp:cNvPr id="0" name=""/>
        <dsp:cNvSpPr/>
      </dsp:nvSpPr>
      <dsp:spPr>
        <a:xfrm rot="5400000">
          <a:off x="761475" y="902682"/>
          <a:ext cx="1403160" cy="169621"/>
        </a:xfrm>
        <a:prstGeom prst="rect">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1B9BDF0-F04E-4A17-889E-6099C52C2C73}">
      <dsp:nvSpPr>
        <dsp:cNvPr id="0" name=""/>
        <dsp:cNvSpPr/>
      </dsp:nvSpPr>
      <dsp:spPr>
        <a:xfrm>
          <a:off x="1080942" y="2280"/>
          <a:ext cx="1884684" cy="11308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i="0" kern="1200" dirty="0">
              <a:latin typeface="Open Sans"/>
            </a:rPr>
            <a:t>Real estate</a:t>
          </a:r>
          <a:endParaRPr lang="en-US" sz="2000" kern="1200" dirty="0">
            <a:latin typeface="Open Sans"/>
          </a:endParaRPr>
        </a:p>
      </dsp:txBody>
      <dsp:txXfrm>
        <a:off x="1114062" y="35400"/>
        <a:ext cx="1818444" cy="1064570"/>
      </dsp:txXfrm>
    </dsp:sp>
    <dsp:sp modelId="{15794700-2086-4686-AB86-D5FBE97280F0}">
      <dsp:nvSpPr>
        <dsp:cNvPr id="0" name=""/>
        <dsp:cNvSpPr/>
      </dsp:nvSpPr>
      <dsp:spPr>
        <a:xfrm rot="5400000">
          <a:off x="761475" y="2316196"/>
          <a:ext cx="1403160" cy="169621"/>
        </a:xfrm>
        <a:prstGeom prst="rect">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64C1EFC-3987-48EA-A8A8-2676DFB6DE2B}">
      <dsp:nvSpPr>
        <dsp:cNvPr id="0" name=""/>
        <dsp:cNvSpPr/>
      </dsp:nvSpPr>
      <dsp:spPr>
        <a:xfrm>
          <a:off x="1080942" y="1415794"/>
          <a:ext cx="1884684" cy="1130810"/>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i="0" kern="1200" dirty="0">
              <a:latin typeface="Open Sans"/>
            </a:rPr>
            <a:t>Individual stocks</a:t>
          </a:r>
          <a:endParaRPr lang="en-US" sz="2000" kern="1200" dirty="0">
            <a:latin typeface="Open Sans"/>
          </a:endParaRPr>
        </a:p>
      </dsp:txBody>
      <dsp:txXfrm>
        <a:off x="1114062" y="1448914"/>
        <a:ext cx="1818444" cy="1064570"/>
      </dsp:txXfrm>
    </dsp:sp>
    <dsp:sp modelId="{E5931208-CA86-48EA-98AD-68E922AE7EA6}">
      <dsp:nvSpPr>
        <dsp:cNvPr id="0" name=""/>
        <dsp:cNvSpPr/>
      </dsp:nvSpPr>
      <dsp:spPr>
        <a:xfrm>
          <a:off x="1468232" y="3022953"/>
          <a:ext cx="2496277" cy="169621"/>
        </a:xfrm>
        <a:prstGeom prst="rect">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6A18ABA-D4CA-4172-833A-58B95EA7868E}">
      <dsp:nvSpPr>
        <dsp:cNvPr id="0" name=""/>
        <dsp:cNvSpPr/>
      </dsp:nvSpPr>
      <dsp:spPr>
        <a:xfrm>
          <a:off x="1080942" y="2829308"/>
          <a:ext cx="1884684" cy="1130810"/>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i="0" kern="1200" dirty="0">
              <a:latin typeface="Open Sans"/>
            </a:rPr>
            <a:t>Mutual funds</a:t>
          </a:r>
          <a:endParaRPr lang="en-US" sz="2000" kern="1200" dirty="0">
            <a:latin typeface="Open Sans"/>
          </a:endParaRPr>
        </a:p>
      </dsp:txBody>
      <dsp:txXfrm>
        <a:off x="1114062" y="2862428"/>
        <a:ext cx="1818444" cy="1064570"/>
      </dsp:txXfrm>
    </dsp:sp>
    <dsp:sp modelId="{74E57045-1E45-49A3-9317-764561221708}">
      <dsp:nvSpPr>
        <dsp:cNvPr id="0" name=""/>
        <dsp:cNvSpPr/>
      </dsp:nvSpPr>
      <dsp:spPr>
        <a:xfrm rot="16200000">
          <a:off x="3268106" y="2316196"/>
          <a:ext cx="1403160" cy="169621"/>
        </a:xfrm>
        <a:prstGeom prst="rect">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EF2A7DB-AB0D-467E-9C2E-5501FAE030A7}">
      <dsp:nvSpPr>
        <dsp:cNvPr id="0" name=""/>
        <dsp:cNvSpPr/>
      </dsp:nvSpPr>
      <dsp:spPr>
        <a:xfrm>
          <a:off x="3587573" y="2829308"/>
          <a:ext cx="1884684" cy="113081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i="0" kern="1200" dirty="0">
              <a:latin typeface="Open Sans"/>
            </a:rPr>
            <a:t>Corporate bonds</a:t>
          </a:r>
          <a:endParaRPr lang="en-US" sz="2000" kern="1200" dirty="0">
            <a:latin typeface="Open Sans"/>
          </a:endParaRPr>
        </a:p>
      </dsp:txBody>
      <dsp:txXfrm>
        <a:off x="3620693" y="2862428"/>
        <a:ext cx="1818444" cy="1064570"/>
      </dsp:txXfrm>
    </dsp:sp>
    <dsp:sp modelId="{431EB317-13FD-4A37-87F4-B4C142D8349B}">
      <dsp:nvSpPr>
        <dsp:cNvPr id="0" name=""/>
        <dsp:cNvSpPr/>
      </dsp:nvSpPr>
      <dsp:spPr>
        <a:xfrm rot="16200000">
          <a:off x="3268106" y="902682"/>
          <a:ext cx="1403160" cy="169621"/>
        </a:xfrm>
        <a:prstGeom prst="rect">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615C2FF-B7E7-4609-A698-CD12A643B01D}">
      <dsp:nvSpPr>
        <dsp:cNvPr id="0" name=""/>
        <dsp:cNvSpPr/>
      </dsp:nvSpPr>
      <dsp:spPr>
        <a:xfrm>
          <a:off x="3587573" y="1415794"/>
          <a:ext cx="1884684" cy="1130810"/>
        </a:xfrm>
        <a:prstGeom prst="roundRect">
          <a:avLst>
            <a:gd name="adj" fmla="val 1000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i="0" kern="1200" dirty="0">
              <a:latin typeface="Open Sans"/>
            </a:rPr>
            <a:t>Government bonds</a:t>
          </a:r>
          <a:endParaRPr lang="en-US" sz="2000" kern="1200" dirty="0">
            <a:latin typeface="Open Sans"/>
          </a:endParaRPr>
        </a:p>
      </dsp:txBody>
      <dsp:txXfrm>
        <a:off x="3620693" y="1448914"/>
        <a:ext cx="1818444" cy="1064570"/>
      </dsp:txXfrm>
    </dsp:sp>
    <dsp:sp modelId="{3F5AC4E4-45BD-4DDC-BBBF-560DC4636CCB}">
      <dsp:nvSpPr>
        <dsp:cNvPr id="0" name=""/>
        <dsp:cNvSpPr/>
      </dsp:nvSpPr>
      <dsp:spPr>
        <a:xfrm>
          <a:off x="3587573" y="2280"/>
          <a:ext cx="1884684" cy="113081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rtl="0">
            <a:lnSpc>
              <a:spcPct val="90000"/>
            </a:lnSpc>
            <a:spcBef>
              <a:spcPct val="0"/>
            </a:spcBef>
            <a:spcAft>
              <a:spcPct val="35000"/>
            </a:spcAft>
            <a:buNone/>
          </a:pPr>
          <a:r>
            <a:rPr lang="en-US" sz="2000" i="0" kern="1200" dirty="0">
              <a:latin typeface="Open Sans"/>
            </a:rPr>
            <a:t>U.S. Treasury Securities-notes and bills</a:t>
          </a:r>
        </a:p>
      </dsp:txBody>
      <dsp:txXfrm>
        <a:off x="3620693" y="35400"/>
        <a:ext cx="1818444" cy="10645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F572EA-C232-4706-84E1-8C2E74B448D1}">
      <dsp:nvSpPr>
        <dsp:cNvPr id="0" name=""/>
        <dsp:cNvSpPr/>
      </dsp:nvSpPr>
      <dsp:spPr>
        <a:xfrm>
          <a:off x="748466" y="0"/>
          <a:ext cx="5059363" cy="5059363"/>
        </a:xfrm>
        <a:prstGeom prst="triangle">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1DDA582-E8A1-4C28-821B-A433DABFFE31}">
      <dsp:nvSpPr>
        <dsp:cNvPr id="0" name=""/>
        <dsp:cNvSpPr/>
      </dsp:nvSpPr>
      <dsp:spPr>
        <a:xfrm>
          <a:off x="3278147" y="506430"/>
          <a:ext cx="3288585" cy="899222"/>
        </a:xfrm>
        <a:prstGeom prst="round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rPr>
            <a:t>Financial security for many years</a:t>
          </a:r>
        </a:p>
      </dsp:txBody>
      <dsp:txXfrm>
        <a:off x="3322043" y="550326"/>
        <a:ext cx="3200793" cy="811430"/>
      </dsp:txXfrm>
    </dsp:sp>
    <dsp:sp modelId="{A2F90C45-C714-4872-8813-C24D479F58CF}">
      <dsp:nvSpPr>
        <dsp:cNvPr id="0" name=""/>
        <dsp:cNvSpPr/>
      </dsp:nvSpPr>
      <dsp:spPr>
        <a:xfrm>
          <a:off x="3278147" y="1518055"/>
          <a:ext cx="3288585" cy="899222"/>
        </a:xfrm>
        <a:prstGeom prst="round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rPr>
            <a:t>Time can be an asset</a:t>
          </a:r>
        </a:p>
      </dsp:txBody>
      <dsp:txXfrm>
        <a:off x="3322043" y="1561951"/>
        <a:ext cx="3200793" cy="811430"/>
      </dsp:txXfrm>
    </dsp:sp>
    <dsp:sp modelId="{E8CE8ECD-5AB1-4539-904E-49AC14A7025E}">
      <dsp:nvSpPr>
        <dsp:cNvPr id="0" name=""/>
        <dsp:cNvSpPr/>
      </dsp:nvSpPr>
      <dsp:spPr>
        <a:xfrm>
          <a:off x="3278147" y="2529681"/>
          <a:ext cx="3288585" cy="899222"/>
        </a:xfrm>
        <a:prstGeom prst="round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rPr>
            <a:t>The rate of return can be greater than the inflation rate</a:t>
          </a:r>
        </a:p>
      </dsp:txBody>
      <dsp:txXfrm>
        <a:off x="3322043" y="2573577"/>
        <a:ext cx="3200793" cy="811430"/>
      </dsp:txXfrm>
    </dsp:sp>
    <dsp:sp modelId="{65041BF6-3173-4387-AACF-E69B841565D6}">
      <dsp:nvSpPr>
        <dsp:cNvPr id="0" name=""/>
        <dsp:cNvSpPr/>
      </dsp:nvSpPr>
      <dsp:spPr>
        <a:xfrm>
          <a:off x="3231712" y="3577578"/>
          <a:ext cx="3288585" cy="899222"/>
        </a:xfrm>
        <a:prstGeom prst="roundRect">
          <a:avLst/>
        </a:prstGeom>
        <a:solidFill>
          <a:schemeClr val="lt2">
            <a:alpha val="90000"/>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Open Sans"/>
            </a:rPr>
            <a:t>Can become a part owner of a company</a:t>
          </a:r>
        </a:p>
      </dsp:txBody>
      <dsp:txXfrm>
        <a:off x="3275608" y="3621474"/>
        <a:ext cx="3200793" cy="81143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AEF01-7A3D-4904-838C-12D7245B4335}">
      <dsp:nvSpPr>
        <dsp:cNvPr id="0" name=""/>
        <dsp:cNvSpPr/>
      </dsp:nvSpPr>
      <dsp:spPr>
        <a:xfrm>
          <a:off x="0" y="4344236"/>
          <a:ext cx="7315200" cy="7127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Open Sans"/>
            </a:rPr>
            <a:t>Time Bound</a:t>
          </a:r>
          <a:r>
            <a:rPr lang="en-US" sz="1500" kern="1200" dirty="0">
              <a:latin typeface="Open Sans"/>
            </a:rPr>
            <a:t>-a specific date for the goal to be accomplished, i.e., by February 1</a:t>
          </a:r>
          <a:r>
            <a:rPr lang="en-US" sz="1500" kern="1200" baseline="30000" dirty="0">
              <a:latin typeface="Open Sans"/>
            </a:rPr>
            <a:t>st</a:t>
          </a:r>
          <a:r>
            <a:rPr lang="en-US" sz="1500" kern="1200" dirty="0">
              <a:latin typeface="Open Sans"/>
            </a:rPr>
            <a:t> as opposed to spring</a:t>
          </a:r>
        </a:p>
      </dsp:txBody>
      <dsp:txXfrm>
        <a:off x="0" y="4344236"/>
        <a:ext cx="7315200" cy="712708"/>
      </dsp:txXfrm>
    </dsp:sp>
    <dsp:sp modelId="{B9EC5212-AA2A-4D84-AD51-7FBFFDD09257}">
      <dsp:nvSpPr>
        <dsp:cNvPr id="0" name=""/>
        <dsp:cNvSpPr/>
      </dsp:nvSpPr>
      <dsp:spPr>
        <a:xfrm rot="10800000">
          <a:off x="0" y="3258781"/>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Open Sans"/>
            </a:rPr>
            <a:t>Realistic</a:t>
          </a:r>
          <a:r>
            <a:rPr lang="en-US" sz="1500" kern="1200" dirty="0">
              <a:latin typeface="Open Sans"/>
            </a:rPr>
            <a:t>-a reasonable plan or breakdown of exactly how to save the money, i.e., $50 per week for 20 weeks</a:t>
          </a:r>
        </a:p>
      </dsp:txBody>
      <dsp:txXfrm rot="10800000">
        <a:off x="0" y="3258781"/>
        <a:ext cx="7315200" cy="712242"/>
      </dsp:txXfrm>
    </dsp:sp>
    <dsp:sp modelId="{559831CF-4BD3-483C-8A2E-34404C7AE4F8}">
      <dsp:nvSpPr>
        <dsp:cNvPr id="0" name=""/>
        <dsp:cNvSpPr/>
      </dsp:nvSpPr>
      <dsp:spPr>
        <a:xfrm rot="10800000">
          <a:off x="0" y="2173327"/>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Open Sans"/>
            </a:rPr>
            <a:t>Attainable</a:t>
          </a:r>
          <a:r>
            <a:rPr lang="en-US" sz="1500" kern="1200" dirty="0">
              <a:latin typeface="Open Sans"/>
            </a:rPr>
            <a:t>-how the plan to achieve the goal is possible, i.e., a general breakdown of vacation expenses</a:t>
          </a:r>
        </a:p>
      </dsp:txBody>
      <dsp:txXfrm rot="10800000">
        <a:off x="0" y="2173327"/>
        <a:ext cx="7315200" cy="712242"/>
      </dsp:txXfrm>
    </dsp:sp>
    <dsp:sp modelId="{4EACDAA3-3101-4778-B219-5870F0ED611E}">
      <dsp:nvSpPr>
        <dsp:cNvPr id="0" name=""/>
        <dsp:cNvSpPr/>
      </dsp:nvSpPr>
      <dsp:spPr>
        <a:xfrm rot="10800000">
          <a:off x="0" y="1087872"/>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Open Sans"/>
            </a:rPr>
            <a:t>Measurabl</a:t>
          </a:r>
          <a:r>
            <a:rPr lang="en-US" sz="1500" kern="1200" dirty="0">
              <a:latin typeface="Open Sans"/>
            </a:rPr>
            <a:t>e-a total amount of money to be saved for the vacation</a:t>
          </a:r>
        </a:p>
      </dsp:txBody>
      <dsp:txXfrm rot="10800000">
        <a:off x="0" y="1087872"/>
        <a:ext cx="7315200" cy="712242"/>
      </dsp:txXfrm>
    </dsp:sp>
    <dsp:sp modelId="{F3026FF2-679E-4043-9F7A-808E6EC74BBA}">
      <dsp:nvSpPr>
        <dsp:cNvPr id="0" name=""/>
        <dsp:cNvSpPr/>
      </dsp:nvSpPr>
      <dsp:spPr>
        <a:xfrm rot="10800000">
          <a:off x="0" y="2418"/>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666750">
            <a:lnSpc>
              <a:spcPct val="90000"/>
            </a:lnSpc>
            <a:spcBef>
              <a:spcPct val="0"/>
            </a:spcBef>
            <a:spcAft>
              <a:spcPct val="35000"/>
            </a:spcAft>
            <a:buNone/>
          </a:pPr>
          <a:r>
            <a:rPr lang="en-US" sz="1500" b="1" kern="1200" dirty="0">
              <a:latin typeface="Open Sans"/>
            </a:rPr>
            <a:t>Specific</a:t>
          </a:r>
          <a:r>
            <a:rPr lang="en-US" sz="1500" kern="1200" dirty="0">
              <a:latin typeface="Open Sans"/>
            </a:rPr>
            <a:t>-</a:t>
          </a:r>
          <a:r>
            <a:rPr lang="en-US" sz="1500" i="0" kern="1200" dirty="0">
              <a:latin typeface="Open Sans"/>
            </a:rPr>
            <a:t>what</a:t>
          </a:r>
          <a:r>
            <a:rPr lang="en-US" sz="1500" kern="1200" dirty="0">
              <a:latin typeface="Open Sans"/>
            </a:rPr>
            <a:t> you would like to achieve, i. e., a specific vacation destination</a:t>
          </a:r>
        </a:p>
      </dsp:txBody>
      <dsp:txXfrm rot="10800000">
        <a:off x="0" y="2418"/>
        <a:ext cx="7315200" cy="7122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FF4B87-D880-4BD6-AB33-684EFB0CF067}">
      <dsp:nvSpPr>
        <dsp:cNvPr id="0" name=""/>
        <dsp:cNvSpPr/>
      </dsp:nvSpPr>
      <dsp:spPr>
        <a:xfrm>
          <a:off x="0" y="4344236"/>
          <a:ext cx="7315200" cy="7127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Open Sans"/>
            </a:rPr>
            <a:t>Time Bound</a:t>
          </a:r>
          <a:r>
            <a:rPr lang="en-US" sz="1600" kern="1200" dirty="0">
              <a:latin typeface="Open Sans"/>
            </a:rPr>
            <a:t>-I can continue this pattern of saving for an additional 6 months so I can save at least $480.00 at the end of the year that I can put toward a computer.</a:t>
          </a:r>
        </a:p>
      </dsp:txBody>
      <dsp:txXfrm>
        <a:off x="0" y="4344236"/>
        <a:ext cx="7315200" cy="712708"/>
      </dsp:txXfrm>
    </dsp:sp>
    <dsp:sp modelId="{BC94CD25-B763-4F89-B350-80FA0ED5F204}">
      <dsp:nvSpPr>
        <dsp:cNvPr id="0" name=""/>
        <dsp:cNvSpPr/>
      </dsp:nvSpPr>
      <dsp:spPr>
        <a:xfrm rot="10800000">
          <a:off x="0" y="3258781"/>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Open Sans"/>
            </a:rPr>
            <a:t>Realistic</a:t>
          </a:r>
          <a:r>
            <a:rPr lang="en-US" sz="1600" kern="1200" dirty="0">
              <a:latin typeface="Open Sans"/>
            </a:rPr>
            <a:t>-I can save $10.00 each week, or $40.00 per month, for 6 months, for a total of at least $240.00.</a:t>
          </a:r>
        </a:p>
      </dsp:txBody>
      <dsp:txXfrm rot="10800000">
        <a:off x="0" y="3258781"/>
        <a:ext cx="7315200" cy="712242"/>
      </dsp:txXfrm>
    </dsp:sp>
    <dsp:sp modelId="{EE174AF1-D4CB-43ED-82D0-0E803F205952}">
      <dsp:nvSpPr>
        <dsp:cNvPr id="0" name=""/>
        <dsp:cNvSpPr/>
      </dsp:nvSpPr>
      <dsp:spPr>
        <a:xfrm rot="10800000">
          <a:off x="0" y="2173327"/>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Open Sans"/>
            </a:rPr>
            <a:t>Attainable</a:t>
          </a:r>
          <a:r>
            <a:rPr lang="en-US" sz="1600" kern="1200" dirty="0">
              <a:latin typeface="Open Sans"/>
            </a:rPr>
            <a:t>-I can save $10.00 each week , or $40.00 per month.</a:t>
          </a:r>
        </a:p>
      </dsp:txBody>
      <dsp:txXfrm rot="10800000">
        <a:off x="0" y="2173327"/>
        <a:ext cx="7315200" cy="712242"/>
      </dsp:txXfrm>
    </dsp:sp>
    <dsp:sp modelId="{D8A0A142-DEF0-42D8-A639-69C8F73B13E0}">
      <dsp:nvSpPr>
        <dsp:cNvPr id="0" name=""/>
        <dsp:cNvSpPr/>
      </dsp:nvSpPr>
      <dsp:spPr>
        <a:xfrm rot="10800000">
          <a:off x="0" y="1087872"/>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Open Sans"/>
            </a:rPr>
            <a:t>Measurabl</a:t>
          </a:r>
          <a:r>
            <a:rPr lang="en-US" sz="1600" kern="1200" dirty="0">
              <a:latin typeface="Open Sans"/>
            </a:rPr>
            <a:t>e-I will save $10.00 each week by giving up my coffees.</a:t>
          </a:r>
        </a:p>
      </dsp:txBody>
      <dsp:txXfrm rot="10800000">
        <a:off x="0" y="1087872"/>
        <a:ext cx="7315200" cy="712242"/>
      </dsp:txXfrm>
    </dsp:sp>
    <dsp:sp modelId="{C421010B-1619-4DDF-B19B-F0E18D92F4ED}">
      <dsp:nvSpPr>
        <dsp:cNvPr id="0" name=""/>
        <dsp:cNvSpPr/>
      </dsp:nvSpPr>
      <dsp:spPr>
        <a:xfrm rot="10800000">
          <a:off x="0" y="2418"/>
          <a:ext cx="7315200" cy="1096145"/>
        </a:xfrm>
        <a:prstGeom prst="upArrowCallou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Open Sans"/>
            </a:rPr>
            <a:t>Specific</a:t>
          </a:r>
          <a:r>
            <a:rPr lang="en-US" sz="1600" kern="1200" dirty="0">
              <a:latin typeface="Open Sans"/>
            </a:rPr>
            <a:t>-I want to save money each week by not getting coffee each morning.</a:t>
          </a:r>
        </a:p>
      </dsp:txBody>
      <dsp:txXfrm rot="10800000">
        <a:off x="0" y="2418"/>
        <a:ext cx="7315200" cy="712242"/>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7/19/2017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“Saving” as opposed to “investing” is generally intended for short-term financial needs such as shopping, groceries,</a:t>
            </a:r>
            <a:r>
              <a:rPr lang="en-US" baseline="0" dirty="0"/>
              <a:t> small bills, and other minor emergencies.  It is also called “Pay Yourself First” whereby a small amount can be set aside each month, treated as any other expense, and deposited into an account where it may or may not earn interest.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3</a:t>
            </a:fld>
            <a:endParaRPr lang="en-US"/>
          </a:p>
        </p:txBody>
      </p:sp>
    </p:spTree>
    <p:extLst>
      <p:ext uri="{BB962C8B-B14F-4D97-AF65-F5344CB8AC3E}">
        <p14:creationId xmlns:p14="http://schemas.microsoft.com/office/powerpoint/2010/main" val="2308243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Another</a:t>
            </a:r>
            <a:r>
              <a:rPr lang="en-US" baseline="0" dirty="0"/>
              <a:t> illustration of the higher potential earnings power of investing versus saving is in the “Rule of 72”.  This mathematical tool calculates how long it will take your investment to double based on the interest rate.  For example, if you anticipate earning 8% on your investment, this is how the calculation works:  72/8 = 9.  Therefore, it will take 9 years to double your investment if it earns 8%.</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12</a:t>
            </a:fld>
            <a:endParaRPr lang="en-US"/>
          </a:p>
        </p:txBody>
      </p:sp>
    </p:spTree>
    <p:extLst>
      <p:ext uri="{BB962C8B-B14F-4D97-AF65-F5344CB8AC3E}">
        <p14:creationId xmlns:p14="http://schemas.microsoft.com/office/powerpoint/2010/main" val="1055646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Because savings is designed for short-term, easy access to funds for rainy day needs, interest rates will be lower but the cash is there when you need it.</a:t>
            </a:r>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4</a:t>
            </a:fld>
            <a:endParaRPr lang="en-US"/>
          </a:p>
        </p:txBody>
      </p:sp>
    </p:spTree>
    <p:extLst>
      <p:ext uri="{BB962C8B-B14F-4D97-AF65-F5344CB8AC3E}">
        <p14:creationId xmlns:p14="http://schemas.microsoft.com/office/powerpoint/2010/main" val="3316208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Investing is not the same as saving because</a:t>
            </a:r>
            <a:r>
              <a:rPr lang="en-US" baseline="0" dirty="0"/>
              <a:t> it is intended for long-term (greater than one year) financial goals.  Because these goals are further in the future, the money that can be invested can generally earn higher interest which provides for greater returns on your investment.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5</a:t>
            </a:fld>
            <a:endParaRPr lang="en-US"/>
          </a:p>
        </p:txBody>
      </p:sp>
    </p:spTree>
    <p:extLst>
      <p:ext uri="{BB962C8B-B14F-4D97-AF65-F5344CB8AC3E}">
        <p14:creationId xmlns:p14="http://schemas.microsoft.com/office/powerpoint/2010/main" val="4284511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Investments</a:t>
            </a:r>
            <a:r>
              <a:rPr lang="en-US" baseline="0" dirty="0"/>
              <a:t> are designed to make your money work for you through longer time.  This means the money may not be as easy to get to right when you need it, but if you can afford the time difference, there may be more money there for you the longer you wait.</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6</a:t>
            </a:fld>
            <a:endParaRPr lang="en-US"/>
          </a:p>
        </p:txBody>
      </p:sp>
    </p:spTree>
    <p:extLst>
      <p:ext uri="{BB962C8B-B14F-4D97-AF65-F5344CB8AC3E}">
        <p14:creationId xmlns:p14="http://schemas.microsoft.com/office/powerpoint/2010/main" val="1866056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There are many benefits to investing</a:t>
            </a:r>
            <a:r>
              <a:rPr lang="en-US" baseline="0" dirty="0"/>
              <a:t>, as opposed to having savings accounts.  First, investing has the potential for financial security as investments are held for many years into the future.  The longer the time invested, the higher the possible earnings.  Also, as prices rise (inflation), the interest rate of the investments can be higher than the rate of inflation, thereby protecting you from inflation.  Finally, many people like the idea of being a part owner of a company.  Purchasing shares of stock allows you to be a part owner of a company that you like.</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7</a:t>
            </a:fld>
            <a:endParaRPr lang="en-US"/>
          </a:p>
        </p:txBody>
      </p:sp>
    </p:spTree>
    <p:extLst>
      <p:ext uri="{BB962C8B-B14F-4D97-AF65-F5344CB8AC3E}">
        <p14:creationId xmlns:p14="http://schemas.microsoft.com/office/powerpoint/2010/main" val="1695223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Many goals can be easier to achieve if they are made using the “SMART” criteria.  Goals should be Specific, Measurable, Attainable, Realistic,</a:t>
            </a:r>
            <a:r>
              <a:rPr lang="en-US" baseline="0" dirty="0"/>
              <a:t> and Timebound.  Adherence to these criteria can facilitate the achievement of financial goals.  </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8</a:t>
            </a:fld>
            <a:endParaRPr lang="en-US"/>
          </a:p>
        </p:txBody>
      </p:sp>
    </p:spTree>
    <p:extLst>
      <p:ext uri="{BB962C8B-B14F-4D97-AF65-F5344CB8AC3E}">
        <p14:creationId xmlns:p14="http://schemas.microsoft.com/office/powerpoint/2010/main" val="2994591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By following the SMART goal procedure to</a:t>
            </a:r>
            <a:r>
              <a:rPr lang="en-US" baseline="0" dirty="0"/>
              <a:t> set financial goals, the goals become more reachable and more tangible.  Having a plan to save with a specific purpose in mind makes it easier for us to stay on the path to saving.  SMART goals can also be used for plans to invest as well.  As you meet goals, set new ones.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9</a:t>
            </a:fld>
            <a:endParaRPr lang="en-US"/>
          </a:p>
        </p:txBody>
      </p:sp>
    </p:spTree>
    <p:extLst>
      <p:ext uri="{BB962C8B-B14F-4D97-AF65-F5344CB8AC3E}">
        <p14:creationId xmlns:p14="http://schemas.microsoft.com/office/powerpoint/2010/main" val="127177544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a:t>
            </a:r>
            <a:r>
              <a:rPr lang="en-US" baseline="0" dirty="0"/>
              <a:t> illustration of a difference between saving and investing is with interest rates.  Generally, short-term savings will earn simple interest due to the shorter time frame  and simplicity of the accounts involved.  Longer-term investments can earn compound interest, also called “interest on interest”, because interest is first calculated on the principal amount, then on the principal plus the interest earned to that point.  Over a long period of time, this can create more potential earnings on your investments.</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10</a:t>
            </a:fld>
            <a:endParaRPr lang="en-US"/>
          </a:p>
        </p:txBody>
      </p:sp>
    </p:spTree>
    <p:extLst>
      <p:ext uri="{BB962C8B-B14F-4D97-AF65-F5344CB8AC3E}">
        <p14:creationId xmlns:p14="http://schemas.microsoft.com/office/powerpoint/2010/main" val="17739828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Money has the potential to be worth more in the future the earlier it is invested.  This is referred to as the Time Value of Money and it emphasizes</a:t>
            </a:r>
            <a:r>
              <a:rPr lang="en-US" baseline="0" dirty="0"/>
              <a:t> that the earlier money is invested, the more time it has to accumulate interest earnings.  At this point show page 1.22 of the </a:t>
            </a:r>
            <a:r>
              <a:rPr lang="en-US" i="1" baseline="0" dirty="0"/>
              <a:t>Basics of Saving and Investing 2020</a:t>
            </a:r>
            <a:r>
              <a:rPr lang="en-US" baseline="0" dirty="0"/>
              <a:t>  publication to illustrate the benefits of compounding and the time value of money.</a:t>
            </a:r>
            <a:endParaRPr lang="en-US" dirty="0"/>
          </a:p>
          <a:p>
            <a:endParaRPr lang="en-US" dirty="0"/>
          </a:p>
        </p:txBody>
      </p:sp>
      <p:sp>
        <p:nvSpPr>
          <p:cNvPr id="4" name="Slide Number Placeholder 3"/>
          <p:cNvSpPr>
            <a:spLocks noGrp="1"/>
          </p:cNvSpPr>
          <p:nvPr>
            <p:ph type="sldNum" sz="quarter" idx="10"/>
          </p:nvPr>
        </p:nvSpPr>
        <p:spPr/>
        <p:txBody>
          <a:bodyPr/>
          <a:lstStyle/>
          <a:p>
            <a:fld id="{B36392A5-00F8-4B40-B46C-7CA31B660224}" type="slidenum">
              <a:rPr lang="en-US" smtClean="0"/>
              <a:t>11</a:t>
            </a:fld>
            <a:endParaRPr lang="en-US"/>
          </a:p>
        </p:txBody>
      </p:sp>
    </p:spTree>
    <p:extLst>
      <p:ext uri="{BB962C8B-B14F-4D97-AF65-F5344CB8AC3E}">
        <p14:creationId xmlns:p14="http://schemas.microsoft.com/office/powerpoint/2010/main" val="215221072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3.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To Save or Not to Save</a:t>
            </a:r>
          </a:p>
          <a:p>
            <a:pPr lvl="1"/>
            <a:r>
              <a:rPr lang="en-US" dirty="0"/>
              <a:t>Securities and Investments</a:t>
            </a:r>
          </a:p>
          <a:p>
            <a:pPr lvl="1"/>
            <a:endParaRPr lang="en-US" dirty="0"/>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Simple vs. Compound Interest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a:xfrm>
            <a:off x="740664" y="1420420"/>
            <a:ext cx="11055750" cy="4734318"/>
          </a:xfrm>
        </p:spPr>
        <p:txBody>
          <a:bodyPr/>
          <a:lstStyle/>
          <a:p>
            <a:pPr lvl="1"/>
            <a:r>
              <a:rPr lang="en-US" b="1" dirty="0"/>
              <a:t>Simple interest example</a:t>
            </a:r>
            <a:r>
              <a:rPr lang="en-US" dirty="0"/>
              <a:t>:</a:t>
            </a:r>
          </a:p>
          <a:p>
            <a:pPr lvl="2"/>
            <a:r>
              <a:rPr lang="en-US" dirty="0"/>
              <a:t>$100 x 5% (the interest rate) = $5</a:t>
            </a:r>
          </a:p>
          <a:p>
            <a:pPr lvl="2"/>
            <a:r>
              <a:rPr lang="en-US" dirty="0"/>
              <a:t>Compare to a snowball dropped from a high point such as a roof</a:t>
            </a:r>
          </a:p>
          <a:p>
            <a:pPr lvl="2"/>
            <a:r>
              <a:rPr lang="en-US" dirty="0"/>
              <a:t>There is snow added to the snowball but it does not get any larger</a:t>
            </a:r>
          </a:p>
          <a:p>
            <a:pPr lvl="1"/>
            <a:r>
              <a:rPr lang="en-US" b="1" dirty="0"/>
              <a:t>Compound interest example</a:t>
            </a:r>
            <a:r>
              <a:rPr lang="en-US" dirty="0"/>
              <a:t>:</a:t>
            </a:r>
          </a:p>
          <a:p>
            <a:pPr lvl="2"/>
            <a:r>
              <a:rPr lang="en-US" dirty="0"/>
              <a:t>$100 x 5% = $5 for a total of $105</a:t>
            </a:r>
          </a:p>
          <a:p>
            <a:pPr lvl="2"/>
            <a:r>
              <a:rPr lang="en-US" dirty="0"/>
              <a:t>Now, $105 x 5% = $5.25 for a new total of $110.25</a:t>
            </a:r>
          </a:p>
          <a:p>
            <a:pPr lvl="2"/>
            <a:r>
              <a:rPr lang="en-US" dirty="0"/>
              <a:t>Also known as “interest on interest”</a:t>
            </a:r>
          </a:p>
          <a:p>
            <a:pPr lvl="2"/>
            <a:r>
              <a:rPr lang="en-US" dirty="0"/>
              <a:t>Compare to a snowball rolling down a hill  </a:t>
            </a:r>
          </a:p>
          <a:p>
            <a:pPr lvl="2"/>
            <a:r>
              <a:rPr lang="en-US" dirty="0"/>
              <a:t>Snow accumulates on top of the snow already in the snowball and it continues to grow</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Time Value of Money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time value of money is the concept that money is worth more now if it is invested than if it is invested later</a:t>
            </a:r>
          </a:p>
          <a:p>
            <a:pPr lvl="1"/>
            <a:r>
              <a:rPr lang="en-US" dirty="0"/>
              <a:t>This is because time is on your side; the earlier money is invested, it has more time to “grow”</a:t>
            </a:r>
          </a:p>
          <a:p>
            <a:pPr lvl="1"/>
            <a:r>
              <a:rPr lang="en-US" dirty="0"/>
              <a:t>The value of money now is called “Present Value” while the value of money later is called “Future Value”</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“Rule of 72” Explained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Shows how compounding can increase your money at a more rapid rate than simple interest</a:t>
            </a:r>
          </a:p>
          <a:p>
            <a:pPr lvl="1"/>
            <a:r>
              <a:rPr lang="en-US" dirty="0"/>
              <a:t>A formula which calculates how long it will take your initial investment to double</a:t>
            </a:r>
          </a:p>
          <a:p>
            <a:pPr lvl="1"/>
            <a:r>
              <a:rPr lang="en-US" dirty="0"/>
              <a:t>For example, here is the formula if you anticipate a 6% interest rate:</a:t>
            </a:r>
          </a:p>
          <a:p>
            <a:pPr lvl="2"/>
            <a:r>
              <a:rPr lang="en-US" dirty="0"/>
              <a:t>Take 72 and divide by 6 to determine the number of years it will take to double your investment</a:t>
            </a:r>
          </a:p>
          <a:p>
            <a:pPr lvl="2"/>
            <a:r>
              <a:rPr lang="en-US" dirty="0"/>
              <a:t>72 / 6 = 12 years</a:t>
            </a:r>
          </a:p>
          <a:p>
            <a:pPr lvl="1"/>
            <a:endParaRPr lang="en-US" dirty="0"/>
          </a:p>
        </p:txBody>
      </p:sp>
    </p:spTree>
    <p:extLst>
      <p:ext uri="{BB962C8B-B14F-4D97-AF65-F5344CB8AC3E}">
        <p14:creationId xmlns:p14="http://schemas.microsoft.com/office/powerpoint/2010/main" val="10776499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SMART Goal Assignment #1 </a:t>
            </a:r>
            <a:r>
              <a:rPr lang="en-US" dirty="0"/>
              <a:t>–</a:t>
            </a:r>
            <a:r>
              <a:rPr lang="en-US" b="1" dirty="0"/>
              <a:t> </a:t>
            </a:r>
            <a:r>
              <a:rPr lang="en-US" dirty="0"/>
              <a:t>Decide on a financial goal you would like to achieve.  Create a SMART goal explaining each component of the SMART acronym.  Include an appropriate graphic or diagram to enhance this word-processing document.</a:t>
            </a:r>
          </a:p>
          <a:p>
            <a:pPr lvl="1"/>
            <a:r>
              <a:rPr lang="en-US" b="1" dirty="0"/>
              <a:t>Basic Savings Chart Assignment #2 </a:t>
            </a:r>
            <a:r>
              <a:rPr lang="en-US" dirty="0"/>
              <a:t>– Students will conduct online research to discover interest rates for at least three different types of accounts at three different financial institutions. They may create a table in a word-processing program or on a </a:t>
            </a:r>
            <a:r>
              <a:rPr lang="en-US" dirty="0" err="1"/>
              <a:t>posterboard</a:t>
            </a:r>
            <a:r>
              <a:rPr lang="en-US" dirty="0"/>
              <a:t>.</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Formal Assessments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b="1" dirty="0"/>
              <a:t>Saving vs. Investing Comic Strip Assignment #3 </a:t>
            </a:r>
            <a:r>
              <a:rPr lang="en-US" dirty="0"/>
              <a:t>– Students will use either an online comic strip creator program or </a:t>
            </a:r>
            <a:r>
              <a:rPr lang="en-US" dirty="0" err="1"/>
              <a:t>posterboard</a:t>
            </a:r>
            <a:r>
              <a:rPr lang="en-US" dirty="0"/>
              <a:t> to create a comic strip depicting a conversation among individuals where one is telling the other one the differences between saving and investing, listening to the goals of the other character, and then recommending to that character which actions to take with his or her money.</a:t>
            </a:r>
          </a:p>
          <a:p>
            <a:pPr lvl="1"/>
            <a:endParaRPr lang="en-US" dirty="0"/>
          </a:p>
        </p:txBody>
      </p:sp>
    </p:spTree>
    <p:extLst>
      <p:ext uri="{BB962C8B-B14F-4D97-AF65-F5344CB8AC3E}">
        <p14:creationId xmlns:p14="http://schemas.microsoft.com/office/powerpoint/2010/main" val="182677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Saving is…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A means of reaching short-term (typically one-year or less) financial goals</a:t>
            </a:r>
          </a:p>
          <a:p>
            <a:pPr lvl="1"/>
            <a:r>
              <a:rPr lang="en-US" dirty="0"/>
              <a:t>Synonymous with “Pay Yourself First”</a:t>
            </a:r>
          </a:p>
          <a:p>
            <a:pPr lvl="2"/>
            <a:r>
              <a:rPr lang="en-US" dirty="0"/>
              <a:t>Treating your savings as an expense by paying yourself an amount on a regular basis to go toward savings</a:t>
            </a:r>
          </a:p>
          <a:p>
            <a:pPr lvl="1"/>
            <a:r>
              <a:rPr lang="en-US" dirty="0"/>
              <a:t>Easy to get to in the event of an emergency</a:t>
            </a:r>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Common Savings Instruments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 Safe places for your money, usually short-term, lower interest rates, easily accessible (liquid)</a:t>
            </a:r>
          </a:p>
          <a:p>
            <a:pPr lvl="1"/>
            <a:endParaRPr lang="en-US" dirty="0"/>
          </a:p>
        </p:txBody>
      </p:sp>
      <p:graphicFrame>
        <p:nvGraphicFramePr>
          <p:cNvPr id="4" name="Content Placeholder 4">
            <a:extLst>
              <a:ext uri="{FF2B5EF4-FFF2-40B4-BE49-F238E27FC236}">
                <a16:creationId xmlns:a16="http://schemas.microsoft.com/office/drawing/2014/main" id="{719245AF-D3FC-48B7-A2E6-F3CDDA3D3231}"/>
              </a:ext>
            </a:extLst>
          </p:cNvPr>
          <p:cNvGraphicFramePr>
            <a:graphicFrameLocks/>
          </p:cNvGraphicFramePr>
          <p:nvPr>
            <p:extLst>
              <p:ext uri="{D42A27DB-BD31-4B8C-83A1-F6EECF244321}">
                <p14:modId xmlns:p14="http://schemas.microsoft.com/office/powerpoint/2010/main" val="230798476"/>
              </p:ext>
            </p:extLst>
          </p:nvPr>
        </p:nvGraphicFramePr>
        <p:xfrm>
          <a:off x="2759765" y="2120348"/>
          <a:ext cx="6477000" cy="4419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Investing is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Not the same as “saving”</a:t>
            </a:r>
          </a:p>
          <a:p>
            <a:pPr lvl="1"/>
            <a:r>
              <a:rPr lang="en-US" dirty="0"/>
              <a:t>Designed to meet long-term (typically longer than one year) financial goals</a:t>
            </a:r>
          </a:p>
          <a:p>
            <a:pPr lvl="1"/>
            <a:r>
              <a:rPr lang="en-US" dirty="0"/>
              <a:t>More risky than a regular savings account </a:t>
            </a:r>
          </a:p>
          <a:p>
            <a:pPr lvl="1"/>
            <a:r>
              <a:rPr lang="en-US" dirty="0"/>
              <a:t>Potential for higher returns on your money</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Common Investment Instruments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Riskier places to put your money (no guarantees of rates), long-term in order to see higher returns, not as easily accessible (not as liquid)</a:t>
            </a:r>
          </a:p>
          <a:p>
            <a:pPr lvl="1"/>
            <a:endParaRPr lang="en-US" dirty="0"/>
          </a:p>
        </p:txBody>
      </p:sp>
      <p:graphicFrame>
        <p:nvGraphicFramePr>
          <p:cNvPr id="4" name="Content Placeholder 5">
            <a:extLst>
              <a:ext uri="{FF2B5EF4-FFF2-40B4-BE49-F238E27FC236}">
                <a16:creationId xmlns:a16="http://schemas.microsoft.com/office/drawing/2014/main" id="{673D663E-7D82-4D12-BFA5-506E83A8696E}"/>
              </a:ext>
            </a:extLst>
          </p:cNvPr>
          <p:cNvGraphicFramePr>
            <a:graphicFrameLocks/>
          </p:cNvGraphicFramePr>
          <p:nvPr>
            <p:extLst>
              <p:ext uri="{D42A27DB-BD31-4B8C-83A1-F6EECF244321}">
                <p14:modId xmlns:p14="http://schemas.microsoft.com/office/powerpoint/2010/main" val="4282008824"/>
              </p:ext>
            </p:extLst>
          </p:nvPr>
        </p:nvGraphicFramePr>
        <p:xfrm>
          <a:off x="2493790" y="2464905"/>
          <a:ext cx="65532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83802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Benefits to Investing</a:t>
            </a:r>
          </a:p>
        </p:txBody>
      </p:sp>
      <p:graphicFrame>
        <p:nvGraphicFramePr>
          <p:cNvPr id="7" name="Content Placeholder 4">
            <a:extLst>
              <a:ext uri="{FF2B5EF4-FFF2-40B4-BE49-F238E27FC236}">
                <a16:creationId xmlns:a16="http://schemas.microsoft.com/office/drawing/2014/main" id="{8CC88C23-42E0-43E4-A9CA-4D6F44177F97}"/>
              </a:ext>
            </a:extLst>
          </p:cNvPr>
          <p:cNvGraphicFramePr>
            <a:graphicFrameLocks noGrp="1"/>
          </p:cNvGraphicFramePr>
          <p:nvPr>
            <p:ph idx="1"/>
            <p:extLst>
              <p:ext uri="{D42A27DB-BD31-4B8C-83A1-F6EECF244321}">
                <p14:modId xmlns:p14="http://schemas.microsoft.com/office/powerpoint/2010/main" val="4011985111"/>
              </p:ext>
            </p:extLst>
          </p:nvPr>
        </p:nvGraphicFramePr>
        <p:xfrm>
          <a:off x="2112790" y="1394790"/>
          <a:ext cx="7315200" cy="5059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12299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Goals</a:t>
            </a:r>
          </a:p>
        </p:txBody>
      </p:sp>
      <p:graphicFrame>
        <p:nvGraphicFramePr>
          <p:cNvPr id="6" name="Content Placeholder 3">
            <a:extLst>
              <a:ext uri="{FF2B5EF4-FFF2-40B4-BE49-F238E27FC236}">
                <a16:creationId xmlns:a16="http://schemas.microsoft.com/office/drawing/2014/main" id="{E1F96572-1310-4088-8F58-FDFF6DD22444}"/>
              </a:ext>
            </a:extLst>
          </p:cNvPr>
          <p:cNvGraphicFramePr>
            <a:graphicFrameLocks noGrp="1"/>
          </p:cNvGraphicFramePr>
          <p:nvPr>
            <p:ph idx="1"/>
            <p:extLst>
              <p:ext uri="{D42A27DB-BD31-4B8C-83A1-F6EECF244321}">
                <p14:modId xmlns:p14="http://schemas.microsoft.com/office/powerpoint/2010/main" val="2275254390"/>
              </p:ext>
            </p:extLst>
          </p:nvPr>
        </p:nvGraphicFramePr>
        <p:xfrm>
          <a:off x="2112790" y="1444487"/>
          <a:ext cx="7315200" cy="5059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63962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SMART Goal Example</a:t>
            </a:r>
          </a:p>
        </p:txBody>
      </p:sp>
      <p:graphicFrame>
        <p:nvGraphicFramePr>
          <p:cNvPr id="6" name="Content Placeholder 3">
            <a:extLst>
              <a:ext uri="{FF2B5EF4-FFF2-40B4-BE49-F238E27FC236}">
                <a16:creationId xmlns:a16="http://schemas.microsoft.com/office/drawing/2014/main" id="{182E9AD5-A7A0-459D-BE57-0109C5EBC61D}"/>
              </a:ext>
            </a:extLst>
          </p:cNvPr>
          <p:cNvGraphicFramePr>
            <a:graphicFrameLocks noGrp="1"/>
          </p:cNvGraphicFramePr>
          <p:nvPr>
            <p:ph idx="1"/>
            <p:extLst>
              <p:ext uri="{D42A27DB-BD31-4B8C-83A1-F6EECF244321}">
                <p14:modId xmlns:p14="http://schemas.microsoft.com/office/powerpoint/2010/main" val="4115916641"/>
              </p:ext>
            </p:extLst>
          </p:nvPr>
        </p:nvGraphicFramePr>
        <p:xfrm>
          <a:off x="2112790" y="1454426"/>
          <a:ext cx="7315200" cy="5059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4569976"/>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www.w3.org/XML/1998/namespace"/>
    <ds:schemaRef ds:uri="56ea17bb-c96d-4826-b465-01eec0dd23dd"/>
    <ds:schemaRef ds:uri="05d88611-e516-4d1a-b12e-39107e78b3d0"/>
    <ds:schemaRef ds:uri="http://schemas.microsoft.com/office/2006/documentManagement/types"/>
    <ds:schemaRef ds:uri="http://purl.org/dc/terms/"/>
    <ds:schemaRef ds:uri="http://purl.org/dc/dcmitype/"/>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sharepoint/v3"/>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36</TotalTime>
  <Words>1519</Words>
  <Application>Microsoft Office PowerPoint</Application>
  <PresentationFormat>Widescreen</PresentationFormat>
  <Paragraphs>88</Paragraphs>
  <Slides>14</Slides>
  <Notes>10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Saving is…</vt:lpstr>
      <vt:lpstr>Common Savings Instruments</vt:lpstr>
      <vt:lpstr>Investing is …</vt:lpstr>
      <vt:lpstr>Common Investment Instruments</vt:lpstr>
      <vt:lpstr>Benefits to Investing</vt:lpstr>
      <vt:lpstr>SMART Goals</vt:lpstr>
      <vt:lpstr>SMART Goal Example</vt:lpstr>
      <vt:lpstr>Simple vs. Compound Interest</vt:lpstr>
      <vt:lpstr>Time Value of Money</vt:lpstr>
      <vt:lpstr>“Rule of 72” Explained</vt:lpstr>
      <vt:lpstr>Formal Assessments</vt:lpstr>
      <vt:lpstr>Formal Assessments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Sarah Hamshari</cp:lastModifiedBy>
  <cp:revision>21</cp:revision>
  <cp:lastPrinted>2017-07-07T16:17:37Z</cp:lastPrinted>
  <dcterms:created xsi:type="dcterms:W3CDTF">2017-07-11T23:58:30Z</dcterms:created>
  <dcterms:modified xsi:type="dcterms:W3CDTF">2017-07-19T19:51:01Z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