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 id="2147483822" r:id="rId6"/>
  </p:sldMasterIdLst>
  <p:notesMasterIdLst>
    <p:notesMasterId r:id="rId31"/>
  </p:notesMasterIdLst>
  <p:sldIdLst>
    <p:sldId id="321" r:id="rId7"/>
    <p:sldId id="351" r:id="rId8"/>
    <p:sldId id="325" r:id="rId9"/>
    <p:sldId id="326" r:id="rId10"/>
    <p:sldId id="327" r:id="rId11"/>
    <p:sldId id="328" r:id="rId12"/>
    <p:sldId id="329" r:id="rId13"/>
    <p:sldId id="330" r:id="rId14"/>
    <p:sldId id="331" r:id="rId15"/>
    <p:sldId id="332" r:id="rId16"/>
    <p:sldId id="333" r:id="rId17"/>
    <p:sldId id="334" r:id="rId18"/>
    <p:sldId id="336" r:id="rId19"/>
    <p:sldId id="337" r:id="rId20"/>
    <p:sldId id="338" r:id="rId21"/>
    <p:sldId id="352" r:id="rId22"/>
    <p:sldId id="341" r:id="rId23"/>
    <p:sldId id="343" r:id="rId24"/>
    <p:sldId id="345" r:id="rId25"/>
    <p:sldId id="346" r:id="rId26"/>
    <p:sldId id="347" r:id="rId27"/>
    <p:sldId id="348" r:id="rId28"/>
    <p:sldId id="349" r:id="rId29"/>
    <p:sldId id="350" r:id="rId30"/>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Unknown User1" initials="Unknown User1" lastIdx="1" clrIdx="1"/>
  <p:cmAuthor id="3" name="Unknown User2" initials="Unknown User2"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83" d="100"/>
          <a:sy n="83" d="100"/>
        </p:scale>
        <p:origin x="614"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28E773-96C5-4410-B74D-849D49B1ED74}"/>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83BE8CB-BCF8-4487-AF1C-F5B194370BB5}"/>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C5DEE711-B7D9-404C-A50A-9B317713D93D}" type="datetimeFigureOut">
              <a:rPr lang="en-US"/>
              <a:pPr>
                <a:defRPr/>
              </a:pPr>
              <a:t>7/26/2017</a:t>
            </a:fld>
            <a:endParaRPr lang="en-US"/>
          </a:p>
        </p:txBody>
      </p:sp>
      <p:sp>
        <p:nvSpPr>
          <p:cNvPr id="4" name="Slide Image Placeholder 3">
            <a:extLst>
              <a:ext uri="{FF2B5EF4-FFF2-40B4-BE49-F238E27FC236}">
                <a16:creationId xmlns:a16="http://schemas.microsoft.com/office/drawing/2014/main" id="{B3E1DC91-4F97-48A7-9F60-83581AB5CC2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0D13688A-3C90-4453-8EFC-FD201565B3EB}"/>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F720D5C-37C5-44E9-936F-E5395AB2593A}"/>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90278D3-6106-4267-B99C-1BA2903902F1}"/>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477068F2-4F50-46F0-8A24-A66FCF60702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02C1F935-6E0A-4C32-A0DA-EB090224AE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AEC92A-4F76-4D3F-82F1-6EC0575AE468}" type="slidenum">
              <a:rPr lang="en-US" altLang="en-US"/>
              <a:pPr fontAlgn="base">
                <a:spcBef>
                  <a:spcPct val="0"/>
                </a:spcBef>
                <a:spcAft>
                  <a:spcPct val="0"/>
                </a:spcAft>
              </a:pPr>
              <a:t>6</a:t>
            </a:fld>
            <a:endParaRPr lang="en-US" altLang="en-US"/>
          </a:p>
        </p:txBody>
      </p:sp>
      <p:sp>
        <p:nvSpPr>
          <p:cNvPr id="21507" name="Rectangle 2">
            <a:extLst>
              <a:ext uri="{FF2B5EF4-FFF2-40B4-BE49-F238E27FC236}">
                <a16:creationId xmlns:a16="http://schemas.microsoft.com/office/drawing/2014/main" id="{AB20E409-2B39-44D5-A179-FC40456734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35EA2F04-0A5E-4812-9D4B-C9B8599B65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-An example of the classification form used when identifying and classifying patient’s mental health problem.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EFC662F-8D8F-4C3F-BBF9-35F4F11672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25A27E5-C359-4BE9-A4FA-D13E33E1C37E}" type="slidenum">
              <a:rPr lang="en-US" altLang="en-US"/>
              <a:pPr fontAlgn="base">
                <a:spcBef>
                  <a:spcPct val="0"/>
                </a:spcBef>
                <a:spcAft>
                  <a:spcPct val="0"/>
                </a:spcAft>
              </a:pPr>
              <a:t>15</a:t>
            </a:fld>
            <a:endParaRPr lang="en-US" altLang="en-US"/>
          </a:p>
        </p:txBody>
      </p:sp>
      <p:sp>
        <p:nvSpPr>
          <p:cNvPr id="32771" name="Rectangle 2">
            <a:extLst>
              <a:ext uri="{FF2B5EF4-FFF2-40B4-BE49-F238E27FC236}">
                <a16:creationId xmlns:a16="http://schemas.microsoft.com/office/drawing/2014/main" id="{1EBBCF42-BBB4-40DD-978E-F5700BC434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60BCC7DB-AB28-4D19-9FD6-D3615F2FC2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-Similar to psychotherapy, but used with patients who have more severe forms of mental illness.</a:t>
            </a:r>
          </a:p>
          <a:p>
            <a:pPr>
              <a:spcBef>
                <a:spcPct val="0"/>
              </a:spcBef>
            </a:pPr>
            <a:r>
              <a:rPr lang="en-US" altLang="en-US"/>
              <a:t>-Sometimes referred to as “talk therapy”.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EFC662F-8D8F-4C3F-BBF9-35F4F11672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25A27E5-C359-4BE9-A4FA-D13E33E1C37E}" type="slidenum">
              <a:rPr lang="en-US" altLang="en-US"/>
              <a:pPr fontAlgn="base">
                <a:spcBef>
                  <a:spcPct val="0"/>
                </a:spcBef>
                <a:spcAft>
                  <a:spcPct val="0"/>
                </a:spcAft>
              </a:pPr>
              <a:t>16</a:t>
            </a:fld>
            <a:endParaRPr lang="en-US" altLang="en-US"/>
          </a:p>
        </p:txBody>
      </p:sp>
      <p:sp>
        <p:nvSpPr>
          <p:cNvPr id="32771" name="Rectangle 2">
            <a:extLst>
              <a:ext uri="{FF2B5EF4-FFF2-40B4-BE49-F238E27FC236}">
                <a16:creationId xmlns:a16="http://schemas.microsoft.com/office/drawing/2014/main" id="{1EBBCF42-BBB4-40DD-978E-F5700BC434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60BCC7DB-AB28-4D19-9FD6-D3615F2FC2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-Similar to psychotherapy, but used with patients who have more severe forms of mental illness.</a:t>
            </a:r>
          </a:p>
          <a:p>
            <a:pPr>
              <a:spcBef>
                <a:spcPct val="0"/>
              </a:spcBef>
            </a:pPr>
            <a:r>
              <a:rPr lang="en-US" altLang="en-US"/>
              <a:t>-Sometimes referred to as “talk therapy”.</a:t>
            </a:r>
          </a:p>
        </p:txBody>
      </p:sp>
    </p:spTree>
    <p:extLst>
      <p:ext uri="{BB962C8B-B14F-4D97-AF65-F5344CB8AC3E}">
        <p14:creationId xmlns:p14="http://schemas.microsoft.com/office/powerpoint/2010/main" val="392115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EA80034-BE5F-4A90-94E0-30F2184266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894F11-5381-4A30-B292-1CAA58B78FE9}" type="slidenum">
              <a:rPr lang="en-US" altLang="en-US"/>
              <a:pPr fontAlgn="base">
                <a:spcBef>
                  <a:spcPct val="0"/>
                </a:spcBef>
                <a:spcAft>
                  <a:spcPct val="0"/>
                </a:spcAft>
              </a:pPr>
              <a:t>19</a:t>
            </a:fld>
            <a:endParaRPr lang="en-US" altLang="en-US"/>
          </a:p>
        </p:txBody>
      </p:sp>
      <p:sp>
        <p:nvSpPr>
          <p:cNvPr id="40963" name="Rectangle 2">
            <a:extLst>
              <a:ext uri="{FF2B5EF4-FFF2-40B4-BE49-F238E27FC236}">
                <a16:creationId xmlns:a16="http://schemas.microsoft.com/office/drawing/2014/main" id="{BCE4F2AD-8895-476B-B6FC-957B8A1302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92C66E6F-0349-44B6-BBEE-3F560BBBA6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Examples:</a:t>
            </a:r>
          </a:p>
          <a:p>
            <a:pPr>
              <a:spcBef>
                <a:spcPct val="0"/>
              </a:spcBef>
            </a:pPr>
            <a:r>
              <a:rPr lang="en-US" altLang="en-US"/>
              <a:t>-positive reinforcement: child is given a gold star for good grades</a:t>
            </a:r>
          </a:p>
          <a:p>
            <a:pPr>
              <a:spcBef>
                <a:spcPct val="0"/>
              </a:spcBef>
            </a:pPr>
            <a:r>
              <a:rPr lang="en-US" altLang="en-US"/>
              <a:t>-negative reinforcement: sassy child is complimented when he acts polite</a:t>
            </a:r>
          </a:p>
          <a:p>
            <a:pPr>
              <a:spcBef>
                <a:spcPct val="0"/>
              </a:spcBef>
            </a:pPr>
            <a:r>
              <a:rPr lang="en-US" altLang="en-US"/>
              <a:t>-punishment: spanking for inappropriate behavior</a:t>
            </a:r>
          </a:p>
          <a:p>
            <a:pPr>
              <a:spcBef>
                <a:spcPct val="0"/>
              </a:spcBef>
            </a:pPr>
            <a:r>
              <a:rPr lang="en-US" altLang="en-US"/>
              <a:t>-extinction: child who “acts out” in attention-seeking fashion is ignored; behavior eventually stops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F5BDE41-7B11-4814-A6B2-3DEB8207BD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511EC03-1A9B-40CD-8321-3BEEDD84E67F}" type="slidenum">
              <a:rPr lang="en-US" altLang="en-US"/>
              <a:pPr fontAlgn="base">
                <a:spcBef>
                  <a:spcPct val="0"/>
                </a:spcBef>
                <a:spcAft>
                  <a:spcPct val="0"/>
                </a:spcAft>
              </a:pPr>
              <a:t>21</a:t>
            </a:fld>
            <a:endParaRPr lang="en-US" altLang="en-US"/>
          </a:p>
        </p:txBody>
      </p:sp>
      <p:sp>
        <p:nvSpPr>
          <p:cNvPr id="44035" name="Rectangle 2">
            <a:extLst>
              <a:ext uri="{FF2B5EF4-FFF2-40B4-BE49-F238E27FC236}">
                <a16:creationId xmlns:a16="http://schemas.microsoft.com/office/drawing/2014/main" id="{6F71C2BE-2CFC-4EB0-BEB0-72FFA926F0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15825C05-B12C-4F41-83D8-480A035D9A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Oftentimes, instead of progressing, individual will fixate at stage of development or use inappropriate coping skills (drinking, drugs, anger, etc.)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DA3ADA6-0E60-4A65-AEA6-F74573F1CB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E44C7A6-DB28-4C54-9846-3F9B364E5C29}" type="slidenum">
              <a:rPr lang="en-US" altLang="en-US"/>
              <a:pPr fontAlgn="base">
                <a:spcBef>
                  <a:spcPct val="0"/>
                </a:spcBef>
                <a:spcAft>
                  <a:spcPct val="0"/>
                </a:spcAft>
              </a:pPr>
              <a:t>23</a:t>
            </a:fld>
            <a:endParaRPr lang="en-US" altLang="en-US"/>
          </a:p>
        </p:txBody>
      </p:sp>
      <p:sp>
        <p:nvSpPr>
          <p:cNvPr id="47107" name="Rectangle 2">
            <a:extLst>
              <a:ext uri="{FF2B5EF4-FFF2-40B4-BE49-F238E27FC236}">
                <a16:creationId xmlns:a16="http://schemas.microsoft.com/office/drawing/2014/main" id="{EEC45553-31EA-401D-9319-6562DA0045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AC954D3C-5D01-48B0-BED3-CE581403A0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a:t>Milieu</a:t>
            </a:r>
            <a:r>
              <a:rPr lang="en-US" altLang="en-US"/>
              <a:t> – French word meaning a trusted environment</a:t>
            </a:r>
            <a:endParaRPr lang="en-US" altLang="en-US" i="1"/>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1E0CFF-7679-4B16-8ED6-6BD96F12BC46}"/>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86FB6735-E4C5-4C74-84C2-25E2217F597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F7470EBC-72BB-4347-A567-FB36C416A8C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C51DC354-D89D-4369-9105-2E3E1A217ACA}"/>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04384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8D547B24-0B06-42A7-BEE7-1BEDCCB53EED}"/>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40B4488F-10EC-4270-807A-D7633675E9BF}"/>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3A290534-31B4-4D23-A56A-8FB3881C7A67}"/>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835050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EFD8-897D-41B9-B227-76779EC287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FA5116-8E59-4D37-AB15-DC2CB0ED93EE}"/>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ltLang="en-US"/>
          </a:p>
        </p:txBody>
      </p:sp>
      <p:sp>
        <p:nvSpPr>
          <p:cNvPr id="4" name="Footer Placeholder 3">
            <a:extLst>
              <a:ext uri="{FF2B5EF4-FFF2-40B4-BE49-F238E27FC236}">
                <a16:creationId xmlns:a16="http://schemas.microsoft.com/office/drawing/2014/main" id="{C2E97D87-D7B8-4AA2-863B-D8A13D7F2D8C}"/>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ltLang="en-US"/>
          </a:p>
        </p:txBody>
      </p:sp>
      <p:sp>
        <p:nvSpPr>
          <p:cNvPr id="5" name="Slide Number Placeholder 4">
            <a:extLst>
              <a:ext uri="{FF2B5EF4-FFF2-40B4-BE49-F238E27FC236}">
                <a16:creationId xmlns:a16="http://schemas.microsoft.com/office/drawing/2014/main" id="{CC0935A9-1680-4DB9-9F5C-C92A724160C0}"/>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AA693910-C0B3-4E36-804F-42517372E4CB}" type="slidenum">
              <a:rPr lang="en-US" altLang="en-US"/>
              <a:pPr>
                <a:defRPr/>
              </a:pPr>
              <a:t>‹#›</a:t>
            </a:fld>
            <a:endParaRPr lang="en-US" altLang="en-US"/>
          </a:p>
        </p:txBody>
      </p:sp>
    </p:spTree>
    <p:extLst>
      <p:ext uri="{BB962C8B-B14F-4D97-AF65-F5344CB8AC3E}">
        <p14:creationId xmlns:p14="http://schemas.microsoft.com/office/powerpoint/2010/main" val="400121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A747-A744-41BD-9DE8-1203C9E43653}"/>
              </a:ext>
            </a:extLst>
          </p:cNvPr>
          <p:cNvSpPr>
            <a:spLocks noGrp="1"/>
          </p:cNvSpPr>
          <p:nvPr>
            <p:ph type="ctrTitle"/>
          </p:nvPr>
        </p:nvSpPr>
        <p:spPr>
          <a:xfrm>
            <a:off x="1524000" y="1122363"/>
            <a:ext cx="9144000" cy="2387600"/>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07C0A9-BFAE-4C47-A34C-DCC39F2524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51D004-E914-455E-9EF5-1CF66E2C19F3}"/>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403127B4-3CDF-4142-9EC9-F8EC3DD2A67D}"/>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1CE1BB50-DD85-4271-A748-2F2DEF4C5C5A}"/>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9B465BC4-E3E2-4272-A381-91B340384951}" type="slidenum">
              <a:rPr lang="en-US" altLang="en-US"/>
              <a:pPr>
                <a:defRPr/>
              </a:pPr>
              <a:t>‹#›</a:t>
            </a:fld>
            <a:endParaRPr lang="en-US" altLang="en-US"/>
          </a:p>
        </p:txBody>
      </p:sp>
    </p:spTree>
    <p:extLst>
      <p:ext uri="{BB962C8B-B14F-4D97-AF65-F5344CB8AC3E}">
        <p14:creationId xmlns:p14="http://schemas.microsoft.com/office/powerpoint/2010/main" val="396428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82E0-9E15-4CB6-B804-189FD9D7B7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D9003D-33DE-4AEE-AE7C-0CF51B75C3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B9674-6827-4692-BD01-61BC6167EDD0}"/>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5D55A520-C8AF-4D0A-9779-61404FF116FF}"/>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22D7896C-EF20-4B9B-AF60-DE853F8BA031}"/>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6D01B461-398A-452A-95DF-DFD30BB67B21}" type="slidenum">
              <a:rPr lang="en-US" altLang="en-US"/>
              <a:pPr>
                <a:defRPr/>
              </a:pPr>
              <a:t>‹#›</a:t>
            </a:fld>
            <a:endParaRPr lang="en-US" altLang="en-US"/>
          </a:p>
        </p:txBody>
      </p:sp>
    </p:spTree>
    <p:extLst>
      <p:ext uri="{BB962C8B-B14F-4D97-AF65-F5344CB8AC3E}">
        <p14:creationId xmlns:p14="http://schemas.microsoft.com/office/powerpoint/2010/main" val="193413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2257295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4402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4057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3020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602744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990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EE3000-7B4C-4BF4-82C9-BF6EBED1C7F4}"/>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27FE8296-77CA-4938-9516-5991E482EB23}"/>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FD61434C-8E60-4894-85D3-9B1E2481F4D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324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251963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279568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57722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548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181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243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76770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730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9DF8975F-4220-4D7E-A027-6EAB69D176EA}"/>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37596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8F9A8B38-A940-4DB1-AC54-DA138B1875E3}"/>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9B9EA09D-8DF8-45B5-8356-8BC3E5298F5F}"/>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212C1FCB-056F-4F4A-8A21-EA1FF71437D9}"/>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1381139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8A8E7E-194B-4D41-AE39-315A9A29B85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15EDA5C-D0AF-4CD4-B9ED-CC72DC544255}"/>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2"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a:defRPr>
      </a:lvl2pPr>
      <a:lvl3pPr algn="l" rtl="0" fontAlgn="base">
        <a:lnSpc>
          <a:spcPct val="90000"/>
        </a:lnSpc>
        <a:spcBef>
          <a:spcPct val="0"/>
        </a:spcBef>
        <a:spcAft>
          <a:spcPct val="0"/>
        </a:spcAft>
        <a:defRPr sz="4400">
          <a:solidFill>
            <a:schemeClr val="tx1"/>
          </a:solidFill>
          <a:latin typeface="Open Sans"/>
        </a:defRPr>
      </a:lvl3pPr>
      <a:lvl4pPr algn="l" rtl="0" fontAlgn="base">
        <a:lnSpc>
          <a:spcPct val="90000"/>
        </a:lnSpc>
        <a:spcBef>
          <a:spcPct val="0"/>
        </a:spcBef>
        <a:spcAft>
          <a:spcPct val="0"/>
        </a:spcAft>
        <a:defRPr sz="4400">
          <a:solidFill>
            <a:schemeClr val="tx1"/>
          </a:solidFill>
          <a:latin typeface="Open Sans"/>
        </a:defRPr>
      </a:lvl4pPr>
      <a:lvl5pPr algn="l" rtl="0" fontAlgn="base">
        <a:lnSpc>
          <a:spcPct val="90000"/>
        </a:lnSpc>
        <a:spcBef>
          <a:spcPct val="0"/>
        </a:spcBef>
        <a:spcAft>
          <a:spcPct val="0"/>
        </a:spcAft>
        <a:defRPr sz="4400">
          <a:solidFill>
            <a:schemeClr val="tx1"/>
          </a:solidFill>
          <a:latin typeface="Open Sans"/>
        </a:defRPr>
      </a:lvl5pPr>
      <a:lvl6pPr marL="457200" algn="l" rtl="0" fontAlgn="base">
        <a:lnSpc>
          <a:spcPct val="90000"/>
        </a:lnSpc>
        <a:spcBef>
          <a:spcPct val="0"/>
        </a:spcBef>
        <a:spcAft>
          <a:spcPct val="0"/>
        </a:spcAft>
        <a:defRPr sz="4400">
          <a:solidFill>
            <a:schemeClr val="tx1"/>
          </a:solidFill>
          <a:latin typeface="Open Sans"/>
        </a:defRPr>
      </a:lvl6pPr>
      <a:lvl7pPr marL="914400" algn="l" rtl="0" fontAlgn="base">
        <a:lnSpc>
          <a:spcPct val="90000"/>
        </a:lnSpc>
        <a:spcBef>
          <a:spcPct val="0"/>
        </a:spcBef>
        <a:spcAft>
          <a:spcPct val="0"/>
        </a:spcAft>
        <a:defRPr sz="4400">
          <a:solidFill>
            <a:schemeClr val="tx1"/>
          </a:solidFill>
          <a:latin typeface="Open Sans"/>
        </a:defRPr>
      </a:lvl7pPr>
      <a:lvl8pPr marL="1371600" algn="l" rtl="0" fontAlgn="base">
        <a:lnSpc>
          <a:spcPct val="90000"/>
        </a:lnSpc>
        <a:spcBef>
          <a:spcPct val="0"/>
        </a:spcBef>
        <a:spcAft>
          <a:spcPct val="0"/>
        </a:spcAft>
        <a:defRPr sz="4400">
          <a:solidFill>
            <a:schemeClr val="tx1"/>
          </a:solidFill>
          <a:latin typeface="Open Sans"/>
        </a:defRPr>
      </a:lvl8pPr>
      <a:lvl9pPr marL="1828800" algn="l" rtl="0" fontAlgn="base">
        <a:lnSpc>
          <a:spcPct val="90000"/>
        </a:lnSpc>
        <a:spcBef>
          <a:spcPct val="0"/>
        </a:spcBef>
        <a:spcAft>
          <a:spcPct val="0"/>
        </a:spcAft>
        <a:defRPr sz="4400">
          <a:solidFill>
            <a:schemeClr val="tx1"/>
          </a:solidFill>
          <a:latin typeface="Open Sans"/>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A67B96-DC88-48A2-96C7-2C8373023757}"/>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2F12767D-1CAF-4ABD-90C2-0BFB9563246F}"/>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628CE5D8-C13E-418D-84F1-1AACB53B573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D8C34302-D135-4F93-9C9D-56206B05C4BA}"/>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AAE0A940-C9DB-4A94-BC5D-2B3FBEC7073C}"/>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C1F7F5B3-3922-4E53-9F4A-A2B46DDC6CBC}"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08" r:id="rId3"/>
    <p:sldLayoutId id="2147483809" r:id="rId4"/>
    <p:sldLayoutId id="2147483810" r:id="rId5"/>
    <p:sldLayoutId id="2147483811" r:id="rId6"/>
    <p:sldLayoutId id="2147483815" r:id="rId7"/>
    <p:sldLayoutId id="2147483816" r:id="rId8"/>
    <p:sldLayoutId id="2147483817" r:id="rId9"/>
    <p:sldLayoutId id="2147483818" r:id="rId10"/>
    <p:sldLayoutId id="2147483819" r:id="rId11"/>
    <p:sldLayoutId id="2147483820" r:id="rId12"/>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77510342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p15:clr>
            <a:srgbClr val="F26B43"/>
          </p15:clr>
        </p15:guide>
        <p15:guide id="3" orient="horz" pos="2160">
          <p15:clr>
            <a:srgbClr val="F26B43"/>
          </p15:clr>
        </p15:guide>
        <p15:guide id="4" orient="horz" pos="264">
          <p15:clr>
            <a:srgbClr val="F26B43"/>
          </p15:clr>
        </p15:guide>
        <p15:guide id="6" orient="horz" pos="3877">
          <p15:clr>
            <a:srgbClr val="F26B43"/>
          </p15:clr>
        </p15:guide>
        <p15:guide id="8" pos="2638">
          <p15:clr>
            <a:srgbClr val="F26B43"/>
          </p15:clr>
        </p15:guide>
        <p15:guide id="17" orient="horz" pos="738">
          <p15:clr>
            <a:srgbClr val="F26B43"/>
          </p15:clr>
        </p15:guide>
        <p15:guide id="18" pos="3838">
          <p15:clr>
            <a:srgbClr val="F26B43"/>
          </p15:clr>
        </p15:guide>
        <p15:guide id="19" pos="472">
          <p15:clr>
            <a:srgbClr val="F26B43"/>
          </p15:clr>
        </p15:guide>
        <p15:guide id="20" pos="7446">
          <p15:clr>
            <a:srgbClr val="F26B43"/>
          </p15:clr>
        </p15:guide>
        <p15:guide id="21" pos="4076">
          <p15:clr>
            <a:srgbClr val="F26B43"/>
          </p15:clr>
        </p15:guide>
        <p15:guide id="22" pos="3958">
          <p15:clr>
            <a:srgbClr val="F26B43"/>
          </p15:clr>
        </p15:guide>
        <p15:guide id="23" pos="5042">
          <p15:clr>
            <a:srgbClr val="F26B43"/>
          </p15:clr>
        </p15:guide>
        <p15:guide id="24" pos="5280">
          <p15:clr>
            <a:srgbClr val="F26B43"/>
          </p15:clr>
        </p15:guide>
        <p15:guide id="25"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7.vml"/><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CDB9A1-E05B-4D72-9090-86F8FD0F2C9D}"/>
              </a:ext>
            </a:extLst>
          </p:cNvPr>
          <p:cNvSpPr>
            <a:spLocks noGrp="1"/>
          </p:cNvSpPr>
          <p:nvPr>
            <p:ph type="body" sz="quarter" idx="10"/>
          </p:nvPr>
        </p:nvSpPr>
        <p:spPr>
          <a:xfrm>
            <a:off x="4742337" y="1219200"/>
            <a:ext cx="7080250" cy="5072063"/>
          </a:xfrm>
        </p:spPr>
        <p:txBody>
          <a:bodyPr rtlCol="0">
            <a:normAutofit/>
          </a:bodyPr>
          <a:lstStyle/>
          <a:p>
            <a:pPr fontAlgn="auto">
              <a:defRPr/>
            </a:pPr>
            <a:r>
              <a:rPr lang="en-US" dirty="0"/>
              <a:t>Treatment Modalities</a:t>
            </a:r>
          </a:p>
          <a:p>
            <a:pPr lvl="1" fontAlgn="auto">
              <a:spcAft>
                <a:spcPts val="0"/>
              </a:spcAft>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87DDECF-2730-45F2-A47E-CBB55CC3E550}"/>
              </a:ext>
            </a:extLst>
          </p:cNvPr>
          <p:cNvSpPr>
            <a:spLocks noGrp="1" noChangeArrowheads="1"/>
          </p:cNvSpPr>
          <p:nvPr>
            <p:ph type="title"/>
          </p:nvPr>
        </p:nvSpPr>
        <p:spPr>
          <a:extLst>
            <a:ext uri="{91240B29-F687-4F45-9708-019B960494DF}">
              <a14:hiddenLine xmlns:a14="http://schemas.microsoft.com/office/drawing/2010/main" w="9525">
                <a:solidFill>
                  <a:srgbClr val="FFFF00"/>
                </a:solidFill>
                <a:miter lim="800000"/>
                <a:headEnd/>
                <a:tailEnd/>
              </a14:hiddenLine>
            </a:ext>
          </a:extLst>
        </p:spPr>
        <p:txBody>
          <a:bodyPr/>
          <a:lstStyle/>
          <a:p>
            <a:pPr fontAlgn="auto">
              <a:spcAft>
                <a:spcPts val="0"/>
              </a:spcAft>
              <a:defRPr/>
            </a:pPr>
            <a:r>
              <a:rPr lang="en-US" altLang="en-US" dirty="0"/>
              <a:t>Mood-Stabilizing Drugs</a:t>
            </a:r>
          </a:p>
        </p:txBody>
      </p:sp>
      <p:sp>
        <p:nvSpPr>
          <p:cNvPr id="16387" name="Rectangle 3">
            <a:extLst>
              <a:ext uri="{FF2B5EF4-FFF2-40B4-BE49-F238E27FC236}">
                <a16:creationId xmlns:a16="http://schemas.microsoft.com/office/drawing/2014/main" id="{B75190A7-96E5-4407-8CBE-3BD25B98854D}"/>
              </a:ext>
            </a:extLst>
          </p:cNvPr>
          <p:cNvSpPr>
            <a:spLocks noGrp="1" noChangeArrowheads="1"/>
          </p:cNvSpPr>
          <p:nvPr>
            <p:ph sz="half" idx="1"/>
          </p:nvPr>
        </p:nvSpPr>
        <p:spPr/>
        <p:txBody>
          <a:bodyPr/>
          <a:lstStyle/>
          <a:p>
            <a:pPr lvl="1" fontAlgn="auto">
              <a:spcAft>
                <a:spcPts val="0"/>
              </a:spcAft>
              <a:defRPr/>
            </a:pPr>
            <a:r>
              <a:rPr lang="en-US" altLang="en-US" dirty="0"/>
              <a:t>Alter function of neurotransmitters</a:t>
            </a:r>
          </a:p>
          <a:p>
            <a:pPr lvl="1" fontAlgn="auto">
              <a:spcAft>
                <a:spcPts val="0"/>
              </a:spcAft>
              <a:defRPr/>
            </a:pPr>
            <a:r>
              <a:rPr lang="en-US" altLang="en-US" dirty="0"/>
              <a:t>Takes about 4 weeks to a few months for full effect</a:t>
            </a:r>
          </a:p>
          <a:p>
            <a:pPr lvl="1" fontAlgn="auto">
              <a:spcAft>
                <a:spcPts val="0"/>
              </a:spcAft>
              <a:defRPr/>
            </a:pPr>
            <a:r>
              <a:rPr lang="en-US" altLang="en-US" dirty="0"/>
              <a:t>Side effects: nausea, diarrhea, tremors</a:t>
            </a:r>
          </a:p>
          <a:p>
            <a:pPr lvl="1" fontAlgn="auto">
              <a:spcAft>
                <a:spcPts val="0"/>
              </a:spcAft>
              <a:defRPr/>
            </a:pPr>
            <a:r>
              <a:rPr lang="en-US" altLang="en-US" dirty="0"/>
              <a:t>Lithium – the most common drug</a:t>
            </a:r>
          </a:p>
          <a:p>
            <a:pPr lvl="2" fontAlgn="auto">
              <a:spcAft>
                <a:spcPts val="0"/>
              </a:spcAft>
              <a:defRPr/>
            </a:pPr>
            <a:r>
              <a:rPr lang="en-US" altLang="en-US" dirty="0"/>
              <a:t>Used to treat mania and recurrent bipolar illness</a:t>
            </a:r>
          </a:p>
          <a:p>
            <a:pPr lvl="2" fontAlgn="auto">
              <a:spcAft>
                <a:spcPts val="0"/>
              </a:spcAft>
              <a:defRPr/>
            </a:pPr>
            <a:r>
              <a:rPr lang="en-US" altLang="en-US" dirty="0"/>
              <a:t>Very toxic (blood levels taken frequently)</a:t>
            </a:r>
          </a:p>
          <a:p>
            <a:pPr lvl="2" fontAlgn="auto">
              <a:spcAft>
                <a:spcPts val="0"/>
              </a:spcAft>
              <a:defRPr/>
            </a:pPr>
            <a:r>
              <a:rPr lang="en-US" altLang="en-US" dirty="0"/>
              <a:t>Toxic levels of lithium: difficulty walking, impaired consciousness, coma, seizures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4A5579A-2CBB-483A-BAB0-294FBB705D35}"/>
              </a:ext>
            </a:extLst>
          </p:cNvPr>
          <p:cNvSpPr>
            <a:spLocks noGrp="1" noChangeArrowheads="1"/>
          </p:cNvSpPr>
          <p:nvPr>
            <p:ph type="title"/>
          </p:nvPr>
        </p:nvSpPr>
        <p:spPr/>
        <p:txBody>
          <a:bodyPr/>
          <a:lstStyle/>
          <a:p>
            <a:pPr fontAlgn="auto">
              <a:spcAft>
                <a:spcPts val="0"/>
              </a:spcAft>
              <a:defRPr/>
            </a:pPr>
            <a:r>
              <a:rPr lang="en-US" altLang="en-US" dirty="0"/>
              <a:t>Antianxiety Drugs</a:t>
            </a:r>
          </a:p>
        </p:txBody>
      </p:sp>
      <p:sp>
        <p:nvSpPr>
          <p:cNvPr id="17411" name="Rectangle 3">
            <a:extLst>
              <a:ext uri="{FF2B5EF4-FFF2-40B4-BE49-F238E27FC236}">
                <a16:creationId xmlns:a16="http://schemas.microsoft.com/office/drawing/2014/main" id="{35C467DE-2764-488A-87F5-1AD8FABB9505}"/>
              </a:ext>
            </a:extLst>
          </p:cNvPr>
          <p:cNvSpPr>
            <a:spLocks noGrp="1" noChangeArrowheads="1"/>
          </p:cNvSpPr>
          <p:nvPr>
            <p:ph sz="half" idx="1"/>
          </p:nvPr>
        </p:nvSpPr>
        <p:spPr/>
        <p:txBody>
          <a:bodyPr/>
          <a:lstStyle/>
          <a:p>
            <a:pPr lvl="1" fontAlgn="auto">
              <a:spcAft>
                <a:spcPts val="0"/>
              </a:spcAft>
              <a:defRPr/>
            </a:pPr>
            <a:r>
              <a:rPr lang="en-US" altLang="en-US" dirty="0"/>
              <a:t>Lessens level of anxiety</a:t>
            </a:r>
          </a:p>
          <a:p>
            <a:pPr lvl="1" fontAlgn="auto">
              <a:spcAft>
                <a:spcPts val="0"/>
              </a:spcAft>
              <a:defRPr/>
            </a:pPr>
            <a:r>
              <a:rPr lang="en-US" altLang="en-US" dirty="0"/>
              <a:t>Similar to CNS depressants</a:t>
            </a:r>
          </a:p>
          <a:p>
            <a:pPr lvl="1" fontAlgn="auto">
              <a:spcAft>
                <a:spcPts val="0"/>
              </a:spcAft>
              <a:defRPr/>
            </a:pPr>
            <a:r>
              <a:rPr lang="en-US" altLang="en-US" dirty="0"/>
              <a:t>Side effects: sedation, decreased memory, hypotension, nausea, vertigo, drowsiness, slurred speech, paradoxical agitation, dependence</a:t>
            </a:r>
          </a:p>
          <a:p>
            <a:pPr lvl="1" fontAlgn="auto">
              <a:spcAft>
                <a:spcPts val="0"/>
              </a:spcAft>
              <a:defRPr/>
            </a:pPr>
            <a:r>
              <a:rPr lang="en-US" altLang="en-US" dirty="0"/>
              <a:t>Common drugs: Xanax, Librium, Valium, </a:t>
            </a:r>
            <a:r>
              <a:rPr lang="en-US" altLang="en-US" dirty="0" err="1"/>
              <a:t>Serax</a:t>
            </a:r>
            <a:r>
              <a:rPr lang="en-US" altLang="en-US" dirty="0"/>
              <a:t>, BuSpar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B20DF43-8E5F-4BF2-835F-2B3C0C4AA281}"/>
              </a:ext>
            </a:extLst>
          </p:cNvPr>
          <p:cNvSpPr>
            <a:spLocks noGrp="1" noChangeArrowheads="1"/>
          </p:cNvSpPr>
          <p:nvPr>
            <p:ph type="title"/>
          </p:nvPr>
        </p:nvSpPr>
        <p:spPr/>
        <p:txBody>
          <a:bodyPr/>
          <a:lstStyle/>
          <a:p>
            <a:pPr fontAlgn="auto">
              <a:spcAft>
                <a:spcPts val="0"/>
              </a:spcAft>
              <a:defRPr/>
            </a:pPr>
            <a:r>
              <a:rPr lang="en-US" altLang="en-US"/>
              <a:t>Electro-shock Therapy (EST)</a:t>
            </a:r>
          </a:p>
        </p:txBody>
      </p:sp>
      <p:sp>
        <p:nvSpPr>
          <p:cNvPr id="2" name="Content Placeholder 1">
            <a:extLst>
              <a:ext uri="{FF2B5EF4-FFF2-40B4-BE49-F238E27FC236}">
                <a16:creationId xmlns:a16="http://schemas.microsoft.com/office/drawing/2014/main" id="{F002DBAB-AED5-482C-872D-6EF60FBEDD4D}"/>
              </a:ext>
            </a:extLst>
          </p:cNvPr>
          <p:cNvSpPr>
            <a:spLocks noGrp="1"/>
          </p:cNvSpPr>
          <p:nvPr>
            <p:ph sz="half" idx="1"/>
          </p:nvPr>
        </p:nvSpPr>
        <p:spPr/>
        <p:txBody>
          <a:bodyPr/>
          <a:lstStyle/>
          <a:p>
            <a:pPr lvl="1"/>
            <a:r>
              <a:rPr lang="en-US" dirty="0"/>
              <a:t>Reserved for specific types of mental disorders that cannot be treated with medicine</a:t>
            </a:r>
          </a:p>
          <a:p>
            <a:pPr lvl="1"/>
            <a:r>
              <a:rPr lang="en-US" dirty="0"/>
              <a:t>Most effective in treating moderate to severe depression</a:t>
            </a:r>
          </a:p>
          <a:p>
            <a:endParaRPr lang="en-US" dirty="0"/>
          </a:p>
        </p:txBody>
      </p:sp>
      <p:graphicFrame>
        <p:nvGraphicFramePr>
          <p:cNvPr id="27651" name="Object 3">
            <a:extLst>
              <a:ext uri="{FF2B5EF4-FFF2-40B4-BE49-F238E27FC236}">
                <a16:creationId xmlns:a16="http://schemas.microsoft.com/office/drawing/2014/main" id="{87E2A5C2-7FE4-433A-B6C7-FB5DE6736EB1}"/>
              </a:ext>
            </a:extLst>
          </p:cNvPr>
          <p:cNvGraphicFramePr>
            <a:graphicFrameLocks noChangeAspect="1"/>
          </p:cNvGraphicFramePr>
          <p:nvPr>
            <p:extLst>
              <p:ext uri="{D42A27DB-BD31-4B8C-83A1-F6EECF244321}">
                <p14:modId xmlns:p14="http://schemas.microsoft.com/office/powerpoint/2010/main" val="3520365534"/>
              </p:ext>
            </p:extLst>
          </p:nvPr>
        </p:nvGraphicFramePr>
        <p:xfrm>
          <a:off x="7500938" y="1283509"/>
          <a:ext cx="3540125" cy="5022866"/>
        </p:xfrm>
        <a:graphic>
          <a:graphicData uri="http://schemas.openxmlformats.org/presentationml/2006/ole">
            <mc:AlternateContent xmlns:mc="http://schemas.openxmlformats.org/markup-compatibility/2006">
              <mc:Choice xmlns:v="urn:schemas-microsoft-com:vml" Requires="v">
                <p:oleObj spid="_x0000_s27658" name="PaperPort Document" r:id="rId3" imgW="2834640" imgH="4023360" progId="Paper.Document">
                  <p:embed/>
                </p:oleObj>
              </mc:Choice>
              <mc:Fallback>
                <p:oleObj name="PaperPort Document" r:id="rId3" imgW="2834640" imgH="4023360" progId="Paper.Document">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938" y="1283509"/>
                        <a:ext cx="3540125" cy="5022866"/>
                      </a:xfrm>
                      <a:prstGeom prst="rect">
                        <a:avLst/>
                      </a:prstGeom>
                      <a:noFill/>
                      <a:ln>
                        <a:noFill/>
                      </a:ln>
                      <a:effec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DA952DF-56A1-4006-8C5E-5CFDF368FF5B}"/>
              </a:ext>
            </a:extLst>
          </p:cNvPr>
          <p:cNvSpPr>
            <a:spLocks noGrp="1" noChangeArrowheads="1"/>
          </p:cNvSpPr>
          <p:nvPr>
            <p:ph type="title"/>
          </p:nvPr>
        </p:nvSpPr>
        <p:spPr/>
        <p:txBody>
          <a:bodyPr/>
          <a:lstStyle/>
          <a:p>
            <a:pPr fontAlgn="auto">
              <a:spcAft>
                <a:spcPts val="0"/>
              </a:spcAft>
              <a:defRPr/>
            </a:pPr>
            <a:r>
              <a:rPr lang="en-US" altLang="en-US" dirty="0"/>
              <a:t>Administration of EST</a:t>
            </a:r>
          </a:p>
        </p:txBody>
      </p:sp>
      <p:sp>
        <p:nvSpPr>
          <p:cNvPr id="29699" name="Rectangle 3">
            <a:extLst>
              <a:ext uri="{FF2B5EF4-FFF2-40B4-BE49-F238E27FC236}">
                <a16:creationId xmlns:a16="http://schemas.microsoft.com/office/drawing/2014/main" id="{1CD4E15C-359A-4E0F-AF3B-216CD2DCDCC0}"/>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Patient placed on stretcher &amp; given general anesthetic</a:t>
            </a:r>
          </a:p>
          <a:p>
            <a:pPr lvl="1"/>
            <a:r>
              <a:rPr lang="en-US" altLang="en-US" dirty="0"/>
              <a:t>Also given muscle relaxant to counteract grand mal muscular contractions</a:t>
            </a:r>
          </a:p>
          <a:p>
            <a:pPr lvl="1"/>
            <a:r>
              <a:rPr lang="en-US" altLang="en-US" dirty="0"/>
              <a:t>given high concentration of oxygen</a:t>
            </a:r>
          </a:p>
          <a:p>
            <a:pPr lvl="1"/>
            <a:r>
              <a:rPr lang="en-US" altLang="en-US" dirty="0"/>
              <a:t>Electric current passes between two electrodes placed on patient’s head</a:t>
            </a:r>
          </a:p>
          <a:p>
            <a:pPr lvl="1"/>
            <a:r>
              <a:rPr lang="en-US" altLang="en-US" dirty="0"/>
              <a:t>Patient experiences confusion within 5 to 15 minutes following treatment—leaves within few hours</a:t>
            </a:r>
          </a:p>
          <a:p>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7F9426E-56AF-4C7D-BB68-A8DEF0CF1FC9}"/>
              </a:ext>
            </a:extLst>
          </p:cNvPr>
          <p:cNvSpPr>
            <a:spLocks noGrp="1" noChangeArrowheads="1"/>
          </p:cNvSpPr>
          <p:nvPr>
            <p:ph type="title"/>
          </p:nvPr>
        </p:nvSpPr>
        <p:spPr/>
        <p:txBody>
          <a:bodyPr/>
          <a:lstStyle/>
          <a:p>
            <a:pPr fontAlgn="auto">
              <a:spcAft>
                <a:spcPts val="0"/>
              </a:spcAft>
              <a:defRPr/>
            </a:pPr>
            <a:r>
              <a:rPr lang="en-US" altLang="en-US" dirty="0"/>
              <a:t>Psychotherapy</a:t>
            </a:r>
          </a:p>
        </p:txBody>
      </p:sp>
      <p:sp>
        <p:nvSpPr>
          <p:cNvPr id="2" name="Content Placeholder 1">
            <a:extLst>
              <a:ext uri="{FF2B5EF4-FFF2-40B4-BE49-F238E27FC236}">
                <a16:creationId xmlns:a16="http://schemas.microsoft.com/office/drawing/2014/main" id="{E67EA4BD-409C-47FD-8A68-455CC70EBEF8}"/>
              </a:ext>
            </a:extLst>
          </p:cNvPr>
          <p:cNvSpPr>
            <a:spLocks noGrp="1"/>
          </p:cNvSpPr>
          <p:nvPr>
            <p:ph sz="half" idx="1"/>
          </p:nvPr>
        </p:nvSpPr>
        <p:spPr/>
        <p:txBody>
          <a:bodyPr/>
          <a:lstStyle/>
          <a:p>
            <a:pPr lvl="1"/>
            <a:r>
              <a:rPr lang="en-US" dirty="0"/>
              <a:t>Procedure where person talks about problems with therapist</a:t>
            </a:r>
          </a:p>
          <a:p>
            <a:pPr lvl="1"/>
            <a:r>
              <a:rPr lang="en-US" dirty="0"/>
              <a:t>Most effective with patients who have mild forms of mental illness</a:t>
            </a:r>
          </a:p>
          <a:p>
            <a:endParaRPr lang="en-US" dirty="0"/>
          </a:p>
        </p:txBody>
      </p:sp>
      <p:graphicFrame>
        <p:nvGraphicFramePr>
          <p:cNvPr id="30723" name="Object 3">
            <a:extLst>
              <a:ext uri="{FF2B5EF4-FFF2-40B4-BE49-F238E27FC236}">
                <a16:creationId xmlns:a16="http://schemas.microsoft.com/office/drawing/2014/main" id="{4923031C-3F00-482C-956D-1FDB16B512F7}"/>
              </a:ext>
            </a:extLst>
          </p:cNvPr>
          <p:cNvGraphicFramePr>
            <a:graphicFrameLocks noChangeAspect="1"/>
          </p:cNvGraphicFramePr>
          <p:nvPr>
            <p:extLst>
              <p:ext uri="{D42A27DB-BD31-4B8C-83A1-F6EECF244321}">
                <p14:modId xmlns:p14="http://schemas.microsoft.com/office/powerpoint/2010/main" val="1522237612"/>
              </p:ext>
            </p:extLst>
          </p:nvPr>
        </p:nvGraphicFramePr>
        <p:xfrm>
          <a:off x="6584156" y="1420420"/>
          <a:ext cx="3511550" cy="4648200"/>
        </p:xfrm>
        <a:graphic>
          <a:graphicData uri="http://schemas.openxmlformats.org/presentationml/2006/ole">
            <mc:AlternateContent xmlns:mc="http://schemas.openxmlformats.org/markup-compatibility/2006">
              <mc:Choice xmlns:v="urn:schemas-microsoft-com:vml" Requires="v">
                <p:oleObj spid="_x0000_s30731" name="PaperPort Document" r:id="rId3" imgW="3108960" imgH="4114800" progId="Paper.Document">
                  <p:embed/>
                </p:oleObj>
              </mc:Choice>
              <mc:Fallback>
                <p:oleObj name="PaperPort Document" r:id="rId3" imgW="3108960" imgH="4114800" progId="Paper.Document">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156" y="1420420"/>
                        <a:ext cx="3511550" cy="4648200"/>
                      </a:xfrm>
                      <a:prstGeom prst="rect">
                        <a:avLst/>
                      </a:prstGeom>
                      <a:noFill/>
                      <a:ln w="571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A3A929A-C0CB-4EDC-9560-B65233F60988}"/>
              </a:ext>
            </a:extLst>
          </p:cNvPr>
          <p:cNvSpPr>
            <a:spLocks noGrp="1" noChangeArrowheads="1"/>
          </p:cNvSpPr>
          <p:nvPr>
            <p:ph type="title"/>
          </p:nvPr>
        </p:nvSpPr>
        <p:spPr/>
        <p:txBody>
          <a:bodyPr/>
          <a:lstStyle/>
          <a:p>
            <a:pPr fontAlgn="auto">
              <a:spcAft>
                <a:spcPts val="0"/>
              </a:spcAft>
              <a:defRPr/>
            </a:pPr>
            <a:r>
              <a:rPr lang="en-US" altLang="en-US"/>
              <a:t>Psychoanalysis</a:t>
            </a:r>
          </a:p>
        </p:txBody>
      </p:sp>
      <p:sp>
        <p:nvSpPr>
          <p:cNvPr id="2" name="Content Placeholder 1">
            <a:extLst>
              <a:ext uri="{FF2B5EF4-FFF2-40B4-BE49-F238E27FC236}">
                <a16:creationId xmlns:a16="http://schemas.microsoft.com/office/drawing/2014/main" id="{B951B108-CFC1-40AF-8DDE-94261853CFBF}"/>
              </a:ext>
            </a:extLst>
          </p:cNvPr>
          <p:cNvSpPr>
            <a:spLocks noGrp="1"/>
          </p:cNvSpPr>
          <p:nvPr>
            <p:ph sz="half" idx="1"/>
          </p:nvPr>
        </p:nvSpPr>
        <p:spPr/>
        <p:txBody>
          <a:bodyPr/>
          <a:lstStyle/>
          <a:p>
            <a:pPr lvl="1"/>
            <a:r>
              <a:rPr lang="en-US" dirty="0"/>
              <a:t>Psychoanalysis was developed by Freud</a:t>
            </a:r>
          </a:p>
          <a:p>
            <a:pPr lvl="1"/>
            <a:r>
              <a:rPr lang="en-US" dirty="0"/>
              <a:t>Technique emphasizes analyzing unconscious mind &amp; early childhood experiences</a:t>
            </a:r>
          </a:p>
          <a:p>
            <a:pPr lvl="1"/>
            <a:r>
              <a:rPr lang="en-US" dirty="0"/>
              <a:t>Use of “free-association” in which patient verbalizes whatever comes to mind</a:t>
            </a:r>
          </a:p>
          <a:p>
            <a:endParaRPr lang="en-US" dirty="0"/>
          </a:p>
        </p:txBody>
      </p:sp>
      <p:graphicFrame>
        <p:nvGraphicFramePr>
          <p:cNvPr id="31747" name="Object 3">
            <a:extLst>
              <a:ext uri="{FF2B5EF4-FFF2-40B4-BE49-F238E27FC236}">
                <a16:creationId xmlns:a16="http://schemas.microsoft.com/office/drawing/2014/main" id="{08E5BE5A-4F8B-4AF0-9602-727CA54542DC}"/>
              </a:ext>
            </a:extLst>
          </p:cNvPr>
          <p:cNvGraphicFramePr>
            <a:graphicFrameLocks noChangeAspect="1"/>
          </p:cNvGraphicFramePr>
          <p:nvPr>
            <p:extLst>
              <p:ext uri="{D42A27DB-BD31-4B8C-83A1-F6EECF244321}">
                <p14:modId xmlns:p14="http://schemas.microsoft.com/office/powerpoint/2010/main" val="1357116547"/>
              </p:ext>
            </p:extLst>
          </p:nvPr>
        </p:nvGraphicFramePr>
        <p:xfrm>
          <a:off x="6362700" y="1283509"/>
          <a:ext cx="4892675" cy="4852988"/>
        </p:xfrm>
        <a:graphic>
          <a:graphicData uri="http://schemas.openxmlformats.org/presentationml/2006/ole">
            <mc:AlternateContent xmlns:mc="http://schemas.openxmlformats.org/markup-compatibility/2006">
              <mc:Choice xmlns:v="urn:schemas-microsoft-com:vml" Requires="v">
                <p:oleObj spid="_x0000_s31754" name="PaperPort Document" r:id="rId4" imgW="4453128" imgH="4416552" progId="Paper.Document">
                  <p:embed/>
                </p:oleObj>
              </mc:Choice>
              <mc:Fallback>
                <p:oleObj name="PaperPort Document" r:id="rId4" imgW="4453128" imgH="4416552" progId="Paper.Document">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2700" y="1283509"/>
                        <a:ext cx="4892675" cy="485298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A3A929A-C0CB-4EDC-9560-B65233F60988}"/>
              </a:ext>
            </a:extLst>
          </p:cNvPr>
          <p:cNvSpPr>
            <a:spLocks noGrp="1" noChangeArrowheads="1"/>
          </p:cNvSpPr>
          <p:nvPr>
            <p:ph type="title"/>
          </p:nvPr>
        </p:nvSpPr>
        <p:spPr/>
        <p:txBody>
          <a:bodyPr/>
          <a:lstStyle/>
          <a:p>
            <a:pPr fontAlgn="auto">
              <a:spcAft>
                <a:spcPts val="0"/>
              </a:spcAft>
              <a:defRPr/>
            </a:pPr>
            <a:r>
              <a:rPr lang="en-US" altLang="en-US" dirty="0"/>
              <a:t>Psychoanalysis</a:t>
            </a:r>
          </a:p>
        </p:txBody>
      </p:sp>
      <p:sp>
        <p:nvSpPr>
          <p:cNvPr id="2" name="Content Placeholder 1">
            <a:extLst>
              <a:ext uri="{FF2B5EF4-FFF2-40B4-BE49-F238E27FC236}">
                <a16:creationId xmlns:a16="http://schemas.microsoft.com/office/drawing/2014/main" id="{B951B108-CFC1-40AF-8DDE-94261853CFBF}"/>
              </a:ext>
            </a:extLst>
          </p:cNvPr>
          <p:cNvSpPr>
            <a:spLocks noGrp="1"/>
          </p:cNvSpPr>
          <p:nvPr>
            <p:ph sz="half" idx="1"/>
          </p:nvPr>
        </p:nvSpPr>
        <p:spPr/>
        <p:txBody>
          <a:bodyPr/>
          <a:lstStyle/>
          <a:p>
            <a:pPr lvl="1"/>
            <a:r>
              <a:rPr lang="en-US" dirty="0"/>
              <a:t>Goal is to bring repressed conflicts into conscious mind where they can be dealt with rationally</a:t>
            </a:r>
          </a:p>
          <a:p>
            <a:pPr lvl="1"/>
            <a:r>
              <a:rPr lang="en-US" dirty="0"/>
              <a:t>Major obstacle: length of time necessary (may take years to complete)</a:t>
            </a:r>
          </a:p>
          <a:p>
            <a:pPr lvl="1"/>
            <a:endParaRPr lang="en-US" dirty="0"/>
          </a:p>
          <a:p>
            <a:endParaRPr lang="en-US" dirty="0"/>
          </a:p>
        </p:txBody>
      </p:sp>
    </p:spTree>
    <p:extLst>
      <p:ext uri="{BB962C8B-B14F-4D97-AF65-F5344CB8AC3E}">
        <p14:creationId xmlns:p14="http://schemas.microsoft.com/office/powerpoint/2010/main" val="1207321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DA88A3A-B8D7-4FD8-BF4B-98BB69655584}"/>
              </a:ext>
            </a:extLst>
          </p:cNvPr>
          <p:cNvSpPr>
            <a:spLocks noGrp="1" noChangeArrowheads="1"/>
          </p:cNvSpPr>
          <p:nvPr>
            <p:ph type="title"/>
          </p:nvPr>
        </p:nvSpPr>
        <p:spPr/>
        <p:txBody>
          <a:bodyPr/>
          <a:lstStyle/>
          <a:p>
            <a:pPr fontAlgn="auto">
              <a:spcAft>
                <a:spcPts val="0"/>
              </a:spcAft>
              <a:defRPr/>
            </a:pPr>
            <a:r>
              <a:rPr lang="en-US" altLang="en-US" dirty="0"/>
              <a:t>Group Therapy</a:t>
            </a:r>
          </a:p>
        </p:txBody>
      </p:sp>
      <p:sp>
        <p:nvSpPr>
          <p:cNvPr id="3" name="Content Placeholder 2">
            <a:extLst>
              <a:ext uri="{FF2B5EF4-FFF2-40B4-BE49-F238E27FC236}">
                <a16:creationId xmlns:a16="http://schemas.microsoft.com/office/drawing/2014/main" id="{0AA6653C-1E29-440C-84E4-424D99EF09F7}"/>
              </a:ext>
            </a:extLst>
          </p:cNvPr>
          <p:cNvSpPr>
            <a:spLocks noGrp="1"/>
          </p:cNvSpPr>
          <p:nvPr>
            <p:ph sz="half" idx="1"/>
          </p:nvPr>
        </p:nvSpPr>
        <p:spPr/>
        <p:txBody>
          <a:bodyPr/>
          <a:lstStyle/>
          <a:p>
            <a:pPr lvl="1"/>
            <a:r>
              <a:rPr lang="en-US" dirty="0"/>
              <a:t>Involves patients meeting together to discuss topics that are relevant to recovery</a:t>
            </a:r>
          </a:p>
          <a:p>
            <a:pPr lvl="1"/>
            <a:r>
              <a:rPr lang="en-US" dirty="0"/>
              <a:t>Promotes problem identification, “verbal purging”, &amp; patient bonding</a:t>
            </a:r>
          </a:p>
          <a:p>
            <a:pPr lvl="1"/>
            <a:r>
              <a:rPr lang="en-US" dirty="0"/>
              <a:t>Discussions usually facilitated by: psychiatrist, psychologist, social worker, substance abuse counselor, psychiatric nurse, chaplain</a:t>
            </a:r>
          </a:p>
          <a:p>
            <a:endParaRPr lang="en-US" dirty="0"/>
          </a:p>
        </p:txBody>
      </p:sp>
      <p:graphicFrame>
        <p:nvGraphicFramePr>
          <p:cNvPr id="35843" name="Object 3">
            <a:extLst>
              <a:ext uri="{FF2B5EF4-FFF2-40B4-BE49-F238E27FC236}">
                <a16:creationId xmlns:a16="http://schemas.microsoft.com/office/drawing/2014/main" id="{C98C7FF1-950C-450E-BA1C-E236FF927720}"/>
              </a:ext>
            </a:extLst>
          </p:cNvPr>
          <p:cNvGraphicFramePr>
            <a:graphicFrameLocks noChangeAspect="1"/>
          </p:cNvGraphicFramePr>
          <p:nvPr>
            <p:extLst>
              <p:ext uri="{D42A27DB-BD31-4B8C-83A1-F6EECF244321}">
                <p14:modId xmlns:p14="http://schemas.microsoft.com/office/powerpoint/2010/main" val="1681347643"/>
              </p:ext>
            </p:extLst>
          </p:nvPr>
        </p:nvGraphicFramePr>
        <p:xfrm>
          <a:off x="4272184" y="3873302"/>
          <a:ext cx="4171729" cy="2602063"/>
        </p:xfrm>
        <a:graphic>
          <a:graphicData uri="http://schemas.openxmlformats.org/presentationml/2006/ole">
            <mc:AlternateContent xmlns:mc="http://schemas.openxmlformats.org/markup-compatibility/2006">
              <mc:Choice xmlns:v="urn:schemas-microsoft-com:vml" Requires="v">
                <p:oleObj spid="_x0000_s35850" name="PaperPort Document" r:id="rId3" imgW="5029200" imgH="3136320" progId="Paper.Document">
                  <p:embed/>
                </p:oleObj>
              </mc:Choice>
              <mc:Fallback>
                <p:oleObj name="PaperPort Document" r:id="rId3" imgW="5029200" imgH="3136320" progId="Paper.Document">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184" y="3873302"/>
                        <a:ext cx="4171729" cy="2602063"/>
                      </a:xfrm>
                      <a:prstGeom prst="rect">
                        <a:avLst/>
                      </a:prstGeom>
                      <a:noFill/>
                      <a:ln w="57150">
                        <a:solidFill>
                          <a:srgbClr val="FF0000"/>
                        </a:solidFill>
                        <a:miter lim="800000"/>
                        <a:headEnd/>
                        <a:tailEnd/>
                      </a:ln>
                      <a:effec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9C1AE94-E8E8-4FA1-9CB3-156DD39E512F}"/>
              </a:ext>
            </a:extLst>
          </p:cNvPr>
          <p:cNvSpPr>
            <a:spLocks noGrp="1" noChangeArrowheads="1"/>
          </p:cNvSpPr>
          <p:nvPr>
            <p:ph type="title"/>
          </p:nvPr>
        </p:nvSpPr>
        <p:spPr/>
        <p:txBody>
          <a:bodyPr/>
          <a:lstStyle/>
          <a:p>
            <a:pPr fontAlgn="auto">
              <a:spcAft>
                <a:spcPts val="0"/>
              </a:spcAft>
              <a:defRPr/>
            </a:pPr>
            <a:r>
              <a:rPr lang="en-US" altLang="en-US" dirty="0"/>
              <a:t>Behavior Modification</a:t>
            </a:r>
          </a:p>
        </p:txBody>
      </p:sp>
      <p:sp>
        <p:nvSpPr>
          <p:cNvPr id="2" name="Content Placeholder 1">
            <a:extLst>
              <a:ext uri="{FF2B5EF4-FFF2-40B4-BE49-F238E27FC236}">
                <a16:creationId xmlns:a16="http://schemas.microsoft.com/office/drawing/2014/main" id="{26960D13-DBB1-47AA-87A8-6DCB3BCC0C06}"/>
              </a:ext>
            </a:extLst>
          </p:cNvPr>
          <p:cNvSpPr>
            <a:spLocks noGrp="1"/>
          </p:cNvSpPr>
          <p:nvPr>
            <p:ph sz="half" idx="1"/>
          </p:nvPr>
        </p:nvSpPr>
        <p:spPr/>
        <p:txBody>
          <a:bodyPr/>
          <a:lstStyle/>
          <a:p>
            <a:pPr lvl="1"/>
            <a:r>
              <a:rPr lang="en-US" dirty="0"/>
              <a:t>One of the most effective ways to control behavior</a:t>
            </a:r>
          </a:p>
          <a:p>
            <a:pPr lvl="1"/>
            <a:r>
              <a:rPr lang="en-US" dirty="0"/>
              <a:t>Focuses on behavior of person rather than underlying causes like that of psychoanalytic treatment</a:t>
            </a:r>
          </a:p>
          <a:p>
            <a:pPr lvl="1"/>
            <a:r>
              <a:rPr lang="en-US" dirty="0"/>
              <a:t>Goal or target behavior is established for patient &amp; a reward is given when goal is met</a:t>
            </a:r>
          </a:p>
          <a:p>
            <a:endParaRPr lang="en-US" dirty="0"/>
          </a:p>
          <a:p>
            <a:endParaRPr lang="en-US" dirty="0"/>
          </a:p>
        </p:txBody>
      </p:sp>
      <p:graphicFrame>
        <p:nvGraphicFramePr>
          <p:cNvPr id="37891" name="Object 3">
            <a:extLst>
              <a:ext uri="{FF2B5EF4-FFF2-40B4-BE49-F238E27FC236}">
                <a16:creationId xmlns:a16="http://schemas.microsoft.com/office/drawing/2014/main" id="{A9DEECB2-0E2D-46D2-835A-2E199739A9EF}"/>
              </a:ext>
            </a:extLst>
          </p:cNvPr>
          <p:cNvGraphicFramePr>
            <a:graphicFrameLocks noChangeAspect="1"/>
          </p:cNvGraphicFramePr>
          <p:nvPr>
            <p:extLst>
              <p:ext uri="{D42A27DB-BD31-4B8C-83A1-F6EECF244321}">
                <p14:modId xmlns:p14="http://schemas.microsoft.com/office/powerpoint/2010/main" val="1443356395"/>
              </p:ext>
            </p:extLst>
          </p:nvPr>
        </p:nvGraphicFramePr>
        <p:xfrm>
          <a:off x="6781800" y="1420420"/>
          <a:ext cx="4335463" cy="4572000"/>
        </p:xfrm>
        <a:graphic>
          <a:graphicData uri="http://schemas.openxmlformats.org/presentationml/2006/ole">
            <mc:AlternateContent xmlns:mc="http://schemas.openxmlformats.org/markup-compatibility/2006">
              <mc:Choice xmlns:v="urn:schemas-microsoft-com:vml" Requires="v">
                <p:oleObj spid="_x0000_s37898" name="PaperPort Document" r:id="rId3" imgW="2715768" imgH="2898648" progId="Paper.Document">
                  <p:embed/>
                </p:oleObj>
              </mc:Choice>
              <mc:Fallback>
                <p:oleObj name="PaperPort Document" r:id="rId3" imgW="2715768" imgH="2898648" progId="Paper.Document">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6734" r="33669" b="31544"/>
                      <a:stretch>
                        <a:fillRect/>
                      </a:stretch>
                    </p:blipFill>
                    <p:spPr bwMode="auto">
                      <a:xfrm>
                        <a:off x="6781800" y="1420420"/>
                        <a:ext cx="433546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1EE7C0A-1BD1-4943-9FE5-CEE410D04B50}"/>
              </a:ext>
            </a:extLst>
          </p:cNvPr>
          <p:cNvSpPr>
            <a:spLocks noGrp="1" noChangeArrowheads="1"/>
          </p:cNvSpPr>
          <p:nvPr>
            <p:ph type="title"/>
          </p:nvPr>
        </p:nvSpPr>
        <p:spPr/>
        <p:txBody>
          <a:bodyPr/>
          <a:lstStyle/>
          <a:p>
            <a:pPr fontAlgn="auto">
              <a:spcAft>
                <a:spcPts val="0"/>
              </a:spcAft>
              <a:defRPr/>
            </a:pPr>
            <a:r>
              <a:rPr lang="en-US" altLang="en-US" dirty="0"/>
              <a:t>Methods of Behavior Modification</a:t>
            </a:r>
          </a:p>
        </p:txBody>
      </p:sp>
      <p:sp>
        <p:nvSpPr>
          <p:cNvPr id="39939" name="Rectangle 3">
            <a:extLst>
              <a:ext uri="{FF2B5EF4-FFF2-40B4-BE49-F238E27FC236}">
                <a16:creationId xmlns:a16="http://schemas.microsoft.com/office/drawing/2014/main" id="{0B77E152-AEB9-48FF-A13B-325FCBEC3838}"/>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b="1" dirty="0"/>
              <a:t>Positive reinforcement</a:t>
            </a:r>
            <a:r>
              <a:rPr lang="en-US" altLang="en-US" dirty="0"/>
              <a:t> – “reward” that causes behavior to be repeated</a:t>
            </a:r>
          </a:p>
          <a:p>
            <a:pPr lvl="1"/>
            <a:r>
              <a:rPr lang="en-US" altLang="en-US" b="1" dirty="0"/>
              <a:t>Negative reinforcement</a:t>
            </a:r>
            <a:r>
              <a:rPr lang="en-US" altLang="en-US" dirty="0"/>
              <a:t> – rewarding </a:t>
            </a:r>
            <a:r>
              <a:rPr lang="en-US" altLang="en-US" i="1" dirty="0"/>
              <a:t>stoppage</a:t>
            </a:r>
            <a:r>
              <a:rPr lang="en-US" altLang="en-US" dirty="0"/>
              <a:t> of an undesirable behavior</a:t>
            </a:r>
          </a:p>
          <a:p>
            <a:pPr lvl="1"/>
            <a:r>
              <a:rPr lang="en-US" altLang="en-US" b="1" dirty="0"/>
              <a:t>Punishment</a:t>
            </a:r>
            <a:r>
              <a:rPr lang="en-US" altLang="en-US" dirty="0"/>
              <a:t> – aversive response that stops unwanted behavior </a:t>
            </a:r>
          </a:p>
          <a:p>
            <a:pPr lvl="1"/>
            <a:r>
              <a:rPr lang="en-US" altLang="en-US" b="1" dirty="0"/>
              <a:t>Extinction</a:t>
            </a:r>
            <a:r>
              <a:rPr lang="en-US" altLang="en-US" dirty="0"/>
              <a:t> – ignoring behavior so that it eventually will die out</a:t>
            </a:r>
            <a:endParaRPr lang="en-US" alt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842C7CE-34A3-4EC7-B4BB-6FAECCE247E0}"/>
              </a:ext>
            </a:extLst>
          </p:cNvPr>
          <p:cNvSpPr>
            <a:spLocks noGrp="1" noChangeArrowheads="1"/>
          </p:cNvSpPr>
          <p:nvPr>
            <p:ph type="title"/>
          </p:nvPr>
        </p:nvSpPr>
        <p:spPr/>
        <p:txBody>
          <a:bodyPr/>
          <a:lstStyle/>
          <a:p>
            <a:pPr fontAlgn="auto">
              <a:spcAft>
                <a:spcPts val="0"/>
              </a:spcAft>
              <a:defRPr/>
            </a:pPr>
            <a:r>
              <a:rPr lang="en-US" altLang="en-US" dirty="0"/>
              <a:t>Crisis Intervention</a:t>
            </a:r>
          </a:p>
        </p:txBody>
      </p:sp>
      <p:sp>
        <p:nvSpPr>
          <p:cNvPr id="2" name="Content Placeholder 1">
            <a:extLst>
              <a:ext uri="{FF2B5EF4-FFF2-40B4-BE49-F238E27FC236}">
                <a16:creationId xmlns:a16="http://schemas.microsoft.com/office/drawing/2014/main" id="{49045FA1-9027-4D2E-A36E-C3A00EB87CE0}"/>
              </a:ext>
            </a:extLst>
          </p:cNvPr>
          <p:cNvSpPr>
            <a:spLocks noGrp="1"/>
          </p:cNvSpPr>
          <p:nvPr>
            <p:ph sz="half" idx="1"/>
          </p:nvPr>
        </p:nvSpPr>
        <p:spPr/>
        <p:txBody>
          <a:bodyPr/>
          <a:lstStyle/>
          <a:p>
            <a:pPr lvl="1"/>
            <a:r>
              <a:rPr lang="en-US" dirty="0"/>
              <a:t>Intervention of chronic maladaptive behavior before full-blown crisis occurs</a:t>
            </a:r>
          </a:p>
          <a:p>
            <a:endParaRPr lang="en-US" dirty="0"/>
          </a:p>
        </p:txBody>
      </p:sp>
      <p:pic>
        <p:nvPicPr>
          <p:cNvPr id="41987" name="Picture 3">
            <a:extLst>
              <a:ext uri="{FF2B5EF4-FFF2-40B4-BE49-F238E27FC236}">
                <a16:creationId xmlns:a16="http://schemas.microsoft.com/office/drawing/2014/main" id="{121239F2-F0C6-46D1-BAED-EF504D9C3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382" y="1716881"/>
            <a:ext cx="43830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283FAE0-505A-49E4-9ED3-9B06E92174F6}"/>
              </a:ext>
            </a:extLst>
          </p:cNvPr>
          <p:cNvSpPr>
            <a:spLocks noGrp="1" noChangeArrowheads="1"/>
          </p:cNvSpPr>
          <p:nvPr>
            <p:ph type="title"/>
          </p:nvPr>
        </p:nvSpPr>
        <p:spPr/>
        <p:txBody>
          <a:bodyPr/>
          <a:lstStyle/>
          <a:p>
            <a:pPr fontAlgn="auto">
              <a:spcAft>
                <a:spcPts val="0"/>
              </a:spcAft>
              <a:defRPr/>
            </a:pPr>
            <a:r>
              <a:rPr lang="en-US" altLang="en-US" dirty="0"/>
              <a:t>Developmental Crises</a:t>
            </a:r>
          </a:p>
        </p:txBody>
      </p:sp>
      <p:sp>
        <p:nvSpPr>
          <p:cNvPr id="31747" name="Rectangle 3">
            <a:extLst>
              <a:ext uri="{FF2B5EF4-FFF2-40B4-BE49-F238E27FC236}">
                <a16:creationId xmlns:a16="http://schemas.microsoft.com/office/drawing/2014/main" id="{36E4C189-94C4-4B29-80B9-3BCD99F22936}"/>
              </a:ext>
            </a:extLst>
          </p:cNvPr>
          <p:cNvSpPr>
            <a:spLocks noGrp="1" noChangeArrowheads="1"/>
          </p:cNvSpPr>
          <p:nvPr>
            <p:ph sz="half" idx="1"/>
          </p:nvPr>
        </p:nvSpPr>
        <p:spPr/>
        <p:txBody>
          <a:bodyPr/>
          <a:lstStyle/>
          <a:p>
            <a:pPr lvl="1" fontAlgn="auto">
              <a:spcAft>
                <a:spcPts val="0"/>
              </a:spcAft>
              <a:defRPr/>
            </a:pPr>
            <a:r>
              <a:rPr lang="en-US" altLang="en-US" dirty="0"/>
              <a:t>When normal progression of development provides issues that are not resolved</a:t>
            </a:r>
          </a:p>
          <a:p>
            <a:pPr lvl="1" fontAlgn="auto">
              <a:spcAft>
                <a:spcPts val="0"/>
              </a:spcAft>
              <a:defRPr/>
            </a:pPr>
            <a:r>
              <a:rPr lang="en-US" altLang="en-US" dirty="0"/>
              <a:t>Individual is not able to progress to next stage of development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21BED2F-E5CC-4966-912F-31609BF6A9C5}"/>
              </a:ext>
            </a:extLst>
          </p:cNvPr>
          <p:cNvSpPr>
            <a:spLocks noGrp="1" noChangeArrowheads="1"/>
          </p:cNvSpPr>
          <p:nvPr>
            <p:ph type="title"/>
          </p:nvPr>
        </p:nvSpPr>
        <p:spPr/>
        <p:txBody>
          <a:bodyPr/>
          <a:lstStyle/>
          <a:p>
            <a:pPr fontAlgn="auto">
              <a:spcAft>
                <a:spcPts val="0"/>
              </a:spcAft>
              <a:defRPr/>
            </a:pPr>
            <a:r>
              <a:rPr lang="en-US" altLang="en-US" dirty="0"/>
              <a:t>Situational Crises</a:t>
            </a:r>
          </a:p>
        </p:txBody>
      </p:sp>
      <p:sp>
        <p:nvSpPr>
          <p:cNvPr id="32771" name="Rectangle 3">
            <a:extLst>
              <a:ext uri="{FF2B5EF4-FFF2-40B4-BE49-F238E27FC236}">
                <a16:creationId xmlns:a16="http://schemas.microsoft.com/office/drawing/2014/main" id="{4463EBF8-8C5C-4184-8A87-694C1CFA9A5C}"/>
              </a:ext>
            </a:extLst>
          </p:cNvPr>
          <p:cNvSpPr>
            <a:spLocks noGrp="1" noChangeArrowheads="1"/>
          </p:cNvSpPr>
          <p:nvPr>
            <p:ph sz="half" idx="1"/>
          </p:nvPr>
        </p:nvSpPr>
        <p:spPr/>
        <p:txBody>
          <a:bodyPr/>
          <a:lstStyle/>
          <a:p>
            <a:pPr fontAlgn="auto">
              <a:spcAft>
                <a:spcPts val="0"/>
              </a:spcAft>
              <a:defRPr/>
            </a:pPr>
            <a:r>
              <a:rPr lang="en-US" altLang="en-US" dirty="0"/>
              <a:t>Life changing event that can trigger a crises : (death of family member or friend, divorce, major illness, marriage, birth of child, loss of job, retirement, etc.)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ACA16BA-EC0E-4C19-ADCE-447A23963CDF}"/>
              </a:ext>
            </a:extLst>
          </p:cNvPr>
          <p:cNvSpPr>
            <a:spLocks noGrp="1" noChangeArrowheads="1"/>
          </p:cNvSpPr>
          <p:nvPr>
            <p:ph type="title"/>
          </p:nvPr>
        </p:nvSpPr>
        <p:spPr/>
        <p:txBody>
          <a:bodyPr/>
          <a:lstStyle/>
          <a:p>
            <a:pPr fontAlgn="auto">
              <a:spcAft>
                <a:spcPts val="0"/>
              </a:spcAft>
              <a:defRPr/>
            </a:pPr>
            <a:r>
              <a:rPr lang="en-US" altLang="en-US" dirty="0"/>
              <a:t>Therapeutic Milieu</a:t>
            </a:r>
          </a:p>
        </p:txBody>
      </p:sp>
      <p:sp>
        <p:nvSpPr>
          <p:cNvPr id="2" name="Content Placeholder 1">
            <a:extLst>
              <a:ext uri="{FF2B5EF4-FFF2-40B4-BE49-F238E27FC236}">
                <a16:creationId xmlns:a16="http://schemas.microsoft.com/office/drawing/2014/main" id="{291D6E4B-03C0-4EE8-A08A-512E954135FD}"/>
              </a:ext>
            </a:extLst>
          </p:cNvPr>
          <p:cNvSpPr>
            <a:spLocks noGrp="1"/>
          </p:cNvSpPr>
          <p:nvPr>
            <p:ph sz="half" idx="1"/>
          </p:nvPr>
        </p:nvSpPr>
        <p:spPr/>
        <p:txBody>
          <a:bodyPr/>
          <a:lstStyle/>
          <a:p>
            <a:r>
              <a:rPr lang="en-US" dirty="0"/>
              <a:t>Individual’s environment within hospital or mental facility is designed to be socially therapeutic</a:t>
            </a:r>
          </a:p>
          <a:p>
            <a:endParaRPr lang="en-US" dirty="0"/>
          </a:p>
        </p:txBody>
      </p:sp>
      <p:pic>
        <p:nvPicPr>
          <p:cNvPr id="46083" name="Picture 3">
            <a:extLst>
              <a:ext uri="{FF2B5EF4-FFF2-40B4-BE49-F238E27FC236}">
                <a16:creationId xmlns:a16="http://schemas.microsoft.com/office/drawing/2014/main" id="{E432FC79-545D-49A5-9A97-5C514BABC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870" y="3007518"/>
            <a:ext cx="7653338" cy="2771775"/>
          </a:xfrm>
          <a:prstGeom prst="rect">
            <a:avLst/>
          </a:prstGeom>
          <a:noFill/>
          <a:ln w="57150">
            <a:solidFill>
              <a:srgbClr val="66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627EE-29CB-45C1-8834-7413583DFCA4}"/>
              </a:ext>
            </a:extLst>
          </p:cNvPr>
          <p:cNvSpPr>
            <a:spLocks noGrp="1"/>
          </p:cNvSpPr>
          <p:nvPr>
            <p:ph type="title"/>
          </p:nvPr>
        </p:nvSpPr>
        <p:spPr/>
        <p:txBody>
          <a:bodyPr/>
          <a:lstStyle/>
          <a:p>
            <a:r>
              <a:rPr lang="en-US" dirty="0"/>
              <a:t>Therapeutic Milieu</a:t>
            </a:r>
          </a:p>
        </p:txBody>
      </p:sp>
      <p:sp>
        <p:nvSpPr>
          <p:cNvPr id="48130" name="Rectangle 3">
            <a:extLst>
              <a:ext uri="{FF2B5EF4-FFF2-40B4-BE49-F238E27FC236}">
                <a16:creationId xmlns:a16="http://schemas.microsoft.com/office/drawing/2014/main" id="{5F25AFD7-23F4-44FC-A5F7-BE2C58EEA7EC}"/>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Patients encouraged to set up, enforce, &amp; follow their own rules within hospital environment</a:t>
            </a:r>
          </a:p>
          <a:p>
            <a:pPr lvl="1"/>
            <a:r>
              <a:rPr lang="en-US" altLang="en-US" dirty="0"/>
              <a:t>This type of environment acts to help patients assume responsibility, function comfortable &amp; with self-confidence</a:t>
            </a:r>
          </a:p>
          <a:p>
            <a:pPr lvl="1"/>
            <a:r>
              <a:rPr lang="en-US" altLang="en-US" dirty="0"/>
              <a:t>Therapeutic environment also reinforces responsible, productive behavior</a:t>
            </a:r>
          </a:p>
          <a:p>
            <a:pPr lvl="1"/>
            <a:r>
              <a:rPr lang="en-US" altLang="en-US" dirty="0"/>
              <a:t>Social interchange of environment helps pull individuals back into reality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817C502-C087-41D3-B079-60D2B7E81072}"/>
              </a:ext>
            </a:extLst>
          </p:cNvPr>
          <p:cNvSpPr>
            <a:spLocks noGrp="1" noChangeArrowheads="1"/>
          </p:cNvSpPr>
          <p:nvPr>
            <p:ph type="title"/>
          </p:nvPr>
        </p:nvSpPr>
        <p:spPr/>
        <p:txBody>
          <a:bodyPr anchor="b"/>
          <a:lstStyle/>
          <a:p>
            <a:pPr fontAlgn="auto">
              <a:spcAft>
                <a:spcPts val="0"/>
              </a:spcAft>
              <a:defRPr/>
            </a:pPr>
            <a:r>
              <a:rPr lang="en-US" altLang="en-US" dirty="0"/>
              <a:t>Diagnosis</a:t>
            </a:r>
          </a:p>
        </p:txBody>
      </p:sp>
      <p:sp>
        <p:nvSpPr>
          <p:cNvPr id="17411" name="Rectangle 3">
            <a:extLst>
              <a:ext uri="{FF2B5EF4-FFF2-40B4-BE49-F238E27FC236}">
                <a16:creationId xmlns:a16="http://schemas.microsoft.com/office/drawing/2014/main" id="{61AC7108-DDD9-411A-BDC1-FF4BDE12024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a:t>The First Step in Treatment</a:t>
            </a:r>
          </a:p>
        </p:txBody>
      </p:sp>
      <p:graphicFrame>
        <p:nvGraphicFramePr>
          <p:cNvPr id="17412" name="Object 4">
            <a:extLst>
              <a:ext uri="{FF2B5EF4-FFF2-40B4-BE49-F238E27FC236}">
                <a16:creationId xmlns:a16="http://schemas.microsoft.com/office/drawing/2014/main" id="{D2776CF2-EED0-4977-9F32-EE37CE66A08D}"/>
              </a:ext>
            </a:extLst>
          </p:cNvPr>
          <p:cNvGraphicFramePr>
            <a:graphicFrameLocks noChangeAspect="1"/>
          </p:cNvGraphicFramePr>
          <p:nvPr/>
        </p:nvGraphicFramePr>
        <p:xfrm>
          <a:off x="2743200" y="2057400"/>
          <a:ext cx="6677025" cy="3962400"/>
        </p:xfrm>
        <a:graphic>
          <a:graphicData uri="http://schemas.openxmlformats.org/presentationml/2006/ole">
            <mc:AlternateContent xmlns:mc="http://schemas.openxmlformats.org/markup-compatibility/2006">
              <mc:Choice xmlns:v="urn:schemas-microsoft-com:vml" Requires="v">
                <p:oleObj spid="_x0000_s17419" name="PaperPort Document" r:id="rId3" imgW="2990088" imgH="1773936" progId="Paper.Document">
                  <p:embed/>
                </p:oleObj>
              </mc:Choice>
              <mc:Fallback>
                <p:oleObj name="PaperPort Document" r:id="rId3" imgW="2990088" imgH="1773936" progId="Paper.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057400"/>
                        <a:ext cx="66770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CCD40-661B-4247-BCF1-BCC55AC7B258}"/>
              </a:ext>
            </a:extLst>
          </p:cNvPr>
          <p:cNvSpPr>
            <a:spLocks noGrp="1"/>
          </p:cNvSpPr>
          <p:nvPr>
            <p:ph type="title"/>
          </p:nvPr>
        </p:nvSpPr>
        <p:spPr/>
        <p:txBody>
          <a:bodyPr/>
          <a:lstStyle/>
          <a:p>
            <a:r>
              <a:rPr lang="en-US" dirty="0"/>
              <a:t>DSM-IV</a:t>
            </a:r>
          </a:p>
        </p:txBody>
      </p:sp>
      <p:sp>
        <p:nvSpPr>
          <p:cNvPr id="2" name="Content Placeholder 1">
            <a:extLst>
              <a:ext uri="{FF2B5EF4-FFF2-40B4-BE49-F238E27FC236}">
                <a16:creationId xmlns:a16="http://schemas.microsoft.com/office/drawing/2014/main" id="{85555F66-C48B-4DF0-9364-1851DFF28870}"/>
              </a:ext>
            </a:extLst>
          </p:cNvPr>
          <p:cNvSpPr>
            <a:spLocks noGrp="1"/>
          </p:cNvSpPr>
          <p:nvPr>
            <p:ph sz="half" idx="1"/>
          </p:nvPr>
        </p:nvSpPr>
        <p:spPr/>
        <p:txBody>
          <a:bodyPr/>
          <a:lstStyle/>
          <a:p>
            <a:r>
              <a:rPr lang="en-US" dirty="0"/>
              <a:t>Identification &amp; classification of mental illness according to the Diagnostic Statistical Manual of Mental Disorders</a:t>
            </a:r>
          </a:p>
        </p:txBody>
      </p:sp>
      <p:graphicFrame>
        <p:nvGraphicFramePr>
          <p:cNvPr id="18435" name="Object 3">
            <a:extLst>
              <a:ext uri="{FF2B5EF4-FFF2-40B4-BE49-F238E27FC236}">
                <a16:creationId xmlns:a16="http://schemas.microsoft.com/office/drawing/2014/main" id="{470826EC-7DB4-4072-857D-8685CCA93601}"/>
              </a:ext>
            </a:extLst>
          </p:cNvPr>
          <p:cNvGraphicFramePr>
            <a:graphicFrameLocks noChangeAspect="1"/>
          </p:cNvGraphicFramePr>
          <p:nvPr/>
        </p:nvGraphicFramePr>
        <p:xfrm>
          <a:off x="6324600" y="990600"/>
          <a:ext cx="3687763" cy="5181600"/>
        </p:xfrm>
        <a:graphic>
          <a:graphicData uri="http://schemas.openxmlformats.org/presentationml/2006/ole">
            <mc:AlternateContent xmlns:mc="http://schemas.openxmlformats.org/markup-compatibility/2006">
              <mc:Choice xmlns:v="urn:schemas-microsoft-com:vml" Requires="v">
                <p:oleObj spid="_x0000_s18442" name="PaperPort Document" r:id="rId3" imgW="6611112" imgH="9290304" progId="Paper.Document">
                  <p:embed/>
                </p:oleObj>
              </mc:Choice>
              <mc:Fallback>
                <p:oleObj name="PaperPort Document" r:id="rId3" imgW="6611112" imgH="9290304" progId="Paper.Document">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990600"/>
                        <a:ext cx="368776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659A54F-64DC-4C8A-BF6F-78055ACEE3AA}"/>
              </a:ext>
            </a:extLst>
          </p:cNvPr>
          <p:cNvSpPr>
            <a:spLocks noGrp="1" noChangeArrowheads="1"/>
          </p:cNvSpPr>
          <p:nvPr>
            <p:ph type="title"/>
          </p:nvPr>
        </p:nvSpPr>
        <p:spPr/>
        <p:txBody>
          <a:bodyPr/>
          <a:lstStyle/>
          <a:p>
            <a:pPr fontAlgn="auto">
              <a:spcAft>
                <a:spcPts val="0"/>
              </a:spcAft>
              <a:defRPr/>
            </a:pPr>
            <a:r>
              <a:rPr lang="en-US" sz="3200" dirty="0"/>
              <a:t>DSM-IV</a:t>
            </a:r>
            <a:endParaRPr lang="en-US" altLang="en-US" sz="3200" dirty="0">
              <a:solidFill>
                <a:srgbClr val="000099"/>
              </a:solidFill>
            </a:endParaRPr>
          </a:p>
        </p:txBody>
      </p:sp>
      <p:sp>
        <p:nvSpPr>
          <p:cNvPr id="19459" name="Rectangle 3">
            <a:extLst>
              <a:ext uri="{FF2B5EF4-FFF2-40B4-BE49-F238E27FC236}">
                <a16:creationId xmlns:a16="http://schemas.microsoft.com/office/drawing/2014/main" id="{6FB31238-E00D-4388-8593-FD02671921CD}"/>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DSM-IV: Provides </a:t>
            </a:r>
            <a:r>
              <a:rPr lang="en-US" altLang="en-US" b="1" dirty="0"/>
              <a:t>Five Axes </a:t>
            </a:r>
            <a:r>
              <a:rPr lang="en-US" altLang="en-US" dirty="0"/>
              <a:t>of Classification For Mental Disorders</a:t>
            </a:r>
          </a:p>
          <a:p>
            <a:pPr lvl="1"/>
            <a:r>
              <a:rPr lang="en-US" altLang="en-US" b="1" dirty="0"/>
              <a:t>Axis I</a:t>
            </a:r>
            <a:r>
              <a:rPr lang="en-US" altLang="en-US" dirty="0"/>
              <a:t> – Clinical Syndromes</a:t>
            </a:r>
          </a:p>
          <a:p>
            <a:pPr lvl="1"/>
            <a:r>
              <a:rPr lang="en-US" altLang="en-US" b="1" dirty="0"/>
              <a:t>Axis II</a:t>
            </a:r>
            <a:r>
              <a:rPr lang="en-US" altLang="en-US" dirty="0"/>
              <a:t> – Personality Disorders &amp; Mental Retardation</a:t>
            </a:r>
          </a:p>
          <a:p>
            <a:pPr lvl="1"/>
            <a:r>
              <a:rPr lang="en-US" altLang="en-US" b="1" dirty="0"/>
              <a:t>Axis III</a:t>
            </a:r>
            <a:r>
              <a:rPr lang="en-US" altLang="en-US" dirty="0"/>
              <a:t> – General Medical Conditions</a:t>
            </a:r>
          </a:p>
          <a:p>
            <a:pPr lvl="1"/>
            <a:r>
              <a:rPr lang="en-US" altLang="en-US" b="1" dirty="0"/>
              <a:t>Axis IV</a:t>
            </a:r>
            <a:r>
              <a:rPr lang="en-US" altLang="en-US" dirty="0"/>
              <a:t> – Psychosocial &amp; Environmental Problems</a:t>
            </a:r>
          </a:p>
          <a:p>
            <a:pPr lvl="1"/>
            <a:r>
              <a:rPr lang="en-US" altLang="en-US" b="1" dirty="0"/>
              <a:t>Axis V</a:t>
            </a:r>
            <a:r>
              <a:rPr lang="en-US" altLang="en-US" dirty="0"/>
              <a:t> – Global Assessment of Functioning</a:t>
            </a:r>
            <a:endParaRPr lang="en-US" alt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9821F62-D06C-41B4-AB6F-1FE1B55AEC58}"/>
              </a:ext>
            </a:extLst>
          </p:cNvPr>
          <p:cNvSpPr>
            <a:spLocks noGrp="1" noChangeArrowheads="1"/>
          </p:cNvSpPr>
          <p:nvPr>
            <p:ph type="title"/>
          </p:nvPr>
        </p:nvSpPr>
        <p:spPr>
          <a:xfrm>
            <a:off x="740664" y="407209"/>
            <a:ext cx="10059452" cy="876300"/>
          </a:xfrm>
          <a:solidFill>
            <a:srgbClr val="FFFFFF"/>
          </a:solidFill>
        </p:spPr>
        <p:txBody>
          <a:bodyPr/>
          <a:lstStyle/>
          <a:p>
            <a:pPr fontAlgn="auto">
              <a:spcAft>
                <a:spcPts val="0"/>
              </a:spcAft>
              <a:defRPr/>
            </a:pPr>
            <a:r>
              <a:rPr lang="en-US" altLang="en-US" sz="3200"/>
              <a:t>Multiaxial Evaluation Report Form</a:t>
            </a:r>
          </a:p>
        </p:txBody>
      </p:sp>
      <p:pic>
        <p:nvPicPr>
          <p:cNvPr id="4" name="Picture 3">
            <a:extLst>
              <a:ext uri="{FF2B5EF4-FFF2-40B4-BE49-F238E27FC236}">
                <a16:creationId xmlns:a16="http://schemas.microsoft.com/office/drawing/2014/main" id="{48EE4792-C014-441F-B19B-DBFCB1FD26C1}"/>
              </a:ext>
            </a:extLst>
          </p:cNvPr>
          <p:cNvPicPr>
            <a:picLocks noChangeAspect="1"/>
          </p:cNvPicPr>
          <p:nvPr/>
        </p:nvPicPr>
        <p:blipFill>
          <a:blip r:embed="rId3"/>
          <a:stretch>
            <a:fillRect/>
          </a:stretch>
        </p:blipFill>
        <p:spPr>
          <a:xfrm>
            <a:off x="915304" y="1283509"/>
            <a:ext cx="6257022" cy="54909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4CC3DB-831E-4ADF-B33C-6956D2519660}"/>
              </a:ext>
            </a:extLst>
          </p:cNvPr>
          <p:cNvSpPr>
            <a:spLocks noGrp="1"/>
          </p:cNvSpPr>
          <p:nvPr>
            <p:ph sz="half" idx="1"/>
          </p:nvPr>
        </p:nvSpPr>
        <p:spPr>
          <a:xfrm>
            <a:off x="740664" y="671513"/>
            <a:ext cx="11055750" cy="5483225"/>
          </a:xfrm>
        </p:spPr>
        <p:txBody>
          <a:bodyPr anchor="ctr"/>
          <a:lstStyle/>
          <a:p>
            <a:pPr algn="ctr"/>
            <a:r>
              <a:rPr lang="en-US" sz="4400" b="1" dirty="0"/>
              <a:t>Modes of Treatment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7BD9654-C345-46D8-BC68-1CF647DF4BAC}"/>
              </a:ext>
            </a:extLst>
          </p:cNvPr>
          <p:cNvSpPr>
            <a:spLocks noGrp="1" noChangeArrowheads="1"/>
          </p:cNvSpPr>
          <p:nvPr>
            <p:ph type="title"/>
          </p:nvPr>
        </p:nvSpPr>
        <p:spPr/>
        <p:txBody>
          <a:bodyPr/>
          <a:lstStyle/>
          <a:p>
            <a:pPr fontAlgn="auto">
              <a:spcAft>
                <a:spcPts val="0"/>
              </a:spcAft>
              <a:defRPr/>
            </a:pPr>
            <a:r>
              <a:rPr lang="en-US" altLang="en-US" dirty="0"/>
              <a:t>Psychotropic Medications</a:t>
            </a:r>
          </a:p>
        </p:txBody>
      </p:sp>
      <p:pic>
        <p:nvPicPr>
          <p:cNvPr id="23555" name="Picture 3">
            <a:extLst>
              <a:ext uri="{FF2B5EF4-FFF2-40B4-BE49-F238E27FC236}">
                <a16:creationId xmlns:a16="http://schemas.microsoft.com/office/drawing/2014/main" id="{C156794F-912D-490F-9E60-359175A04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209800"/>
            <a:ext cx="5410200"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BC18361-933E-428B-96E8-6B105378B2B3}"/>
              </a:ext>
            </a:extLst>
          </p:cNvPr>
          <p:cNvSpPr>
            <a:spLocks noGrp="1" noChangeArrowheads="1"/>
          </p:cNvSpPr>
          <p:nvPr>
            <p:ph type="title"/>
          </p:nvPr>
        </p:nvSpPr>
        <p:spPr/>
        <p:txBody>
          <a:bodyPr/>
          <a:lstStyle/>
          <a:p>
            <a:pPr fontAlgn="auto">
              <a:spcAft>
                <a:spcPts val="0"/>
              </a:spcAft>
              <a:defRPr/>
            </a:pPr>
            <a:r>
              <a:rPr lang="en-US" altLang="en-US" dirty="0"/>
              <a:t>Antidepressants</a:t>
            </a:r>
          </a:p>
        </p:txBody>
      </p:sp>
      <p:sp>
        <p:nvSpPr>
          <p:cNvPr id="13315" name="Rectangle 3">
            <a:extLst>
              <a:ext uri="{FF2B5EF4-FFF2-40B4-BE49-F238E27FC236}">
                <a16:creationId xmlns:a16="http://schemas.microsoft.com/office/drawing/2014/main" id="{F04CA51C-F656-4691-8493-27AE26277F6D}"/>
              </a:ext>
            </a:extLst>
          </p:cNvPr>
          <p:cNvSpPr>
            <a:spLocks noGrp="1" noChangeArrowheads="1"/>
          </p:cNvSpPr>
          <p:nvPr>
            <p:ph sz="half" idx="1"/>
          </p:nvPr>
        </p:nvSpPr>
        <p:spPr/>
        <p:txBody>
          <a:bodyPr/>
          <a:lstStyle/>
          <a:p>
            <a:pPr lvl="1" fontAlgn="auto">
              <a:spcAft>
                <a:spcPts val="0"/>
              </a:spcAft>
              <a:defRPr/>
            </a:pPr>
            <a:r>
              <a:rPr lang="en-US" altLang="en-US" dirty="0"/>
              <a:t>Used to treat major depressive illnesses</a:t>
            </a:r>
          </a:p>
          <a:p>
            <a:pPr lvl="1" fontAlgn="auto">
              <a:spcAft>
                <a:spcPts val="0"/>
              </a:spcAft>
              <a:defRPr/>
            </a:pPr>
            <a:r>
              <a:rPr lang="en-US" altLang="en-US" dirty="0"/>
              <a:t>Takes 3 to 4 weeks to take full effect</a:t>
            </a:r>
          </a:p>
          <a:p>
            <a:pPr lvl="1" fontAlgn="auto">
              <a:spcAft>
                <a:spcPts val="0"/>
              </a:spcAft>
              <a:defRPr/>
            </a:pPr>
            <a:r>
              <a:rPr lang="en-US" altLang="en-US" dirty="0"/>
              <a:t>Side effects: dry mouth, drowsiness, weight gain</a:t>
            </a:r>
          </a:p>
          <a:p>
            <a:pPr lvl="1" fontAlgn="auto">
              <a:spcAft>
                <a:spcPts val="0"/>
              </a:spcAft>
              <a:defRPr/>
            </a:pPr>
            <a:r>
              <a:rPr lang="en-US" altLang="en-US" dirty="0"/>
              <a:t>Non addictive</a:t>
            </a:r>
          </a:p>
          <a:p>
            <a:pPr lvl="1" fontAlgn="auto">
              <a:spcAft>
                <a:spcPts val="0"/>
              </a:spcAft>
              <a:defRPr/>
            </a:pPr>
            <a:r>
              <a:rPr lang="en-US" altLang="en-US" dirty="0"/>
              <a:t>Common antidepressants: </a:t>
            </a:r>
          </a:p>
          <a:p>
            <a:pPr lvl="2" fontAlgn="auto">
              <a:spcAft>
                <a:spcPts val="0"/>
              </a:spcAft>
              <a:buNone/>
              <a:defRPr/>
            </a:pPr>
            <a:r>
              <a:rPr lang="en-US" altLang="en-US" dirty="0"/>
              <a:t>-Elavil, Prozac, Zoloft</a:t>
            </a:r>
          </a:p>
        </p:txBody>
      </p:sp>
    </p:spTree>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4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openxmlformats.org/package/2006/metadata/core-properties"/>
    <ds:schemaRef ds:uri="http://schemas.microsoft.com/office/2006/metadata/properties"/>
    <ds:schemaRef ds:uri="http://schemas.microsoft.com/office/2006/documentManagement/types"/>
    <ds:schemaRef ds:uri="05d88611-e516-4d1a-b12e-39107e78b3d0"/>
    <ds:schemaRef ds:uri="56ea17bb-c96d-4826-b465-01eec0dd23dd"/>
    <ds:schemaRef ds:uri="http://schemas.microsoft.com/sharepoint/v3"/>
    <ds:schemaRef ds:uri="http://purl.org/dc/dcmitype/"/>
    <ds:schemaRef ds:uri="http://purl.org/dc/elements/1.1/"/>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47</TotalTime>
  <Words>811</Words>
  <Application>Microsoft Office PowerPoint</Application>
  <PresentationFormat>Widescreen</PresentationFormat>
  <Paragraphs>99</Paragraphs>
  <Slides>24</Slides>
  <Notes>6</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3" baseType="lpstr">
      <vt:lpstr>.AppleSystemUIFont</vt:lpstr>
      <vt:lpstr>Arial</vt:lpstr>
      <vt:lpstr>Calibri</vt:lpstr>
      <vt:lpstr>Open Sans</vt:lpstr>
      <vt:lpstr>Open Sans SemiBold</vt:lpstr>
      <vt:lpstr>2_Office Theme</vt:lpstr>
      <vt:lpstr>3_Office Theme</vt:lpstr>
      <vt:lpstr>4_Office Theme</vt:lpstr>
      <vt:lpstr>PaperPort Document</vt:lpstr>
      <vt:lpstr>PowerPoint Presentation</vt:lpstr>
      <vt:lpstr>PowerPoint Presentation</vt:lpstr>
      <vt:lpstr>Diagnosis</vt:lpstr>
      <vt:lpstr>DSM-IV</vt:lpstr>
      <vt:lpstr>DSM-IV</vt:lpstr>
      <vt:lpstr>Multiaxial Evaluation Report Form</vt:lpstr>
      <vt:lpstr>PowerPoint Presentation</vt:lpstr>
      <vt:lpstr>Psychotropic Medications</vt:lpstr>
      <vt:lpstr>Antidepressants</vt:lpstr>
      <vt:lpstr>Mood-Stabilizing Drugs</vt:lpstr>
      <vt:lpstr>Antianxiety Drugs</vt:lpstr>
      <vt:lpstr>Electro-shock Therapy (EST)</vt:lpstr>
      <vt:lpstr>Administration of EST</vt:lpstr>
      <vt:lpstr>Psychotherapy</vt:lpstr>
      <vt:lpstr>Psychoanalysis</vt:lpstr>
      <vt:lpstr>Psychoanalysis</vt:lpstr>
      <vt:lpstr>Group Therapy</vt:lpstr>
      <vt:lpstr>Behavior Modification</vt:lpstr>
      <vt:lpstr>Methods of Behavior Modification</vt:lpstr>
      <vt:lpstr>Crisis Intervention</vt:lpstr>
      <vt:lpstr>Developmental Crises</vt:lpstr>
      <vt:lpstr>Situational Crises</vt:lpstr>
      <vt:lpstr>Therapeutic Milieu</vt:lpstr>
      <vt:lpstr>Therapeutic Milieu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13</cp:revision>
  <cp:lastPrinted>2017-07-07T16:17:37Z</cp:lastPrinted>
  <dcterms:created xsi:type="dcterms:W3CDTF">2017-07-11T23:58:30Z</dcterms:created>
  <dcterms:modified xsi:type="dcterms:W3CDTF">2017-07-26T13:56:38Z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