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9"/>
  </p:notesMasterIdLst>
  <p:sldIdLst>
    <p:sldId id="321" r:id="rId7"/>
    <p:sldId id="342" r:id="rId8"/>
    <p:sldId id="326" r:id="rId9"/>
    <p:sldId id="328" r:id="rId10"/>
    <p:sldId id="330" r:id="rId11"/>
    <p:sldId id="332" r:id="rId12"/>
    <p:sldId id="333" r:id="rId13"/>
    <p:sldId id="335" r:id="rId14"/>
    <p:sldId id="336" r:id="rId15"/>
    <p:sldId id="338" r:id="rId16"/>
    <p:sldId id="340" r:id="rId17"/>
    <p:sldId id="341" r:id="rId1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5BCE68-4DCF-4F35-B36E-33739E65222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23A1C24-58A7-4FBA-9361-551E54B86728}"/>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A724F161-43D4-4242-A442-D78621AD7D26}" type="datetimeFigureOut">
              <a:rPr lang="en-US"/>
              <a:pPr>
                <a:defRPr/>
              </a:pPr>
              <a:t>7/20/2017</a:t>
            </a:fld>
            <a:endParaRPr lang="en-US"/>
          </a:p>
        </p:txBody>
      </p:sp>
      <p:sp>
        <p:nvSpPr>
          <p:cNvPr id="4" name="Slide Image Placeholder 3">
            <a:extLst>
              <a:ext uri="{FF2B5EF4-FFF2-40B4-BE49-F238E27FC236}">
                <a16:creationId xmlns:a16="http://schemas.microsoft.com/office/drawing/2014/main" id="{8D23727F-B3F4-4707-AA67-37348D658E2F}"/>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75BF0B5E-2713-4D3B-87C9-2FC80EF67BF2}"/>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2AA9F86-6344-4516-A2D0-8CA3A71D53D0}"/>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B4B7A971-602C-4301-A6B6-4AA29E2B45FA}"/>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85586EC6-8D7A-449B-AA9E-C19DDDE82A9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5E720037-9C7E-48BB-A929-CAB0E48A73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D2567D7-7267-465D-AE48-2663F443BF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8436" name="Slide Number Placeholder 3">
            <a:extLst>
              <a:ext uri="{FF2B5EF4-FFF2-40B4-BE49-F238E27FC236}">
                <a16:creationId xmlns:a16="http://schemas.microsoft.com/office/drawing/2014/main" id="{3E37C06B-79CE-44FF-93AA-1382C248F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88AD417-63C7-497D-9B4E-2B6BADE7CDB0}" type="slidenum">
              <a:rPr lang="en-US" altLang="en-US">
                <a:latin typeface="Tahoma" panose="020B0604030504040204" pitchFamily="34" charset="0"/>
              </a:rPr>
              <a:pPr fontAlgn="base">
                <a:spcBef>
                  <a:spcPct val="0"/>
                </a:spcBef>
                <a:spcAft>
                  <a:spcPct val="0"/>
                </a:spcAft>
              </a:pPr>
              <a:t>3</a:t>
            </a:fld>
            <a:endParaRPr lang="en-US" altLang="en-US">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FD7D1CAA-366B-4FA6-BE89-25DE132F35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1F522269-BA62-43C6-B92E-110DED211F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9156" name="Slide Number Placeholder 3">
            <a:extLst>
              <a:ext uri="{FF2B5EF4-FFF2-40B4-BE49-F238E27FC236}">
                <a16:creationId xmlns:a16="http://schemas.microsoft.com/office/drawing/2014/main" id="{DAC73462-18DF-4D49-9036-20FA71F1D7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3912984-68C7-4A35-8F39-DD3056630FAF}" type="slidenum">
              <a:rPr lang="en-US" altLang="en-US">
                <a:latin typeface="Tahoma" panose="020B0604030504040204" pitchFamily="34" charset="0"/>
              </a:rPr>
              <a:pPr fontAlgn="base">
                <a:spcBef>
                  <a:spcPct val="0"/>
                </a:spcBef>
                <a:spcAft>
                  <a:spcPct val="0"/>
                </a:spcAft>
              </a:pPr>
              <a:t>12</a:t>
            </a:fld>
            <a:endParaRPr lang="en-US" altLang="en-US">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3C0170B-CA4C-4779-B293-DC59EC93CC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B52696DF-4AA8-41D4-99EA-966CD308DB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2532" name="Slide Number Placeholder 3">
            <a:extLst>
              <a:ext uri="{FF2B5EF4-FFF2-40B4-BE49-F238E27FC236}">
                <a16:creationId xmlns:a16="http://schemas.microsoft.com/office/drawing/2014/main" id="{5C903656-D142-413D-8166-C6B7A21693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F73C03E-5D09-4419-A396-7787B55AFD02}" type="slidenum">
              <a:rPr lang="en-US" altLang="en-US">
                <a:latin typeface="Tahoma" panose="020B0604030504040204" pitchFamily="34" charset="0"/>
              </a:rPr>
              <a:pPr fontAlgn="base">
                <a:spcBef>
                  <a:spcPct val="0"/>
                </a:spcBef>
                <a:spcAft>
                  <a:spcPct val="0"/>
                </a:spcAft>
              </a:pPr>
              <a:t>4</a:t>
            </a:fld>
            <a:endParaRPr lang="en-US" altLang="en-US">
              <a:latin typeface="Tahoma" panose="020B060403050404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DA1CEC02-4714-4D1B-BCBD-AD7A6B3C6E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C12C9A3E-190E-4455-AF7B-3574AC6306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6628" name="Slide Number Placeholder 3">
            <a:extLst>
              <a:ext uri="{FF2B5EF4-FFF2-40B4-BE49-F238E27FC236}">
                <a16:creationId xmlns:a16="http://schemas.microsoft.com/office/drawing/2014/main" id="{1AC47499-01A7-4255-83AB-52BA160D9E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A2D06A6-1AC0-4093-9FE6-277888F3CEC2}" type="slidenum">
              <a:rPr lang="en-US" altLang="en-US">
                <a:latin typeface="Tahoma" panose="020B0604030504040204" pitchFamily="34" charset="0"/>
              </a:rPr>
              <a:pPr fontAlgn="base">
                <a:spcBef>
                  <a:spcPct val="0"/>
                </a:spcBef>
                <a:spcAft>
                  <a:spcPct val="0"/>
                </a:spcAft>
              </a:pPr>
              <a:t>5</a:t>
            </a:fld>
            <a:endParaRPr lang="en-US" altLang="en-US">
              <a:latin typeface="Tahoma" panose="020B060403050404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BE5BDE8-B865-490D-AC11-13A30FF6C0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94EE0769-6043-4F74-9169-257C3A1634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0724" name="Slide Number Placeholder 3">
            <a:extLst>
              <a:ext uri="{FF2B5EF4-FFF2-40B4-BE49-F238E27FC236}">
                <a16:creationId xmlns:a16="http://schemas.microsoft.com/office/drawing/2014/main" id="{9682058A-E154-4AF8-A4C3-69E082BC59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9977C4F-BFD7-4FF2-A346-FE8C1E51B9E8}" type="slidenum">
              <a:rPr lang="en-US" altLang="en-US">
                <a:latin typeface="Tahoma" panose="020B0604030504040204" pitchFamily="34" charset="0"/>
              </a:rPr>
              <a:pPr fontAlgn="base">
                <a:spcBef>
                  <a:spcPct val="0"/>
                </a:spcBef>
                <a:spcAft>
                  <a:spcPct val="0"/>
                </a:spcAft>
              </a:pPr>
              <a:t>6</a:t>
            </a:fld>
            <a:endParaRPr lang="en-US" altLang="en-US">
              <a:latin typeface="Tahoma" panose="020B060403050404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6327F0D7-097C-4B35-97BF-939EF3553A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863342BC-3788-4138-886F-010F251AA2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2772" name="Slide Number Placeholder 3">
            <a:extLst>
              <a:ext uri="{FF2B5EF4-FFF2-40B4-BE49-F238E27FC236}">
                <a16:creationId xmlns:a16="http://schemas.microsoft.com/office/drawing/2014/main" id="{9D30D071-557F-469E-9ABA-F3B9B9DDF1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58235DF-FA4F-4200-B993-A7CCE72186D1}" type="slidenum">
              <a:rPr lang="en-US" altLang="en-US">
                <a:latin typeface="Tahoma" panose="020B0604030504040204" pitchFamily="34" charset="0"/>
              </a:rPr>
              <a:pPr fontAlgn="base">
                <a:spcBef>
                  <a:spcPct val="0"/>
                </a:spcBef>
                <a:spcAft>
                  <a:spcPct val="0"/>
                </a:spcAft>
              </a:pPr>
              <a:t>7</a:t>
            </a:fld>
            <a:endParaRPr lang="en-US" altLang="en-US">
              <a:latin typeface="Tahoma" panose="020B060403050404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A1E5A3B7-653E-4AF6-B6AF-4F4250F1FA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954B64F2-B263-4EFD-BE6E-75FF0FD91F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6868" name="Slide Number Placeholder 3">
            <a:extLst>
              <a:ext uri="{FF2B5EF4-FFF2-40B4-BE49-F238E27FC236}">
                <a16:creationId xmlns:a16="http://schemas.microsoft.com/office/drawing/2014/main" id="{6B1F72C4-69F6-4A34-AD64-9922931435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5E542AF-F165-4DE6-A2F6-39916E054151}" type="slidenum">
              <a:rPr lang="en-US" altLang="en-US">
                <a:latin typeface="Tahoma" panose="020B0604030504040204" pitchFamily="34" charset="0"/>
              </a:rPr>
              <a:pPr fontAlgn="base">
                <a:spcBef>
                  <a:spcPct val="0"/>
                </a:spcBef>
                <a:spcAft>
                  <a:spcPct val="0"/>
                </a:spcAft>
              </a:pPr>
              <a:t>8</a:t>
            </a:fld>
            <a:endParaRPr lang="en-US" altLang="en-US">
              <a:latin typeface="Tahoma" panose="020B060403050404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EFBA4D72-9A73-47F3-AF59-489C38E2F8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678F6F84-CEB5-4A7B-8936-1F34375BBD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8916" name="Slide Number Placeholder 3">
            <a:extLst>
              <a:ext uri="{FF2B5EF4-FFF2-40B4-BE49-F238E27FC236}">
                <a16:creationId xmlns:a16="http://schemas.microsoft.com/office/drawing/2014/main" id="{6A14ECB8-5E9C-441A-BE6B-92C3272BE9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2D59AB8-7091-4C37-91FF-4FD2D77044DF}" type="slidenum">
              <a:rPr lang="en-US" altLang="en-US">
                <a:latin typeface="Tahoma" panose="020B0604030504040204" pitchFamily="34" charset="0"/>
              </a:rPr>
              <a:pPr fontAlgn="base">
                <a:spcBef>
                  <a:spcPct val="0"/>
                </a:spcBef>
                <a:spcAft>
                  <a:spcPct val="0"/>
                </a:spcAft>
              </a:pPr>
              <a:t>9</a:t>
            </a:fld>
            <a:endParaRPr lang="en-US" altLang="en-US">
              <a:latin typeface="Tahoma" panose="020B060403050404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CFA5E6F-9727-4CE2-BA0F-9CE14601DC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9E01813B-28BE-4758-B6AA-DBBE5B7DB3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3012" name="Slide Number Placeholder 3">
            <a:extLst>
              <a:ext uri="{FF2B5EF4-FFF2-40B4-BE49-F238E27FC236}">
                <a16:creationId xmlns:a16="http://schemas.microsoft.com/office/drawing/2014/main" id="{248B1764-2A14-4B4C-945E-63341968D1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2093A2A-35C1-4263-8FD1-38DF2E6DFC67}" type="slidenum">
              <a:rPr lang="en-US" altLang="en-US">
                <a:latin typeface="Tahoma" panose="020B0604030504040204" pitchFamily="34" charset="0"/>
              </a:rPr>
              <a:pPr fontAlgn="base">
                <a:spcBef>
                  <a:spcPct val="0"/>
                </a:spcBef>
                <a:spcAft>
                  <a:spcPct val="0"/>
                </a:spcAft>
              </a:pPr>
              <a:t>10</a:t>
            </a:fld>
            <a:endParaRPr lang="en-US" altLang="en-US">
              <a:latin typeface="Tahoma" panose="020B060403050404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EE924784-F71F-4E88-9E43-2C4C9B4C0BC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E652C90E-35DB-4EA7-BB82-97F45353C9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7108" name="Slide Number Placeholder 3">
            <a:extLst>
              <a:ext uri="{FF2B5EF4-FFF2-40B4-BE49-F238E27FC236}">
                <a16:creationId xmlns:a16="http://schemas.microsoft.com/office/drawing/2014/main" id="{F051541E-8E3A-4FBB-AE40-48FD2703B7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3353957-F473-4A78-B573-9E339B89EB3A}" type="slidenum">
              <a:rPr lang="en-US" altLang="en-US">
                <a:latin typeface="Tahoma" panose="020B0604030504040204" pitchFamily="34" charset="0"/>
              </a:rPr>
              <a:pPr fontAlgn="base">
                <a:spcBef>
                  <a:spcPct val="0"/>
                </a:spcBef>
                <a:spcAft>
                  <a:spcPct val="0"/>
                </a:spcAft>
              </a:pPr>
              <a:t>11</a:t>
            </a:fld>
            <a:endParaRPr lang="en-US" altLang="en-US">
              <a:latin typeface="Tahoma" panose="020B060403050404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D891EED-89B4-43F9-9457-3D73BAA46986}"/>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A35B88F9-4E4F-4CC6-8383-1D098726831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CF0283E-3CE8-458B-B976-F3A6DB96A1B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4EAA01F-00DD-41AD-8393-4E957B258A4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827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2EE94AA-6CFE-45EC-9578-DB12E29D4612}"/>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993C194E-CCC5-4C56-BA8A-F667F0076BFA}"/>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6F4CDA60-D044-48BE-8E72-9846679A7031}"/>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97181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4" name="Slide Number Placeholder 17">
            <a:extLst>
              <a:ext uri="{FF2B5EF4-FFF2-40B4-BE49-F238E27FC236}">
                <a16:creationId xmlns:a16="http://schemas.microsoft.com/office/drawing/2014/main" id="{079FC06C-478B-4C9A-9EE1-72C37430406B}"/>
              </a:ext>
            </a:extLst>
          </p:cNvPr>
          <p:cNvSpPr>
            <a:spLocks noGrp="1"/>
          </p:cNvSpPr>
          <p:nvPr>
            <p:ph type="sldNum" sz="quarter"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7005EC48-D070-47A7-9084-230E62215920}" type="slidenum">
              <a:rPr lang="en-US"/>
              <a:pPr>
                <a:defRPr/>
              </a:pPr>
              <a:t>‹#›</a:t>
            </a:fld>
            <a:endParaRPr lang="en-US"/>
          </a:p>
        </p:txBody>
      </p:sp>
      <p:sp>
        <p:nvSpPr>
          <p:cNvPr id="5" name="Footer Placeholder 11">
            <a:extLst>
              <a:ext uri="{FF2B5EF4-FFF2-40B4-BE49-F238E27FC236}">
                <a16:creationId xmlns:a16="http://schemas.microsoft.com/office/drawing/2014/main" id="{031C5E4A-CDC1-4FB3-8275-D6C5844A10F1}"/>
              </a:ext>
            </a:extLst>
          </p:cNvPr>
          <p:cNvSpPr>
            <a:spLocks noGrp="1"/>
          </p:cNvSpPr>
          <p:nvPr>
            <p:ph type="ftr" sz="quarter" idx="11"/>
          </p:nvPr>
        </p:nvSpPr>
        <p:spPr bwMode="auto">
          <a:xfrm>
            <a:off x="3122613" y="6248400"/>
            <a:ext cx="5614987" cy="2746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0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defRPr/>
            </a:pPr>
            <a:r>
              <a:rPr lang="en-US"/>
              <a:t>Copyright © Texas Education Agency 2011. All rights reserved.</a:t>
            </a:r>
          </a:p>
          <a:p>
            <a:pPr>
              <a:defRPr/>
            </a:pPr>
            <a:r>
              <a:rPr lang="en-US"/>
              <a:t>Images and other multimedia content used with permission. </a:t>
            </a:r>
          </a:p>
        </p:txBody>
      </p:sp>
    </p:spTree>
    <p:extLst>
      <p:ext uri="{BB962C8B-B14F-4D97-AF65-F5344CB8AC3E}">
        <p14:creationId xmlns:p14="http://schemas.microsoft.com/office/powerpoint/2010/main" val="3985824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4096761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73704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6306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2504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8286618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52243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594245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69466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B0FF03-7949-4656-9B1A-B17A8B24495A}"/>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1BF4C5E4-C28A-4E02-956A-30738F732379}"/>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EB923DA5-C8D1-4013-A974-5EBC6C547D5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28880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841746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7965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5277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29800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91197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312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0CEBA96-7204-44A1-B3C9-9A6EE6282B58}"/>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374807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C1ED5A7-2EE5-4759-931B-DA15B315427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91D15FA-B87F-4B3D-9811-FE9E8DC24AAD}"/>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EE259480-88FB-4B25-B3CC-8A01C3F9727D}"/>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16703148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7BC186-4814-4D0D-97B0-290E23E16E16}"/>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7B6C4B5-3AC2-43AF-BC18-2F9813774DD1}"/>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475BA-4BC6-4622-B114-0D77CC9CC70D}"/>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5EFCCCCF-4920-480F-9365-33EDF56A448E}"/>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17D55B4-A099-4B6F-9C3B-C98190919FB4}"/>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D9E05EE7-5019-4603-AC45-CFBC3CF4F7B3}"/>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BDD71436-BE7A-4E3D-A11F-3B2D159E6E96}"/>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56F08CAB-BBEA-4BB4-8BED-0735AC0F623C}"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406295438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F599A8D-F878-4153-8CBF-DAB66A5E81B4}"/>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TRIAL:</a:t>
            </a:r>
            <a:br>
              <a:rPr lang="en-US" dirty="0"/>
            </a:br>
            <a:r>
              <a:rPr lang="en-US" dirty="0"/>
              <a:t>BURDEN OF PROOF</a:t>
            </a:r>
            <a:br>
              <a:rPr lang="en-US" dirty="0"/>
            </a:br>
            <a:r>
              <a:rPr lang="en-US" dirty="0"/>
              <a:t>AND EVIDENCE</a:t>
            </a:r>
          </a:p>
          <a:p>
            <a:pPr lvl="1" fontAlgn="auto">
              <a:spcAft>
                <a:spcPts val="0"/>
              </a:spcAft>
              <a:defRPr/>
            </a:pPr>
            <a:r>
              <a:rPr lang="en-US" dirty="0"/>
              <a:t>Court Systems and Practices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64FAC84-E062-4360-B13C-CD988F6F2692}"/>
              </a:ext>
            </a:extLst>
          </p:cNvPr>
          <p:cNvSpPr>
            <a:spLocks noGrp="1" noChangeArrowheads="1"/>
          </p:cNvSpPr>
          <p:nvPr>
            <p:ph type="title"/>
          </p:nvPr>
        </p:nvSpPr>
        <p:spPr/>
        <p:txBody>
          <a:bodyPr/>
          <a:lstStyle/>
          <a:p>
            <a:pPr fontAlgn="auto">
              <a:spcAft>
                <a:spcPts val="0"/>
              </a:spcAft>
              <a:defRPr/>
            </a:pPr>
            <a:r>
              <a:rPr lang="en-US" dirty="0"/>
              <a:t>Evidence Coming Into Trial</a:t>
            </a:r>
          </a:p>
        </p:txBody>
      </p:sp>
      <p:sp>
        <p:nvSpPr>
          <p:cNvPr id="41986" name="Rectangle 3" descr="Rectangle: Click to edit Master text styles&#10;Second level&#10;Third level&#10;Fourth level&#10;Fifth level">
            <a:extLst>
              <a:ext uri="{FF2B5EF4-FFF2-40B4-BE49-F238E27FC236}">
                <a16:creationId xmlns:a16="http://schemas.microsoft.com/office/drawing/2014/main" id="{187E645E-B25B-46ED-B127-10169828482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Suppressed Evidence:</a:t>
            </a:r>
          </a:p>
          <a:p>
            <a:pPr lvl="2"/>
            <a:r>
              <a:rPr lang="en-US" altLang="en-US" dirty="0"/>
              <a:t>Evidence kept out of trial due to a legality</a:t>
            </a:r>
          </a:p>
          <a:p>
            <a:pPr lvl="3"/>
            <a:r>
              <a:rPr lang="en-US" altLang="en-US" dirty="0"/>
              <a:t>Ex: evidence obtained through an illegal search and seizure</a:t>
            </a:r>
          </a:p>
          <a:p>
            <a:pPr lvl="1"/>
            <a:r>
              <a:rPr lang="en-US" altLang="en-US" dirty="0"/>
              <a:t>Offered into evidence:</a:t>
            </a:r>
          </a:p>
          <a:p>
            <a:pPr lvl="2"/>
            <a:r>
              <a:rPr lang="en-US" altLang="en-US" dirty="0"/>
              <a:t>Evidence </a:t>
            </a:r>
            <a:r>
              <a:rPr lang="en-US" altLang="en-US" i="1" dirty="0"/>
              <a:t>presented</a:t>
            </a:r>
            <a:r>
              <a:rPr lang="en-US" altLang="en-US" dirty="0"/>
              <a:t> by a party in a court case</a:t>
            </a:r>
          </a:p>
          <a:p>
            <a:pPr lvl="2"/>
            <a:r>
              <a:rPr lang="en-US" altLang="en-US" dirty="0"/>
              <a:t>To be admitted, it must fall under the proper rule of evidence</a:t>
            </a:r>
          </a:p>
          <a:p>
            <a:pPr lvl="2"/>
            <a:endParaRPr lang="en-US" altLang="en-US" dirty="0"/>
          </a:p>
        </p:txBody>
      </p:sp>
      <p:pic>
        <p:nvPicPr>
          <p:cNvPr id="41988" name="Picture 4" descr="supressedevidence.jpg">
            <a:extLst>
              <a:ext uri="{FF2B5EF4-FFF2-40B4-BE49-F238E27FC236}">
                <a16:creationId xmlns:a16="http://schemas.microsoft.com/office/drawing/2014/main" id="{CA6F4D35-089F-439C-B068-268FBF0B322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02136" y="1525137"/>
            <a:ext cx="2743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gavel.jpg">
            <a:extLst>
              <a:ext uri="{FF2B5EF4-FFF2-40B4-BE49-F238E27FC236}">
                <a16:creationId xmlns:a16="http://schemas.microsoft.com/office/drawing/2014/main" id="{4609765A-7806-440E-9A07-8023A98ABA3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02136" y="3841845"/>
            <a:ext cx="2743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CEDCFD5-BD28-4DA9-BD76-4D150894930A}"/>
              </a:ext>
            </a:extLst>
          </p:cNvPr>
          <p:cNvSpPr>
            <a:spLocks noGrp="1" noChangeArrowheads="1"/>
          </p:cNvSpPr>
          <p:nvPr>
            <p:ph type="title"/>
          </p:nvPr>
        </p:nvSpPr>
        <p:spPr/>
        <p:txBody>
          <a:bodyPr/>
          <a:lstStyle/>
          <a:p>
            <a:pPr fontAlgn="auto">
              <a:spcAft>
                <a:spcPts val="0"/>
              </a:spcAft>
              <a:defRPr/>
            </a:pPr>
            <a:r>
              <a:rPr lang="en-US" dirty="0"/>
              <a:t>Evidence Coming Into Trial</a:t>
            </a:r>
          </a:p>
        </p:txBody>
      </p:sp>
      <p:sp>
        <p:nvSpPr>
          <p:cNvPr id="46082" name="Rectangle 3" descr="Rectangle: Click to edit Master text styles&#10;Second level&#10;Third level&#10;Fourth level&#10;Fifth level">
            <a:extLst>
              <a:ext uri="{FF2B5EF4-FFF2-40B4-BE49-F238E27FC236}">
                <a16:creationId xmlns:a16="http://schemas.microsoft.com/office/drawing/2014/main" id="{697208F2-47B5-423A-9206-1C7BCB45E38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Admitted into evidence:</a:t>
            </a:r>
          </a:p>
          <a:p>
            <a:pPr lvl="2"/>
            <a:r>
              <a:rPr lang="en-US" altLang="en-US" dirty="0"/>
              <a:t>“Comes in” </a:t>
            </a:r>
          </a:p>
          <a:p>
            <a:pPr lvl="2"/>
            <a:r>
              <a:rPr lang="en-US" altLang="en-US" dirty="0"/>
              <a:t>Made a part of the case record </a:t>
            </a:r>
          </a:p>
          <a:p>
            <a:pPr lvl="2"/>
            <a:r>
              <a:rPr lang="en-US" altLang="en-US" dirty="0"/>
              <a:t>Can be considered by the judge or jury in rendering a decision</a:t>
            </a:r>
          </a:p>
          <a:p>
            <a:pPr lvl="2"/>
            <a:r>
              <a:rPr lang="en-US" altLang="en-US" dirty="0"/>
              <a:t>If challenged by an opposing party, it could be “kept out”</a:t>
            </a:r>
          </a:p>
          <a:p>
            <a:pPr lvl="3"/>
            <a:r>
              <a:rPr lang="en-US" altLang="en-US" dirty="0"/>
              <a:t>Challenged through objections, such as</a:t>
            </a:r>
          </a:p>
          <a:p>
            <a:pPr lvl="4"/>
            <a:r>
              <a:rPr lang="en-US" altLang="en-US" dirty="0"/>
              <a:t>Relevance</a:t>
            </a:r>
          </a:p>
          <a:p>
            <a:pPr lvl="4"/>
            <a:r>
              <a:rPr lang="en-US" altLang="en-US" dirty="0"/>
              <a:t>Hearsay</a:t>
            </a:r>
          </a:p>
          <a:p>
            <a:pPr lvl="4"/>
            <a:r>
              <a:rPr lang="en-US" altLang="en-US" dirty="0"/>
              <a:t>Lack of personal knowledge</a:t>
            </a:r>
          </a:p>
          <a:p>
            <a:pPr lvl="4"/>
            <a:r>
              <a:rPr lang="en-US" altLang="en-US" dirty="0"/>
              <a:t>No proper predicate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599D14-4DF9-47D5-A18C-52B9A9BEA5D2}"/>
              </a:ext>
            </a:extLst>
          </p:cNvPr>
          <p:cNvSpPr>
            <a:spLocks noGrp="1"/>
          </p:cNvSpPr>
          <p:nvPr>
            <p:ph type="title"/>
          </p:nvPr>
        </p:nvSpPr>
        <p:spPr/>
        <p:txBody>
          <a:bodyPr/>
          <a:lstStyle/>
          <a:p>
            <a:pPr fontAlgn="auto">
              <a:spcAft>
                <a:spcPts val="0"/>
              </a:spcAft>
              <a:defRPr/>
            </a:pPr>
            <a:r>
              <a:rPr lang="en-US" dirty="0"/>
              <a:t>Resources</a:t>
            </a:r>
          </a:p>
        </p:txBody>
      </p:sp>
      <p:sp>
        <p:nvSpPr>
          <p:cNvPr id="48130" name="Content Placeholder 1">
            <a:extLst>
              <a:ext uri="{FF2B5EF4-FFF2-40B4-BE49-F238E27FC236}">
                <a16:creationId xmlns:a16="http://schemas.microsoft.com/office/drawing/2014/main" id="{C407EBB2-A31A-4325-8057-C5EABDD35A7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0131189794, </a:t>
            </a:r>
            <a:r>
              <a:rPr lang="en-US" altLang="en-US" i="1" dirty="0"/>
              <a:t>Criminal Courts: Structure, 	Process, &amp; Issues </a:t>
            </a:r>
            <a:r>
              <a:rPr lang="en-US" altLang="en-US" dirty="0"/>
              <a:t>(2nd Edition), Dean John Champion, Richard D. Hartley, &amp; Gary A. Rabe, Prentice Hall, 2007</a:t>
            </a:r>
          </a:p>
          <a:p>
            <a:pPr lvl="1"/>
            <a:r>
              <a:rPr lang="en-US" altLang="en-US" dirty="0"/>
              <a:t>0495599336 </a:t>
            </a:r>
            <a:r>
              <a:rPr lang="en-US" altLang="en-US" i="1" dirty="0"/>
              <a:t>Criminal Procedure: Law and Practice </a:t>
            </a:r>
            <a:r>
              <a:rPr lang="en-US" altLang="en-US" dirty="0"/>
              <a:t>(8</a:t>
            </a:r>
            <a:r>
              <a:rPr lang="en-US" altLang="en-US" baseline="30000" dirty="0"/>
              <a:t>th</a:t>
            </a:r>
            <a:r>
              <a:rPr lang="en-US" altLang="en-US" dirty="0"/>
              <a:t> Edition), Rolando V. del Carmen, Wadsworth Publishing, 2009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70C5F4E-9E87-47C4-8064-B412F24D94C5}"/>
              </a:ext>
            </a:extLst>
          </p:cNvPr>
          <p:cNvSpPr>
            <a:spLocks noGrp="1" noChangeArrowheads="1"/>
          </p:cNvSpPr>
          <p:nvPr>
            <p:ph type="title"/>
          </p:nvPr>
        </p:nvSpPr>
        <p:spPr/>
        <p:txBody>
          <a:bodyPr/>
          <a:lstStyle/>
          <a:p>
            <a:pPr fontAlgn="auto">
              <a:spcAft>
                <a:spcPts val="0"/>
              </a:spcAft>
              <a:defRPr/>
            </a:pPr>
            <a:r>
              <a:rPr lang="en-US" dirty="0"/>
              <a:t>Burden of Proof</a:t>
            </a:r>
          </a:p>
        </p:txBody>
      </p:sp>
      <p:sp>
        <p:nvSpPr>
          <p:cNvPr id="17410" name="Rectangle 3" descr="Rectangle: Click to edit Master text styles&#10;Second level&#10;Third level&#10;Fourth level&#10;Fifth level">
            <a:extLst>
              <a:ext uri="{FF2B5EF4-FFF2-40B4-BE49-F238E27FC236}">
                <a16:creationId xmlns:a16="http://schemas.microsoft.com/office/drawing/2014/main" id="{4A3C6BA7-E846-4F56-A885-3E942E13170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Necessity to prove the facts that are in dispute during a trial</a:t>
            </a:r>
          </a:p>
          <a:p>
            <a:endParaRPr lang="en-US" altLang="en-US" b="1" u="sng" dirty="0"/>
          </a:p>
          <a:p>
            <a:pPr lvl="1"/>
            <a:r>
              <a:rPr lang="en-US" altLang="en-US" b="1" u="sng" dirty="0"/>
              <a:t>Two Aspects</a:t>
            </a:r>
            <a:r>
              <a:rPr lang="en-US" altLang="en-US" b="1" dirty="0"/>
              <a:t>:</a:t>
            </a:r>
          </a:p>
          <a:p>
            <a:pPr lvl="2"/>
            <a:r>
              <a:rPr lang="en-US" altLang="en-US" dirty="0"/>
              <a:t>Determine which party must prove the allegations made</a:t>
            </a:r>
          </a:p>
          <a:p>
            <a:pPr lvl="2"/>
            <a:r>
              <a:rPr lang="en-US" altLang="en-US" dirty="0"/>
              <a:t>Determine how much proof is needed</a:t>
            </a:r>
          </a:p>
          <a:p>
            <a:endParaRPr lang="en-US" altLang="en-US" dirty="0"/>
          </a:p>
        </p:txBody>
      </p:sp>
      <p:pic>
        <p:nvPicPr>
          <p:cNvPr id="17412" name="Picture 4" descr="handprint.jpg">
            <a:extLst>
              <a:ext uri="{FF2B5EF4-FFF2-40B4-BE49-F238E27FC236}">
                <a16:creationId xmlns:a16="http://schemas.microsoft.com/office/drawing/2014/main" id="{AC01EDF7-61AF-41A5-AD8A-415C9F9FB8D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59597" y="3869791"/>
            <a:ext cx="3427421" cy="228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footprint.jpg">
            <a:extLst>
              <a:ext uri="{FF2B5EF4-FFF2-40B4-BE49-F238E27FC236}">
                <a16:creationId xmlns:a16="http://schemas.microsoft.com/office/drawing/2014/main" id="{8640078F-47C3-4962-BABD-7C43A1704E0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59597" y="1420420"/>
            <a:ext cx="3417185" cy="2278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F8D75C-3CEE-4C36-ACD4-A9E0AEE2AA5E}"/>
              </a:ext>
            </a:extLst>
          </p:cNvPr>
          <p:cNvSpPr>
            <a:spLocks noGrp="1"/>
          </p:cNvSpPr>
          <p:nvPr>
            <p:ph type="title"/>
          </p:nvPr>
        </p:nvSpPr>
        <p:spPr/>
        <p:txBody>
          <a:bodyPr/>
          <a:lstStyle/>
          <a:p>
            <a:pPr fontAlgn="auto">
              <a:spcAft>
                <a:spcPts val="0"/>
              </a:spcAft>
              <a:defRPr/>
            </a:pPr>
            <a:r>
              <a:rPr lang="en-US" dirty="0"/>
              <a:t>Burden of Proof</a:t>
            </a:r>
          </a:p>
        </p:txBody>
      </p:sp>
      <p:sp>
        <p:nvSpPr>
          <p:cNvPr id="21506" name="Content Placeholder 1">
            <a:extLst>
              <a:ext uri="{FF2B5EF4-FFF2-40B4-BE49-F238E27FC236}">
                <a16:creationId xmlns:a16="http://schemas.microsoft.com/office/drawing/2014/main" id="{F090EDE2-2684-42D2-8F5F-25439137605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3" panose="05040102010807070707" pitchFamily="18" charset="2"/>
              <a:buNone/>
            </a:pPr>
            <a:r>
              <a:rPr lang="en-US" altLang="en-US" b="1" u="sng" dirty="0"/>
              <a:t>Civil Cases:</a:t>
            </a:r>
          </a:p>
          <a:p>
            <a:pPr lvl="1"/>
            <a:r>
              <a:rPr lang="en-US" altLang="en-US" sz="2400" dirty="0"/>
              <a:t>Complainant (Plaintiff) has the burden of proof</a:t>
            </a:r>
          </a:p>
          <a:p>
            <a:pPr lvl="1"/>
            <a:r>
              <a:rPr lang="en-US" altLang="en-US" sz="2400" dirty="0"/>
              <a:t>Must prove to the judge or jury by a </a:t>
            </a:r>
            <a:r>
              <a:rPr lang="en-US" altLang="en-US" sz="2400" b="1" i="1" dirty="0"/>
              <a:t>preponderance of the evidence </a:t>
            </a:r>
          </a:p>
          <a:p>
            <a:pPr lvl="1"/>
            <a:r>
              <a:rPr lang="en-US" altLang="en-US" dirty="0"/>
              <a:t>Preponderance of the evidence means</a:t>
            </a:r>
          </a:p>
          <a:p>
            <a:pPr lvl="1"/>
            <a:r>
              <a:rPr lang="en-US" altLang="en-US" dirty="0"/>
              <a:t>The plaintiff’s evidence is slightly more convincing than the defendant’s evidence</a:t>
            </a:r>
          </a:p>
          <a:p>
            <a:pPr lvl="1"/>
            <a:r>
              <a:rPr lang="en-US" altLang="en-US" dirty="0"/>
              <a:t>More likely than not</a:t>
            </a:r>
          </a:p>
          <a:p>
            <a:endParaRPr lang="en-US" altLang="en-US" dirty="0"/>
          </a:p>
          <a:p>
            <a:r>
              <a:rPr lang="en-US" altLang="en-US" u="sng" dirty="0"/>
              <a:t>0%                  50%</a:t>
            </a:r>
            <a:r>
              <a:rPr lang="en-US" altLang="en-US" u="sng" dirty="0">
                <a:solidFill>
                  <a:srgbClr val="FF0000"/>
                </a:solidFill>
              </a:rPr>
              <a:t>|</a:t>
            </a:r>
            <a:r>
              <a:rPr lang="en-US" altLang="en-US" u="sng" dirty="0"/>
              <a:t>                  | 100%</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ED3BD7-ED60-4314-8726-CED48EDE2250}"/>
              </a:ext>
            </a:extLst>
          </p:cNvPr>
          <p:cNvSpPr>
            <a:spLocks noGrp="1"/>
          </p:cNvSpPr>
          <p:nvPr>
            <p:ph type="title"/>
          </p:nvPr>
        </p:nvSpPr>
        <p:spPr/>
        <p:txBody>
          <a:bodyPr/>
          <a:lstStyle/>
          <a:p>
            <a:pPr fontAlgn="auto">
              <a:spcAft>
                <a:spcPts val="0"/>
              </a:spcAft>
              <a:defRPr/>
            </a:pPr>
            <a:r>
              <a:rPr lang="en-US" dirty="0"/>
              <a:t>Burden of Proof</a:t>
            </a:r>
          </a:p>
        </p:txBody>
      </p:sp>
      <p:sp>
        <p:nvSpPr>
          <p:cNvPr id="25602" name="Content Placeholder 1">
            <a:extLst>
              <a:ext uri="{FF2B5EF4-FFF2-40B4-BE49-F238E27FC236}">
                <a16:creationId xmlns:a16="http://schemas.microsoft.com/office/drawing/2014/main" id="{E27930CB-63BF-4D32-B7FB-E09FE971038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3" panose="05040102010807070707" pitchFamily="18" charset="2"/>
              <a:buNone/>
            </a:pPr>
            <a:r>
              <a:rPr lang="en-US" altLang="en-US" b="1" u="sng" dirty="0"/>
              <a:t>Criminal Cases:</a:t>
            </a:r>
          </a:p>
          <a:p>
            <a:pPr lvl="1"/>
            <a:r>
              <a:rPr lang="en-US" altLang="en-US" sz="2400" dirty="0"/>
              <a:t>The complainant (prosecutor) has the burden of proof</a:t>
            </a:r>
          </a:p>
          <a:p>
            <a:pPr lvl="1"/>
            <a:r>
              <a:rPr lang="en-US" altLang="en-US" dirty="0"/>
              <a:t>Must prove to the judge or jury </a:t>
            </a:r>
            <a:r>
              <a:rPr lang="en-US" altLang="en-US" b="1" i="1" dirty="0"/>
              <a:t>beyond a reasonable doubt</a:t>
            </a:r>
          </a:p>
          <a:p>
            <a:pPr lvl="1"/>
            <a:r>
              <a:rPr lang="en-US" altLang="en-US" dirty="0"/>
              <a:t>Beyond a reasonable doubt means</a:t>
            </a:r>
          </a:p>
          <a:p>
            <a:pPr lvl="1"/>
            <a:r>
              <a:rPr lang="en-US" altLang="en-US" dirty="0"/>
              <a:t>The prosecutor must convince the judge or jury that the defendant committed the crime</a:t>
            </a:r>
          </a:p>
          <a:p>
            <a:pPr lvl="1"/>
            <a:r>
              <a:rPr lang="en-US" altLang="en-US" dirty="0"/>
              <a:t>95%+ sure of the defendant’s guilt</a:t>
            </a:r>
          </a:p>
          <a:p>
            <a:endParaRPr lang="en-US" altLang="en-US" dirty="0"/>
          </a:p>
          <a:p>
            <a:r>
              <a:rPr lang="en-US" sz="2400" u="sng" dirty="0">
                <a:solidFill>
                  <a:prstClr val="black"/>
                </a:solidFill>
              </a:rPr>
              <a:t>0%                  50%|                  </a:t>
            </a:r>
            <a:r>
              <a:rPr lang="en-US" sz="2400" u="sng" dirty="0">
                <a:solidFill>
                  <a:srgbClr val="FF0000"/>
                </a:solidFill>
              </a:rPr>
              <a:t>|</a:t>
            </a:r>
            <a:r>
              <a:rPr lang="en-US" sz="2400" u="sng" dirty="0">
                <a:solidFill>
                  <a:prstClr val="black"/>
                </a:solidFill>
              </a:rPr>
              <a:t> 100%</a:t>
            </a:r>
            <a:r>
              <a:rPr lang="en-US" sz="2400" dirty="0">
                <a:solidFill>
                  <a:prstClr val="black"/>
                </a:solidFill>
              </a:rPr>
              <a:t> </a:t>
            </a:r>
            <a:br>
              <a:rPr lang="en-US" altLang="en-US" dirty="0"/>
            </a:br>
            <a:r>
              <a:rPr lang="en-US" altLang="en-US" dirty="0"/>
              <a:t>             </a:t>
            </a:r>
            <a:r>
              <a:rPr lang="en-US" altLang="en-US" sz="1800" dirty="0"/>
              <a:t>Preponderance</a:t>
            </a:r>
            <a:r>
              <a:rPr lang="en-US" altLang="en-US" dirty="0"/>
              <a:t>          </a:t>
            </a:r>
            <a:r>
              <a:rPr lang="en-US" altLang="en-US" sz="1800" dirty="0"/>
              <a:t>Beyond Reasonable Doubt </a:t>
            </a:r>
          </a:p>
          <a:p>
            <a:endParaRPr lang="en-US" altLang="en-US" b="1" i="1" dirty="0"/>
          </a:p>
        </p:txBody>
      </p:sp>
      <p:pic>
        <p:nvPicPr>
          <p:cNvPr id="25604" name="Picture 4" descr="handsincuffs.jpg">
            <a:extLst>
              <a:ext uri="{FF2B5EF4-FFF2-40B4-BE49-F238E27FC236}">
                <a16:creationId xmlns:a16="http://schemas.microsoft.com/office/drawing/2014/main" id="{649B1EBD-7161-4E81-BE19-ED2C306F8BC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5925" y="4226256"/>
            <a:ext cx="2743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7E05FC-E12A-4AFF-A52E-5659A8BCEF91}"/>
              </a:ext>
            </a:extLst>
          </p:cNvPr>
          <p:cNvSpPr>
            <a:spLocks noGrp="1"/>
          </p:cNvSpPr>
          <p:nvPr>
            <p:ph type="title"/>
          </p:nvPr>
        </p:nvSpPr>
        <p:spPr/>
        <p:txBody>
          <a:bodyPr/>
          <a:lstStyle/>
          <a:p>
            <a:pPr fontAlgn="auto">
              <a:spcAft>
                <a:spcPts val="0"/>
              </a:spcAft>
              <a:defRPr/>
            </a:pPr>
            <a:r>
              <a:rPr lang="en-US" dirty="0"/>
              <a:t>Burden of Proof</a:t>
            </a:r>
          </a:p>
        </p:txBody>
      </p:sp>
      <p:sp>
        <p:nvSpPr>
          <p:cNvPr id="29698" name="Content Placeholder 1">
            <a:extLst>
              <a:ext uri="{FF2B5EF4-FFF2-40B4-BE49-F238E27FC236}">
                <a16:creationId xmlns:a16="http://schemas.microsoft.com/office/drawing/2014/main" id="{734F3C61-05F9-4289-A893-041DF359A95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3" panose="05040102010807070707" pitchFamily="18" charset="2"/>
              <a:buNone/>
            </a:pPr>
            <a:r>
              <a:rPr lang="en-US" altLang="en-US" b="1" u="sng" dirty="0"/>
              <a:t>Criminal Cases:</a:t>
            </a:r>
          </a:p>
          <a:p>
            <a:pPr lvl="1"/>
            <a:r>
              <a:rPr lang="en-US" altLang="en-US" dirty="0"/>
              <a:t>The defendant has the burden of proof when claiming criminal defense</a:t>
            </a:r>
            <a:endParaRPr lang="en-US" altLang="en-US" dirty="0">
              <a:solidFill>
                <a:srgbClr val="FF0000"/>
              </a:solidFill>
            </a:endParaRPr>
          </a:p>
          <a:p>
            <a:pPr lvl="2"/>
            <a:r>
              <a:rPr lang="en-US" altLang="en-US" dirty="0"/>
              <a:t>Insanity</a:t>
            </a:r>
          </a:p>
          <a:p>
            <a:pPr lvl="2"/>
            <a:r>
              <a:rPr lang="en-US" altLang="en-US" dirty="0"/>
              <a:t>Self-Defense</a:t>
            </a:r>
          </a:p>
          <a:p>
            <a:pPr lvl="2"/>
            <a:r>
              <a:rPr lang="en-US" altLang="en-US" dirty="0"/>
              <a:t>Duress</a:t>
            </a:r>
          </a:p>
          <a:p>
            <a:pPr lvl="2"/>
            <a:r>
              <a:rPr lang="en-US" altLang="en-US" dirty="0"/>
              <a:t>Entrapment</a:t>
            </a:r>
          </a:p>
          <a:p>
            <a:pPr lvl="2"/>
            <a:r>
              <a:rPr lang="en-US" altLang="en-US" dirty="0"/>
              <a:t>Necessity</a:t>
            </a:r>
          </a:p>
          <a:p>
            <a:pPr lvl="2"/>
            <a:r>
              <a:rPr lang="en-US" altLang="en-US" dirty="0"/>
              <a:t>Accident</a:t>
            </a:r>
          </a:p>
          <a:p>
            <a:endParaRPr lang="en-US" altLang="en-US" dirty="0"/>
          </a:p>
        </p:txBody>
      </p:sp>
      <p:pic>
        <p:nvPicPr>
          <p:cNvPr id="29700" name="Picture 4" descr="scalesofjustice-blue.jpg">
            <a:extLst>
              <a:ext uri="{FF2B5EF4-FFF2-40B4-BE49-F238E27FC236}">
                <a16:creationId xmlns:a16="http://schemas.microsoft.com/office/drawing/2014/main" id="{37DC5BF9-EE65-4BD6-9650-1CF91AA77A8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88541" y="1795895"/>
            <a:ext cx="2588474" cy="388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72E9DE8-0FEC-4C98-8871-CE9B8B051457}"/>
              </a:ext>
            </a:extLst>
          </p:cNvPr>
          <p:cNvSpPr>
            <a:spLocks noGrp="1" noChangeArrowheads="1"/>
          </p:cNvSpPr>
          <p:nvPr>
            <p:ph type="title"/>
          </p:nvPr>
        </p:nvSpPr>
        <p:spPr/>
        <p:txBody>
          <a:bodyPr/>
          <a:lstStyle/>
          <a:p>
            <a:pPr fontAlgn="auto">
              <a:spcAft>
                <a:spcPts val="0"/>
              </a:spcAft>
              <a:defRPr/>
            </a:pPr>
            <a:r>
              <a:rPr lang="en-US" dirty="0"/>
              <a:t>Evidence</a:t>
            </a:r>
          </a:p>
        </p:txBody>
      </p:sp>
      <p:sp>
        <p:nvSpPr>
          <p:cNvPr id="31746" name="Rectangle 3" descr="Rectangle: Click to edit Master text styles&#10;Second level&#10;Third level&#10;Fourth level&#10;Fifth level">
            <a:extLst>
              <a:ext uri="{FF2B5EF4-FFF2-40B4-BE49-F238E27FC236}">
                <a16:creationId xmlns:a16="http://schemas.microsoft.com/office/drawing/2014/main" id="{74A7E343-56DD-42F5-9463-7D2AB04EC63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3" panose="05040102010807070707" pitchFamily="18" charset="2"/>
              <a:buNone/>
            </a:pPr>
            <a:r>
              <a:rPr lang="en-US" altLang="en-US" b="1" u="sng" dirty="0"/>
              <a:t>Circumstantial Evidence:</a:t>
            </a:r>
          </a:p>
          <a:p>
            <a:pPr lvl="1"/>
            <a:r>
              <a:rPr lang="en-US" altLang="en-US" dirty="0"/>
              <a:t>The most common form of evidence</a:t>
            </a:r>
          </a:p>
          <a:p>
            <a:pPr lvl="1"/>
            <a:r>
              <a:rPr lang="en-US" altLang="en-US" dirty="0"/>
              <a:t>Indirect evidence</a:t>
            </a:r>
          </a:p>
          <a:p>
            <a:pPr lvl="1"/>
            <a:r>
              <a:rPr lang="en-US" altLang="en-US" dirty="0"/>
              <a:t>The jury and judge must draw conclusions based on inferences</a:t>
            </a:r>
          </a:p>
          <a:p>
            <a:pPr lvl="0"/>
            <a:endParaRPr lang="en-US" altLang="en-US" b="1" u="sng" dirty="0">
              <a:solidFill>
                <a:srgbClr val="000000"/>
              </a:solidFill>
            </a:endParaRPr>
          </a:p>
          <a:p>
            <a:pPr lvl="0"/>
            <a:r>
              <a:rPr lang="en-US" altLang="en-US" b="1" u="sng" dirty="0">
                <a:solidFill>
                  <a:srgbClr val="000000"/>
                </a:solidFill>
              </a:rPr>
              <a:t>Direct Evidence:</a:t>
            </a:r>
          </a:p>
          <a:p>
            <a:pPr lvl="1">
              <a:buClr>
                <a:srgbClr val="C02033"/>
              </a:buClr>
            </a:pPr>
            <a:r>
              <a:rPr lang="en-US" altLang="en-US" dirty="0">
                <a:solidFill>
                  <a:srgbClr val="000000"/>
                </a:solidFill>
              </a:rPr>
              <a:t>Directly proves a fact!</a:t>
            </a:r>
          </a:p>
          <a:p>
            <a:pPr>
              <a:buFont typeface="Wingdings 3" panose="05040102010807070707" pitchFamily="18" charset="2"/>
              <a:buNone/>
            </a:pPr>
            <a:endParaRPr lang="en-US" altLang="en-US" dirty="0"/>
          </a:p>
        </p:txBody>
      </p:sp>
      <p:pic>
        <p:nvPicPr>
          <p:cNvPr id="31748" name="Picture 4" descr="fingerpt-sm.jpg">
            <a:extLst>
              <a:ext uri="{FF2B5EF4-FFF2-40B4-BE49-F238E27FC236}">
                <a16:creationId xmlns:a16="http://schemas.microsoft.com/office/drawing/2014/main" id="{D45BFF53-2D3B-4D6C-949B-E57DE981A08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4499" y="1420420"/>
            <a:ext cx="1818596" cy="2709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skull.jpg">
            <a:extLst>
              <a:ext uri="{FF2B5EF4-FFF2-40B4-BE49-F238E27FC236}">
                <a16:creationId xmlns:a16="http://schemas.microsoft.com/office/drawing/2014/main" id="{80FFE127-2330-41DA-BD99-70EBB10A69A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02509" y="4473850"/>
            <a:ext cx="2602575" cy="1783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9556B53-28DD-4310-A795-1957669953AA}"/>
              </a:ext>
            </a:extLst>
          </p:cNvPr>
          <p:cNvSpPr>
            <a:spLocks noGrp="1" noChangeArrowheads="1"/>
          </p:cNvSpPr>
          <p:nvPr>
            <p:ph type="title"/>
          </p:nvPr>
        </p:nvSpPr>
        <p:spPr/>
        <p:txBody>
          <a:bodyPr/>
          <a:lstStyle/>
          <a:p>
            <a:pPr fontAlgn="auto">
              <a:spcAft>
                <a:spcPts val="0"/>
              </a:spcAft>
              <a:defRPr/>
            </a:pPr>
            <a:r>
              <a:rPr lang="en-US" dirty="0"/>
              <a:t>Evidence</a:t>
            </a:r>
          </a:p>
        </p:txBody>
      </p:sp>
      <p:sp>
        <p:nvSpPr>
          <p:cNvPr id="35842" name="Rectangle 3" descr="Rectangle: Click to edit Master text styles&#10;Second level&#10;Third level&#10;Fourth level&#10;Fifth level">
            <a:extLst>
              <a:ext uri="{FF2B5EF4-FFF2-40B4-BE49-F238E27FC236}">
                <a16:creationId xmlns:a16="http://schemas.microsoft.com/office/drawing/2014/main" id="{CA59CA8E-090A-4860-BC7C-EEAB24CA09E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3" panose="05040102010807070707" pitchFamily="18" charset="2"/>
              <a:buNone/>
            </a:pPr>
            <a:r>
              <a:rPr lang="en-US" altLang="en-US" b="1" u="sng" dirty="0"/>
              <a:t>Types of Evidence:</a:t>
            </a:r>
          </a:p>
          <a:p>
            <a:pPr lvl="1"/>
            <a:r>
              <a:rPr lang="en-US" altLang="en-US" dirty="0"/>
              <a:t>Real</a:t>
            </a:r>
          </a:p>
          <a:p>
            <a:pPr lvl="1"/>
            <a:r>
              <a:rPr lang="en-US" altLang="en-US" dirty="0"/>
              <a:t>Demonstrative</a:t>
            </a:r>
          </a:p>
          <a:p>
            <a:pPr lvl="1"/>
            <a:r>
              <a:rPr lang="en-US" altLang="en-US" dirty="0"/>
              <a:t>Documentary</a:t>
            </a:r>
          </a:p>
          <a:p>
            <a:pPr lvl="1"/>
            <a:r>
              <a:rPr lang="en-US" altLang="en-US" dirty="0"/>
              <a:t>Testimony</a:t>
            </a:r>
          </a:p>
          <a:p>
            <a:endParaRPr lang="en-US" altLang="en-US" dirty="0"/>
          </a:p>
        </p:txBody>
      </p:sp>
      <p:pic>
        <p:nvPicPr>
          <p:cNvPr id="35844" name="Picture 4" descr="room.jpg">
            <a:extLst>
              <a:ext uri="{FF2B5EF4-FFF2-40B4-BE49-F238E27FC236}">
                <a16:creationId xmlns:a16="http://schemas.microsoft.com/office/drawing/2014/main" id="{D6F21FEE-0363-4581-BF86-41BAA31291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62248" y="1420420"/>
            <a:ext cx="2743200" cy="364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9E618B6-AC83-44E3-8EA3-6A8B8C2ECB50}"/>
              </a:ext>
            </a:extLst>
          </p:cNvPr>
          <p:cNvSpPr>
            <a:spLocks noGrp="1" noChangeArrowheads="1"/>
          </p:cNvSpPr>
          <p:nvPr>
            <p:ph type="title"/>
          </p:nvPr>
        </p:nvSpPr>
        <p:spPr/>
        <p:txBody>
          <a:bodyPr/>
          <a:lstStyle/>
          <a:p>
            <a:pPr fontAlgn="auto">
              <a:spcAft>
                <a:spcPts val="0"/>
              </a:spcAft>
              <a:defRPr/>
            </a:pPr>
            <a:r>
              <a:rPr lang="en-US" dirty="0"/>
              <a:t>Evidence</a:t>
            </a:r>
          </a:p>
        </p:txBody>
      </p:sp>
      <p:sp>
        <p:nvSpPr>
          <p:cNvPr id="37890" name="Rectangle 3" descr="Rectangle: Click to edit Master text styles&#10;Second level&#10;Third level&#10;Fourth level&#10;Fifth level">
            <a:extLst>
              <a:ext uri="{FF2B5EF4-FFF2-40B4-BE49-F238E27FC236}">
                <a16:creationId xmlns:a16="http://schemas.microsoft.com/office/drawing/2014/main" id="{2177D9FE-C893-4002-8757-63D79746B4D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Evidence must be relevant to the case at hand.</a:t>
            </a:r>
          </a:p>
          <a:p>
            <a:pPr lvl="1"/>
            <a:r>
              <a:rPr lang="en-US" altLang="en-US" dirty="0"/>
              <a:t>Evidence must fall within the Rules of Evidence:</a:t>
            </a:r>
          </a:p>
          <a:p>
            <a:pPr lvl="2"/>
            <a:r>
              <a:rPr lang="en-US" altLang="en-US" dirty="0"/>
              <a:t>Assists in ascertaining the truth</a:t>
            </a:r>
          </a:p>
          <a:p>
            <a:pPr lvl="2"/>
            <a:r>
              <a:rPr lang="en-US" altLang="en-US" dirty="0"/>
              <a:t>Encourages fairness</a:t>
            </a:r>
          </a:p>
          <a:p>
            <a:pPr lvl="2"/>
            <a:r>
              <a:rPr lang="en-US" altLang="en-US" dirty="0"/>
              <a:t>Avoids judicial delay</a:t>
            </a:r>
          </a:p>
          <a:p>
            <a:pPr lvl="1"/>
            <a:r>
              <a:rPr lang="en-US" altLang="en-US" dirty="0">
                <a:solidFill>
                  <a:srgbClr val="000000"/>
                </a:solidFill>
              </a:rPr>
              <a:t>Can include</a:t>
            </a:r>
          </a:p>
          <a:p>
            <a:pPr lvl="2">
              <a:buClr>
                <a:srgbClr val="4E7CBE"/>
              </a:buClr>
            </a:pPr>
            <a:r>
              <a:rPr lang="en-US" altLang="en-US" dirty="0">
                <a:solidFill>
                  <a:srgbClr val="000000"/>
                </a:solidFill>
              </a:rPr>
              <a:t>Stipulations</a:t>
            </a:r>
          </a:p>
          <a:p>
            <a:pPr lvl="2">
              <a:buClr>
                <a:srgbClr val="4E7CBE"/>
              </a:buClr>
            </a:pPr>
            <a:r>
              <a:rPr lang="en-US" altLang="en-US" dirty="0">
                <a:solidFill>
                  <a:srgbClr val="000000"/>
                </a:solidFill>
              </a:rPr>
              <a:t>Judicial Notice</a:t>
            </a:r>
          </a:p>
          <a:p>
            <a:pPr lvl="2"/>
            <a:endParaRPr lang="en-US" altLang="en-US" dirty="0"/>
          </a:p>
          <a:p>
            <a:pPr lvl="2"/>
            <a:endParaRPr lang="en-US" altLang="en-US" dirty="0"/>
          </a:p>
        </p:txBody>
      </p:sp>
      <p:pic>
        <p:nvPicPr>
          <p:cNvPr id="37892" name="Picture 4" descr="pottery.jpg">
            <a:extLst>
              <a:ext uri="{FF2B5EF4-FFF2-40B4-BE49-F238E27FC236}">
                <a16:creationId xmlns:a16="http://schemas.microsoft.com/office/drawing/2014/main" id="{390150DC-8A0C-4C33-AA24-DF10297E3F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25386" y="1602041"/>
            <a:ext cx="3355125" cy="220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cashdetail.jpg">
            <a:extLst>
              <a:ext uri="{FF2B5EF4-FFF2-40B4-BE49-F238E27FC236}">
                <a16:creationId xmlns:a16="http://schemas.microsoft.com/office/drawing/2014/main" id="{ED7A64C6-739A-40F8-8402-7373757FE0A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27711" y="4002206"/>
            <a:ext cx="3352800" cy="223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56ea17bb-c96d-4826-b465-01eec0dd23dd"/>
    <ds:schemaRef ds:uri="http://schemas.openxmlformats.org/package/2006/metadata/core-properties"/>
    <ds:schemaRef ds:uri="http://schemas.microsoft.com/office/2006/documentManagement/types"/>
    <ds:schemaRef ds:uri="http://schemas.microsoft.com/sharepoint/v3"/>
    <ds:schemaRef ds:uri="http://schemas.microsoft.com/office/infopath/2007/PartnerControls"/>
    <ds:schemaRef ds:uri="http://www.w3.org/XML/1998/namespace"/>
    <ds:schemaRef ds:uri="http://purl.org/dc/terms/"/>
    <ds:schemaRef ds:uri="05d88611-e516-4d1a-b12e-39107e78b3d0"/>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75</TotalTime>
  <Words>366</Words>
  <Application>Microsoft Office PowerPoint</Application>
  <PresentationFormat>Widescreen</PresentationFormat>
  <Paragraphs>89</Paragraphs>
  <Slides>12</Slides>
  <Notes>10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12</vt:i4>
      </vt:variant>
    </vt:vector>
  </HeadingPairs>
  <TitlesOfParts>
    <vt:vector size="23" baseType="lpstr">
      <vt:lpstr>Calibri</vt:lpstr>
      <vt:lpstr>Arial</vt:lpstr>
      <vt:lpstr>Open Sans</vt:lpstr>
      <vt:lpstr>Open Sans SemiBold</vt:lpstr>
      <vt:lpstr>Times New Roman</vt:lpstr>
      <vt:lpstr>.AppleSystemUIFont</vt:lpstr>
      <vt:lpstr>Tahoma</vt:lpstr>
      <vt:lpstr>Wingdings 3</vt:lpstr>
      <vt:lpstr>2_Office Theme</vt:lpstr>
      <vt:lpstr>3_Office Theme</vt:lpstr>
      <vt:lpstr>4_Office Theme</vt:lpstr>
      <vt:lpstr>PowerPoint Presentation</vt:lpstr>
      <vt:lpstr>PowerPoint Presentation</vt:lpstr>
      <vt:lpstr>Burden of Proof</vt:lpstr>
      <vt:lpstr>Burden of Proof</vt:lpstr>
      <vt:lpstr>Burden of Proof</vt:lpstr>
      <vt:lpstr>Burden of Proof</vt:lpstr>
      <vt:lpstr>Evidence</vt:lpstr>
      <vt:lpstr>Evidence</vt:lpstr>
      <vt:lpstr>Evidence</vt:lpstr>
      <vt:lpstr>Evidence Coming Into Trial</vt:lpstr>
      <vt:lpstr>Evidence Coming Into Trial</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13</cp:revision>
  <cp:lastPrinted>2017-07-07T16:17:37Z</cp:lastPrinted>
  <dcterms:created xsi:type="dcterms:W3CDTF">2017-07-11T23:58:30Z</dcterms:created>
  <dcterms:modified xsi:type="dcterms:W3CDTF">2017-07-20T16:08:24Z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