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8"/>
  </p:notesMasterIdLst>
  <p:sldIdLst>
    <p:sldId id="321" r:id="rId6"/>
    <p:sldId id="319" r:id="rId7"/>
    <p:sldId id="314" r:id="rId8"/>
    <p:sldId id="322" r:id="rId9"/>
    <p:sldId id="323" r:id="rId10"/>
    <p:sldId id="324" r:id="rId11"/>
    <p:sldId id="325" r:id="rId12"/>
    <p:sldId id="326" r:id="rId13"/>
    <p:sldId id="327" r:id="rId14"/>
    <p:sldId id="328" r:id="rId15"/>
    <p:sldId id="329" r:id="rId16"/>
    <p:sldId id="331" r:id="rId17"/>
    <p:sldId id="332" r:id="rId18"/>
    <p:sldId id="330" r:id="rId19"/>
    <p:sldId id="333" r:id="rId20"/>
    <p:sldId id="334" r:id="rId21"/>
    <p:sldId id="335" r:id="rId22"/>
    <p:sldId id="336" r:id="rId23"/>
    <p:sldId id="337" r:id="rId24"/>
    <p:sldId id="338" r:id="rId25"/>
    <p:sldId id="339" r:id="rId26"/>
    <p:sldId id="340" r:id="rId2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resentation Title Slide" id="{F315B3CE-C7BB-4240-98E2-2758CCD01063}">
          <p14:sldIdLst>
            <p14:sldId id="321"/>
            <p14:sldId id="319"/>
          </p14:sldIdLst>
        </p14:section>
        <p14:section name="2 Content with Picture Slide" id="{63D2E889-0739-4A6E-B185-D5D1175C00F9}">
          <p14:sldIdLst>
            <p14:sldId id="314"/>
            <p14:sldId id="322"/>
            <p14:sldId id="323"/>
            <p14:sldId id="324"/>
            <p14:sldId id="325"/>
            <p14:sldId id="326"/>
            <p14:sldId id="327"/>
            <p14:sldId id="328"/>
            <p14:sldId id="329"/>
            <p14:sldId id="331"/>
            <p14:sldId id="332"/>
            <p14:sldId id="330"/>
            <p14:sldId id="333"/>
            <p14:sldId id="334"/>
            <p14:sldId id="335"/>
            <p14:sldId id="336"/>
            <p14:sldId id="337"/>
            <p14:sldId id="338"/>
            <p14:sldId id="339"/>
            <p14:sldId id="340"/>
          </p14:sldIdLst>
        </p14:section>
      </p14:sectionLst>
    </p:ex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116" d="100"/>
          <a:sy n="116" d="100"/>
        </p:scale>
        <p:origin x="389"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presProps" Target="presProps.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7/13/2017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Types and Sources of Laws	</a:t>
            </a:r>
          </a:p>
          <a:p>
            <a:pPr lvl="1"/>
            <a:r>
              <a:rPr lang="en-US" dirty="0"/>
              <a:t>Court Systems and Practices</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Criminal Law</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p:txBody>
          <a:bodyPr/>
          <a:lstStyle/>
          <a:p>
            <a:pPr lvl="1">
              <a:lnSpc>
                <a:spcPct val="90000"/>
              </a:lnSpc>
              <a:defRPr/>
            </a:pPr>
            <a:r>
              <a:rPr lang="en-US" dirty="0"/>
              <a:t>Criminal courts exist to enforce the substantive criminal law</a:t>
            </a:r>
          </a:p>
          <a:p>
            <a:pPr lvl="2">
              <a:lnSpc>
                <a:spcPct val="90000"/>
              </a:lnSpc>
              <a:defRPr/>
            </a:pPr>
            <a:r>
              <a:rPr lang="en-US" dirty="0"/>
              <a:t>Two basic types of crimes</a:t>
            </a:r>
          </a:p>
          <a:p>
            <a:pPr lvl="3">
              <a:lnSpc>
                <a:spcPct val="90000"/>
              </a:lnSpc>
              <a:defRPr/>
            </a:pPr>
            <a:r>
              <a:rPr lang="en-US" dirty="0"/>
              <a:t>Felonies</a:t>
            </a:r>
          </a:p>
          <a:p>
            <a:pPr lvl="3">
              <a:lnSpc>
                <a:spcPct val="90000"/>
              </a:lnSpc>
              <a:defRPr/>
            </a:pPr>
            <a:r>
              <a:rPr lang="en-US" dirty="0"/>
              <a:t>Misdemeanors</a:t>
            </a:r>
          </a:p>
          <a:p>
            <a:pPr lvl="1">
              <a:lnSpc>
                <a:spcPct val="90000"/>
              </a:lnSpc>
              <a:defRPr/>
            </a:pPr>
            <a:endParaRPr lang="en-US" i="1" dirty="0"/>
          </a:p>
          <a:p>
            <a:pPr lvl="1"/>
            <a:endParaRPr lang="en-US" dirty="0"/>
          </a:p>
          <a:p>
            <a:pPr lvl="1"/>
            <a:endParaRPr lang="en-US" dirty="0"/>
          </a:p>
          <a:p>
            <a:pPr lvl="1"/>
            <a:endParaRPr lang="en-US" dirty="0"/>
          </a:p>
        </p:txBody>
      </p:sp>
      <p:pic>
        <p:nvPicPr>
          <p:cNvPr id="4" name="Picture 3" descr="handsincuffs.jpg">
            <a:extLst>
              <a:ext uri="{FF2B5EF4-FFF2-40B4-BE49-F238E27FC236}">
                <a16:creationId xmlns:a16="http://schemas.microsoft.com/office/drawing/2014/main" id="{FC3614C2-1422-457F-A551-F3A494A14DC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092825" y="1540053"/>
            <a:ext cx="4587869" cy="30585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0508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a:t>Presumption of Innocence</a:t>
            </a:r>
            <a:endParaRPr lang="en-US" dirty="0"/>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p:txBody>
          <a:bodyPr/>
          <a:lstStyle/>
          <a:p>
            <a:pPr lvl="1">
              <a:lnSpc>
                <a:spcPct val="90000"/>
              </a:lnSpc>
              <a:defRPr/>
            </a:pPr>
            <a:r>
              <a:rPr lang="en-US" dirty="0"/>
              <a:t>The “state” (prosecution) has the “burden” of proving a defendant guilty of alleged crimes</a:t>
            </a:r>
          </a:p>
          <a:p>
            <a:pPr lvl="1">
              <a:lnSpc>
                <a:spcPct val="90000"/>
              </a:lnSpc>
              <a:defRPr/>
            </a:pPr>
            <a:r>
              <a:rPr lang="en-US" dirty="0"/>
              <a:t>Defendants are not required to prove themselves innocent</a:t>
            </a:r>
          </a:p>
          <a:p>
            <a:pPr lvl="1">
              <a:lnSpc>
                <a:spcPct val="90000"/>
              </a:lnSpc>
              <a:defRPr/>
            </a:pPr>
            <a:r>
              <a:rPr lang="en-US" dirty="0"/>
              <a:t>Guilt must be “beyond a reasonable doubt”</a:t>
            </a:r>
          </a:p>
          <a:p>
            <a:pPr lvl="1">
              <a:lnSpc>
                <a:spcPct val="90000"/>
              </a:lnSpc>
              <a:defRPr/>
            </a:pPr>
            <a:r>
              <a:rPr lang="en-US" dirty="0"/>
              <a:t>Civil cases have a “preponderance of the evidence” requirement</a:t>
            </a:r>
          </a:p>
          <a:p>
            <a:pPr lvl="1">
              <a:lnSpc>
                <a:spcPct val="90000"/>
              </a:lnSpc>
              <a:defRPr/>
            </a:pPr>
            <a:endParaRPr lang="en-US" i="1"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6852815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Bill of Rights</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p:txBody>
          <a:bodyPr/>
          <a:lstStyle/>
          <a:p>
            <a:pPr lvl="1">
              <a:lnSpc>
                <a:spcPct val="90000"/>
              </a:lnSpc>
              <a:defRPr/>
            </a:pPr>
            <a:r>
              <a:rPr lang="en-US" dirty="0"/>
              <a:t>Bill of Rights: the first ten amendments to the U.S. Constitution</a:t>
            </a:r>
          </a:p>
          <a:p>
            <a:pPr lvl="1">
              <a:lnSpc>
                <a:spcPct val="90000"/>
              </a:lnSpc>
              <a:defRPr/>
            </a:pPr>
            <a:r>
              <a:rPr lang="en-US" dirty="0"/>
              <a:t>Key amendments linked to criminal law:</a:t>
            </a:r>
          </a:p>
          <a:p>
            <a:pPr lvl="2">
              <a:lnSpc>
                <a:spcPct val="90000"/>
              </a:lnSpc>
              <a:defRPr/>
            </a:pPr>
            <a:r>
              <a:rPr lang="en-US" sz="2400" dirty="0"/>
              <a:t>4th: search and seizure</a:t>
            </a:r>
          </a:p>
          <a:p>
            <a:pPr lvl="2">
              <a:lnSpc>
                <a:spcPct val="90000"/>
              </a:lnSpc>
              <a:defRPr/>
            </a:pPr>
            <a:r>
              <a:rPr lang="en-US" sz="2400" dirty="0"/>
              <a:t>5th: right to remain silent</a:t>
            </a:r>
          </a:p>
          <a:p>
            <a:pPr lvl="2">
              <a:lnSpc>
                <a:spcPct val="90000"/>
              </a:lnSpc>
              <a:defRPr/>
            </a:pPr>
            <a:r>
              <a:rPr lang="en-US" sz="2400" dirty="0"/>
              <a:t>6th: right to attorney and jury </a:t>
            </a:r>
          </a:p>
          <a:p>
            <a:pPr lvl="2">
              <a:lnSpc>
                <a:spcPct val="90000"/>
              </a:lnSpc>
              <a:defRPr/>
            </a:pPr>
            <a:r>
              <a:rPr lang="en-US" sz="2400" dirty="0"/>
              <a:t>8th: prohibition against cruel and unusual punishment</a:t>
            </a:r>
          </a:p>
          <a:p>
            <a:pPr lvl="1">
              <a:lnSpc>
                <a:spcPct val="90000"/>
              </a:lnSpc>
              <a:defRPr/>
            </a:pPr>
            <a:endParaRPr lang="en-US" i="1" dirty="0"/>
          </a:p>
          <a:p>
            <a:pPr lvl="1"/>
            <a:endParaRPr lang="en-US" dirty="0"/>
          </a:p>
          <a:p>
            <a:pPr lvl="1"/>
            <a:endParaRPr lang="en-US" dirty="0"/>
          </a:p>
          <a:p>
            <a:pPr lvl="1"/>
            <a:endParaRPr lang="en-US" dirty="0"/>
          </a:p>
        </p:txBody>
      </p:sp>
      <p:pic>
        <p:nvPicPr>
          <p:cNvPr id="4" name="Picture 6" descr="http://images.clipart.com/thb/thb14/PH/OLA/36836322.thb.jpg?1001608741">
            <a:extLst>
              <a:ext uri="{FF2B5EF4-FFF2-40B4-BE49-F238E27FC236}">
                <a16:creationId xmlns:a16="http://schemas.microsoft.com/office/drawing/2014/main" id="{203F7092-40D7-4A9F-AE5E-73A2845380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60851" y="1741088"/>
            <a:ext cx="4334335" cy="29230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6956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Elements of a Crime</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p:txBody>
          <a:bodyPr/>
          <a:lstStyle/>
          <a:p>
            <a:pPr lvl="1">
              <a:lnSpc>
                <a:spcPct val="90000"/>
              </a:lnSpc>
              <a:defRPr/>
            </a:pPr>
            <a:r>
              <a:rPr lang="en-US" b="1" dirty="0"/>
              <a:t>Corpus </a:t>
            </a:r>
            <a:r>
              <a:rPr lang="en-US" b="1" dirty="0" err="1"/>
              <a:t>delicti</a:t>
            </a:r>
            <a:r>
              <a:rPr lang="en-US" dirty="0"/>
              <a:t>: the body or substance of a crime, composed of two elements: the act and the criminal agency producing it</a:t>
            </a:r>
          </a:p>
          <a:p>
            <a:pPr lvl="1">
              <a:lnSpc>
                <a:spcPct val="90000"/>
              </a:lnSpc>
              <a:defRPr/>
            </a:pPr>
            <a:r>
              <a:rPr lang="en-US" b="1" dirty="0"/>
              <a:t>Actus </a:t>
            </a:r>
            <a:r>
              <a:rPr lang="en-US" b="1" dirty="0" err="1"/>
              <a:t>reus</a:t>
            </a:r>
            <a:r>
              <a:rPr lang="en-US" dirty="0"/>
              <a:t>: the guilty act</a:t>
            </a:r>
          </a:p>
          <a:p>
            <a:pPr lvl="1">
              <a:lnSpc>
                <a:spcPct val="90000"/>
              </a:lnSpc>
              <a:defRPr/>
            </a:pPr>
            <a:r>
              <a:rPr lang="en-US" b="1" dirty="0" err="1"/>
              <a:t>Mens</a:t>
            </a:r>
            <a:r>
              <a:rPr lang="en-US" b="1" dirty="0"/>
              <a:t> rea</a:t>
            </a:r>
            <a:r>
              <a:rPr lang="en-US" dirty="0"/>
              <a:t>: guilty state of mind</a:t>
            </a:r>
          </a:p>
          <a:p>
            <a:pPr lvl="1">
              <a:lnSpc>
                <a:spcPct val="90000"/>
              </a:lnSpc>
              <a:defRPr/>
            </a:pPr>
            <a:endParaRPr lang="en-US" i="1" dirty="0"/>
          </a:p>
          <a:p>
            <a:pPr lvl="1"/>
            <a:endParaRPr lang="en-US" dirty="0"/>
          </a:p>
          <a:p>
            <a:pPr lvl="1"/>
            <a:endParaRPr lang="en-US" dirty="0"/>
          </a:p>
          <a:p>
            <a:pPr lvl="1"/>
            <a:endParaRPr lang="en-US" dirty="0"/>
          </a:p>
        </p:txBody>
      </p:sp>
      <p:pic>
        <p:nvPicPr>
          <p:cNvPr id="5" name="Picture 6" descr="http://images.clipart.com/thb/thb17/PHDC/20090122/PBJ/5/88343476.thb.jpg?1001753165">
            <a:extLst>
              <a:ext uri="{FF2B5EF4-FFF2-40B4-BE49-F238E27FC236}">
                <a16:creationId xmlns:a16="http://schemas.microsoft.com/office/drawing/2014/main" id="{62EE6EFB-7666-43B0-A590-EB61D003DC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1060" y="1590880"/>
            <a:ext cx="4500713" cy="2994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830405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Civil Law</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p:txBody>
          <a:bodyPr/>
          <a:lstStyle/>
          <a:p>
            <a:pPr lvl="1">
              <a:lnSpc>
                <a:spcPct val="90000"/>
              </a:lnSpc>
              <a:defRPr/>
            </a:pPr>
            <a:r>
              <a:rPr lang="en-US" dirty="0"/>
              <a:t>Tort: a private or civil wrong, in which the defendant’s actions cause injury to the plaintiff or to property</a:t>
            </a:r>
          </a:p>
          <a:p>
            <a:pPr lvl="1">
              <a:lnSpc>
                <a:spcPct val="90000"/>
              </a:lnSpc>
              <a:defRPr/>
            </a:pPr>
            <a:r>
              <a:rPr lang="en-US" dirty="0"/>
              <a:t>Contract: a legally enforceable agreement between two or more parties</a:t>
            </a:r>
          </a:p>
          <a:p>
            <a:pPr lvl="1">
              <a:lnSpc>
                <a:spcPct val="90000"/>
              </a:lnSpc>
              <a:defRPr/>
            </a:pPr>
            <a:r>
              <a:rPr lang="en-US" dirty="0"/>
              <a:t>Property: the legal right to use or dispose of particular things or subjects </a:t>
            </a:r>
          </a:p>
          <a:p>
            <a:pPr lvl="1">
              <a:lnSpc>
                <a:spcPct val="90000"/>
              </a:lnSpc>
              <a:defRPr/>
            </a:pPr>
            <a:r>
              <a:rPr lang="en-US" dirty="0"/>
              <a:t>Inheritance: property received from a dead person, either by effect of intestacy or a will</a:t>
            </a:r>
          </a:p>
          <a:p>
            <a:pPr lvl="1">
              <a:lnSpc>
                <a:spcPct val="90000"/>
              </a:lnSpc>
              <a:defRPr/>
            </a:pPr>
            <a:endParaRPr lang="en-US" i="1"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0089605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Civil Law</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p:txBody>
          <a:bodyPr/>
          <a:lstStyle/>
          <a:p>
            <a:pPr lvl="1">
              <a:lnSpc>
                <a:spcPct val="90000"/>
              </a:lnSpc>
              <a:defRPr/>
            </a:pPr>
            <a:r>
              <a:rPr lang="en-US" dirty="0"/>
              <a:t>Domestic Relations: relating to the home, the law of divorce, custody, support, and adoption</a:t>
            </a:r>
          </a:p>
          <a:p>
            <a:pPr lvl="1">
              <a:lnSpc>
                <a:spcPct val="90000"/>
              </a:lnSpc>
              <a:defRPr/>
            </a:pPr>
            <a:r>
              <a:rPr lang="en-US" dirty="0"/>
              <a:t>Remedy: vindication of claim of right</a:t>
            </a:r>
          </a:p>
          <a:p>
            <a:pPr lvl="1">
              <a:lnSpc>
                <a:spcPct val="90000"/>
              </a:lnSpc>
              <a:defRPr/>
            </a:pPr>
            <a:r>
              <a:rPr lang="en-US" dirty="0"/>
              <a:t>Judgment: the official ruling of a court</a:t>
            </a:r>
          </a:p>
          <a:p>
            <a:pPr lvl="1">
              <a:lnSpc>
                <a:spcPct val="90000"/>
              </a:lnSpc>
              <a:defRPr/>
            </a:pPr>
            <a:endParaRPr lang="en-US" i="1"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39449515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Civil Suits (Lawsuits)</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p:txBody>
          <a:bodyPr/>
          <a:lstStyle/>
          <a:p>
            <a:pPr lvl="1">
              <a:lnSpc>
                <a:spcPct val="90000"/>
              </a:lnSpc>
              <a:defRPr/>
            </a:pPr>
            <a:r>
              <a:rPr lang="en-US" dirty="0"/>
              <a:t>Plaintiff: the person or party who initiates a lawsuit</a:t>
            </a:r>
          </a:p>
          <a:p>
            <a:pPr lvl="1">
              <a:lnSpc>
                <a:spcPct val="90000"/>
              </a:lnSpc>
              <a:defRPr/>
            </a:pPr>
            <a:r>
              <a:rPr lang="en-US" dirty="0"/>
              <a:t>Defendant: the person or party against whom a lawsuit or prosecution is brought</a:t>
            </a:r>
          </a:p>
          <a:p>
            <a:pPr lvl="1">
              <a:lnSpc>
                <a:spcPct val="90000"/>
              </a:lnSpc>
              <a:defRPr/>
            </a:pPr>
            <a:r>
              <a:rPr lang="en-US" dirty="0"/>
              <a:t>Damages</a:t>
            </a:r>
          </a:p>
          <a:p>
            <a:pPr lvl="2">
              <a:lnSpc>
                <a:spcPct val="90000"/>
              </a:lnSpc>
              <a:defRPr/>
            </a:pPr>
            <a:r>
              <a:rPr lang="en-US" sz="2400" dirty="0"/>
              <a:t>Monetary</a:t>
            </a:r>
          </a:p>
          <a:p>
            <a:pPr lvl="2">
              <a:lnSpc>
                <a:spcPct val="90000"/>
              </a:lnSpc>
              <a:defRPr/>
            </a:pPr>
            <a:r>
              <a:rPr lang="en-US" sz="2400" dirty="0"/>
              <a:t>Compensatory</a:t>
            </a:r>
          </a:p>
          <a:p>
            <a:pPr lvl="2">
              <a:lnSpc>
                <a:spcPct val="90000"/>
              </a:lnSpc>
              <a:defRPr/>
            </a:pPr>
            <a:r>
              <a:rPr lang="en-US" sz="2400" dirty="0"/>
              <a:t>Punitive</a:t>
            </a:r>
          </a:p>
          <a:p>
            <a:pPr lvl="2">
              <a:lnSpc>
                <a:spcPct val="90000"/>
              </a:lnSpc>
              <a:defRPr/>
            </a:pPr>
            <a:r>
              <a:rPr lang="en-US" sz="2400" dirty="0"/>
              <a:t>Specific Performance</a:t>
            </a:r>
          </a:p>
          <a:p>
            <a:pPr lvl="1">
              <a:lnSpc>
                <a:spcPct val="90000"/>
              </a:lnSpc>
              <a:defRPr/>
            </a:pPr>
            <a:endParaRPr lang="en-US" i="1" dirty="0"/>
          </a:p>
          <a:p>
            <a:pPr lvl="1"/>
            <a:endParaRPr lang="en-US" dirty="0"/>
          </a:p>
          <a:p>
            <a:pPr lvl="1"/>
            <a:endParaRPr lang="en-US" dirty="0"/>
          </a:p>
          <a:p>
            <a:pPr lvl="1"/>
            <a:endParaRPr lang="en-US" dirty="0"/>
          </a:p>
        </p:txBody>
      </p:sp>
      <p:pic>
        <p:nvPicPr>
          <p:cNvPr id="4" name="Picture 6" descr="http://images.clipart.com/thb/thb9/PH/5344_2004120014/010309_0800_82/19043934.thb.jpg?010309_0800_8206_n__sw">
            <a:extLst>
              <a:ext uri="{FF2B5EF4-FFF2-40B4-BE49-F238E27FC236}">
                <a16:creationId xmlns:a16="http://schemas.microsoft.com/office/drawing/2014/main" id="{170E382D-3C80-4D9B-800C-06EBF2640AD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02002" y="1420420"/>
            <a:ext cx="2898341" cy="435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11109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Civil Remedies</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p:txBody>
          <a:bodyPr/>
          <a:lstStyle/>
          <a:p>
            <a:pPr lvl="1">
              <a:lnSpc>
                <a:spcPct val="90000"/>
              </a:lnSpc>
              <a:defRPr/>
            </a:pPr>
            <a:r>
              <a:rPr lang="en-US" dirty="0"/>
              <a:t>Declaratory Judgment</a:t>
            </a:r>
          </a:p>
          <a:p>
            <a:pPr lvl="2">
              <a:lnSpc>
                <a:spcPct val="90000"/>
              </a:lnSpc>
              <a:defRPr/>
            </a:pPr>
            <a:r>
              <a:rPr lang="en-US" dirty="0"/>
              <a:t>Judicial determination of legal rights, e.g., prisoners rights, etc.</a:t>
            </a:r>
          </a:p>
          <a:p>
            <a:pPr lvl="1">
              <a:lnSpc>
                <a:spcPct val="90000"/>
              </a:lnSpc>
              <a:defRPr/>
            </a:pPr>
            <a:r>
              <a:rPr lang="en-US" dirty="0"/>
              <a:t>Injunction</a:t>
            </a:r>
          </a:p>
          <a:p>
            <a:pPr lvl="2">
              <a:lnSpc>
                <a:spcPct val="90000"/>
              </a:lnSpc>
              <a:defRPr/>
            </a:pPr>
            <a:r>
              <a:rPr lang="en-US" dirty="0"/>
              <a:t>Court Order requiring action or restraint from action</a:t>
            </a:r>
          </a:p>
          <a:p>
            <a:pPr lvl="1">
              <a:lnSpc>
                <a:spcPct val="90000"/>
              </a:lnSpc>
              <a:defRPr/>
            </a:pPr>
            <a:r>
              <a:rPr lang="en-US" dirty="0"/>
              <a:t>Types of Injunctions Include</a:t>
            </a:r>
          </a:p>
          <a:p>
            <a:pPr lvl="2">
              <a:lnSpc>
                <a:spcPct val="90000"/>
              </a:lnSpc>
              <a:defRPr/>
            </a:pPr>
            <a:r>
              <a:rPr lang="en-US" dirty="0"/>
              <a:t>Preliminary/Temporary</a:t>
            </a:r>
          </a:p>
          <a:p>
            <a:pPr lvl="2">
              <a:lnSpc>
                <a:spcPct val="90000"/>
              </a:lnSpc>
              <a:defRPr/>
            </a:pPr>
            <a:r>
              <a:rPr lang="en-US" dirty="0"/>
              <a:t>Permanent</a:t>
            </a:r>
          </a:p>
          <a:p>
            <a:pPr lvl="1">
              <a:lnSpc>
                <a:spcPct val="90000"/>
              </a:lnSpc>
              <a:defRPr/>
            </a:pPr>
            <a:r>
              <a:rPr lang="en-US" dirty="0"/>
              <a:t>Sanctions include fines or jail</a:t>
            </a:r>
          </a:p>
          <a:p>
            <a:pPr lvl="1">
              <a:lnSpc>
                <a:spcPct val="90000"/>
              </a:lnSpc>
              <a:defRPr/>
            </a:pPr>
            <a:endParaRPr lang="en-US" i="1" dirty="0"/>
          </a:p>
          <a:p>
            <a:pPr lvl="1"/>
            <a:endParaRPr lang="en-US" dirty="0"/>
          </a:p>
          <a:p>
            <a:pPr lvl="1"/>
            <a:endParaRPr lang="en-US" dirty="0"/>
          </a:p>
          <a:p>
            <a:pPr lvl="1"/>
            <a:endParaRPr lang="en-US" dirty="0"/>
          </a:p>
        </p:txBody>
      </p:sp>
      <p:pic>
        <p:nvPicPr>
          <p:cNvPr id="5" name="Picture 6" descr="http://images.clipart.com/thb/thb9/PH/5344_2004120013/020114_1259_00/19090586.thb.jpg?020114_1259_0005_l__s">
            <a:extLst>
              <a:ext uri="{FF2B5EF4-FFF2-40B4-BE49-F238E27FC236}">
                <a16:creationId xmlns:a16="http://schemas.microsoft.com/office/drawing/2014/main" id="{0F06D4BD-76FF-49F6-B87B-90E572C1A0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40149" y="1596910"/>
            <a:ext cx="2440593" cy="3664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639239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Civil Remedies to Fight Crime</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p:txBody>
          <a:bodyPr/>
          <a:lstStyle/>
          <a:p>
            <a:pPr lvl="1">
              <a:lnSpc>
                <a:spcPct val="90000"/>
              </a:lnSpc>
              <a:defRPr/>
            </a:pPr>
            <a:r>
              <a:rPr lang="en-US" dirty="0"/>
              <a:t>Civil suits against offenders</a:t>
            </a:r>
          </a:p>
          <a:p>
            <a:pPr lvl="2">
              <a:lnSpc>
                <a:spcPct val="90000"/>
              </a:lnSpc>
              <a:defRPr/>
            </a:pPr>
            <a:r>
              <a:rPr lang="en-US" dirty="0"/>
              <a:t>Drug dealers</a:t>
            </a:r>
          </a:p>
          <a:p>
            <a:pPr lvl="2">
              <a:lnSpc>
                <a:spcPct val="90000"/>
              </a:lnSpc>
              <a:defRPr/>
            </a:pPr>
            <a:r>
              <a:rPr lang="en-US" dirty="0"/>
              <a:t>Drunk drivers</a:t>
            </a:r>
          </a:p>
          <a:p>
            <a:pPr lvl="1">
              <a:lnSpc>
                <a:spcPct val="90000"/>
              </a:lnSpc>
              <a:defRPr/>
            </a:pPr>
            <a:r>
              <a:rPr lang="en-US" dirty="0"/>
              <a:t>Rape and sexual assault cases</a:t>
            </a:r>
          </a:p>
          <a:p>
            <a:pPr lvl="1">
              <a:lnSpc>
                <a:spcPct val="90000"/>
              </a:lnSpc>
              <a:defRPr/>
            </a:pPr>
            <a:r>
              <a:rPr lang="en-US" dirty="0"/>
              <a:t>Vindication </a:t>
            </a:r>
          </a:p>
          <a:p>
            <a:pPr lvl="1">
              <a:lnSpc>
                <a:spcPct val="90000"/>
              </a:lnSpc>
              <a:defRPr/>
            </a:pPr>
            <a:r>
              <a:rPr lang="en-US" dirty="0"/>
              <a:t>Asset seizure forfeitures</a:t>
            </a:r>
          </a:p>
          <a:p>
            <a:pPr lvl="1">
              <a:lnSpc>
                <a:spcPct val="90000"/>
              </a:lnSpc>
              <a:defRPr/>
            </a:pPr>
            <a:r>
              <a:rPr lang="en-US" dirty="0"/>
              <a:t>Sanctions against gang activity</a:t>
            </a:r>
          </a:p>
          <a:p>
            <a:pPr lvl="1">
              <a:lnSpc>
                <a:spcPct val="90000"/>
              </a:lnSpc>
              <a:defRPr/>
            </a:pPr>
            <a:r>
              <a:rPr lang="en-US" dirty="0"/>
              <a:t>Community policing efforts: abatement</a:t>
            </a:r>
          </a:p>
          <a:p>
            <a:pPr lvl="1">
              <a:lnSpc>
                <a:spcPct val="90000"/>
              </a:lnSpc>
              <a:defRPr/>
            </a:pPr>
            <a:endParaRPr lang="en-US" i="1" dirty="0"/>
          </a:p>
          <a:p>
            <a:pPr lvl="1"/>
            <a:endParaRPr lang="en-US" dirty="0"/>
          </a:p>
          <a:p>
            <a:pPr lvl="1"/>
            <a:endParaRPr lang="en-US" dirty="0"/>
          </a:p>
          <a:p>
            <a:pPr lvl="1"/>
            <a:endParaRPr lang="en-US" dirty="0"/>
          </a:p>
        </p:txBody>
      </p:sp>
      <p:pic>
        <p:nvPicPr>
          <p:cNvPr id="6" name="Picture 6" descr="http://images.clipart.com/thb/thb8/PH/cs5359_20040528k/cs5359_20040528k/16455732.thb.jpg?5359_040615_4116">
            <a:extLst>
              <a:ext uri="{FF2B5EF4-FFF2-40B4-BE49-F238E27FC236}">
                <a16:creationId xmlns:a16="http://schemas.microsoft.com/office/drawing/2014/main" id="{E1370689-1F48-427E-AC38-1E2D08F5CC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07338" y="1959820"/>
            <a:ext cx="4004475" cy="26653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692173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Civil Liability Against Criminal Justice Officials </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p:txBody>
          <a:bodyPr/>
          <a:lstStyle/>
          <a:p>
            <a:pPr lvl="1">
              <a:lnSpc>
                <a:spcPct val="90000"/>
              </a:lnSpc>
              <a:defRPr/>
            </a:pPr>
            <a:r>
              <a:rPr lang="en-US" dirty="0"/>
              <a:t>Prison inmates suing prison administration or guards</a:t>
            </a:r>
          </a:p>
          <a:p>
            <a:pPr lvl="1">
              <a:lnSpc>
                <a:spcPct val="90000"/>
              </a:lnSpc>
              <a:defRPr/>
            </a:pPr>
            <a:r>
              <a:rPr lang="en-US" dirty="0"/>
              <a:t>Americans with Disabilities Act</a:t>
            </a:r>
          </a:p>
          <a:p>
            <a:pPr lvl="1">
              <a:lnSpc>
                <a:spcPct val="90000"/>
              </a:lnSpc>
              <a:defRPr/>
            </a:pPr>
            <a:r>
              <a:rPr lang="en-US" dirty="0"/>
              <a:t>Use of force cases</a:t>
            </a:r>
          </a:p>
          <a:p>
            <a:pPr lvl="1">
              <a:lnSpc>
                <a:spcPct val="90000"/>
              </a:lnSpc>
              <a:defRPr/>
            </a:pPr>
            <a:r>
              <a:rPr lang="en-US" dirty="0"/>
              <a:t>Employment-related law suits</a:t>
            </a:r>
          </a:p>
          <a:p>
            <a:pPr lvl="1">
              <a:lnSpc>
                <a:spcPct val="90000"/>
              </a:lnSpc>
              <a:defRPr/>
            </a:pPr>
            <a:endParaRPr lang="en-US" i="1"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1098226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Administrative Law</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p:txBody>
          <a:bodyPr/>
          <a:lstStyle/>
          <a:p>
            <a:pPr lvl="1"/>
            <a:r>
              <a:rPr lang="en-US" dirty="0"/>
              <a:t>Federal Agencies</a:t>
            </a:r>
          </a:p>
          <a:p>
            <a:pPr lvl="2"/>
            <a:r>
              <a:rPr lang="en-US" dirty="0"/>
              <a:t>Any Federal Agency that has rules and regulations that can be contested</a:t>
            </a:r>
          </a:p>
          <a:p>
            <a:pPr lvl="2"/>
            <a:r>
              <a:rPr lang="en-US" dirty="0"/>
              <a:t>Ex:  Social Security Administration</a:t>
            </a:r>
          </a:p>
          <a:p>
            <a:pPr lvl="2"/>
            <a:r>
              <a:rPr lang="en-US" dirty="0"/>
              <a:t>Federal Administrative Law judges conduct hearings in contested cases</a:t>
            </a:r>
          </a:p>
          <a:p>
            <a:pPr lvl="1">
              <a:lnSpc>
                <a:spcPct val="90000"/>
              </a:lnSpc>
              <a:defRPr/>
            </a:pPr>
            <a:r>
              <a:rPr lang="en-US" dirty="0"/>
              <a:t>State Agencies</a:t>
            </a:r>
          </a:p>
          <a:p>
            <a:pPr lvl="2">
              <a:lnSpc>
                <a:spcPct val="90000"/>
              </a:lnSpc>
              <a:defRPr/>
            </a:pPr>
            <a:r>
              <a:rPr lang="en-US" dirty="0"/>
              <a:t>Any State Agency that has rules and regulations that can be contested</a:t>
            </a:r>
          </a:p>
          <a:p>
            <a:pPr lvl="2">
              <a:lnSpc>
                <a:spcPct val="90000"/>
              </a:lnSpc>
              <a:defRPr/>
            </a:pPr>
            <a:r>
              <a:rPr lang="en-US" dirty="0"/>
              <a:t>Ex:  Texas Alcoholic Beverage Commission</a:t>
            </a:r>
          </a:p>
          <a:p>
            <a:pPr lvl="2">
              <a:lnSpc>
                <a:spcPct val="90000"/>
              </a:lnSpc>
              <a:defRPr/>
            </a:pPr>
            <a:r>
              <a:rPr lang="en-US" dirty="0"/>
              <a:t>State Administrative Law judges conduct contested cases</a:t>
            </a:r>
          </a:p>
          <a:p>
            <a:pPr lvl="1">
              <a:lnSpc>
                <a:spcPct val="90000"/>
              </a:lnSpc>
              <a:defRPr/>
            </a:pPr>
            <a:endParaRPr lang="en-US" i="1"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7894367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Administrative Law</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p:txBody>
          <a:bodyPr/>
          <a:lstStyle/>
          <a:p>
            <a:pPr lvl="1"/>
            <a:r>
              <a:rPr lang="en-US" dirty="0"/>
              <a:t>Local Entities</a:t>
            </a:r>
          </a:p>
          <a:p>
            <a:pPr lvl="2"/>
            <a:r>
              <a:rPr lang="en-US" dirty="0"/>
              <a:t>Any local agency or entity that has rules and regulations that can be contested</a:t>
            </a:r>
          </a:p>
          <a:p>
            <a:pPr lvl="2"/>
            <a:r>
              <a:rPr lang="en-US" dirty="0"/>
              <a:t>Ex:  County property taxes</a:t>
            </a:r>
          </a:p>
          <a:p>
            <a:pPr lvl="2"/>
            <a:r>
              <a:rPr lang="en-US" dirty="0"/>
              <a:t>The entity determines the overseeing of the contested issue</a:t>
            </a:r>
          </a:p>
          <a:p>
            <a:pPr lvl="1">
              <a:lnSpc>
                <a:spcPct val="90000"/>
              </a:lnSpc>
              <a:defRPr/>
            </a:pPr>
            <a:endParaRPr lang="en-US" i="1"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16232676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p:txBody>
          <a:bodyPr/>
          <a:lstStyle/>
          <a:p>
            <a:pPr lvl="1"/>
            <a:r>
              <a:rPr lang="en-US" dirty="0"/>
              <a:t>0131189794, Criminal Courts: Structure, Process, &amp; Issues (2nd Edition), Dean John Champion, Richard D. Hartley, &amp; Gary A. Rabe</a:t>
            </a:r>
          </a:p>
          <a:p>
            <a:pPr lvl="1"/>
            <a:r>
              <a:rPr lang="en-US" dirty="0"/>
              <a:t>0495599336, Criminal Procedure (8th Edition), Rolando V. Del Carmen</a:t>
            </a:r>
          </a:p>
          <a:p>
            <a:pPr lvl="1"/>
            <a:r>
              <a:rPr lang="en-US" dirty="0"/>
              <a:t>9780205478934, Criminal Justice (2nd Edition), James Fagin</a:t>
            </a:r>
          </a:p>
          <a:p>
            <a:pPr lvl="1"/>
            <a:r>
              <a:rPr lang="en-US" dirty="0"/>
              <a:t>Texas Penal Code http://www.statutes.legis.state.tx.us/</a:t>
            </a:r>
          </a:p>
          <a:p>
            <a:pPr lvl="1">
              <a:lnSpc>
                <a:spcPct val="90000"/>
              </a:lnSpc>
              <a:defRPr/>
            </a:pPr>
            <a:endParaRPr lang="en-US" i="1"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242871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Types of Laws</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a:xfrm>
            <a:off x="737881" y="1597980"/>
            <a:ext cx="5354944" cy="4556757"/>
          </a:xfrm>
        </p:spPr>
        <p:txBody>
          <a:bodyPr/>
          <a:lstStyle/>
          <a:p>
            <a:pPr lvl="1"/>
            <a:r>
              <a:rPr lang="en-US" dirty="0"/>
              <a:t>Criminal Law</a:t>
            </a:r>
          </a:p>
          <a:p>
            <a:pPr lvl="1"/>
            <a:r>
              <a:rPr lang="en-US" dirty="0"/>
              <a:t>Civil Law</a:t>
            </a:r>
          </a:p>
          <a:p>
            <a:pPr lvl="1"/>
            <a:r>
              <a:rPr lang="en-US" dirty="0"/>
              <a:t>Administrative Law</a:t>
            </a:r>
          </a:p>
          <a:p>
            <a:endParaRPr lang="en-US" dirty="0"/>
          </a:p>
        </p:txBody>
      </p:sp>
    </p:spTree>
    <p:extLst>
      <p:ext uri="{BB962C8B-B14F-4D97-AF65-F5344CB8AC3E}">
        <p14:creationId xmlns:p14="http://schemas.microsoft.com/office/powerpoint/2010/main" val="4234121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Sources of the Law</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a:xfrm>
            <a:off x="737881" y="1606860"/>
            <a:ext cx="5354944" cy="4592267"/>
          </a:xfrm>
        </p:spPr>
        <p:txBody>
          <a:bodyPr/>
          <a:lstStyle/>
          <a:p>
            <a:pPr lvl="1"/>
            <a:r>
              <a:rPr lang="en-US" dirty="0"/>
              <a:t>Constitutions</a:t>
            </a:r>
          </a:p>
          <a:p>
            <a:pPr lvl="1"/>
            <a:r>
              <a:rPr lang="en-US" dirty="0"/>
              <a:t>Statutes</a:t>
            </a:r>
          </a:p>
          <a:p>
            <a:pPr lvl="1"/>
            <a:r>
              <a:rPr lang="en-US" dirty="0"/>
              <a:t>Case Laws</a:t>
            </a:r>
          </a:p>
          <a:p>
            <a:pPr lvl="1"/>
            <a:r>
              <a:rPr lang="en-US" dirty="0"/>
              <a:t>Administrative Regulations</a:t>
            </a:r>
          </a:p>
          <a:p>
            <a:endParaRPr lang="en-US" dirty="0"/>
          </a:p>
        </p:txBody>
      </p:sp>
      <p:pic>
        <p:nvPicPr>
          <p:cNvPr id="13" name="Picture 12" descr="http://images.clipart.com/thb/thb8/PH/ge2784_20040727j/ge2784_20040727j/16578547.thb.jpg?2784_040803_8086">
            <a:extLst>
              <a:ext uri="{FF2B5EF4-FFF2-40B4-BE49-F238E27FC236}">
                <a16:creationId xmlns:a16="http://schemas.microsoft.com/office/drawing/2014/main" id="{D87882C9-2A45-4105-AAF7-4AC3578776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94771" y="1632381"/>
            <a:ext cx="5082481" cy="33835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98877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Statutory Law</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p:txBody>
          <a:bodyPr/>
          <a:lstStyle/>
          <a:p>
            <a:pPr lvl="1"/>
            <a:r>
              <a:rPr lang="en-US" u="sng" dirty="0"/>
              <a:t>U. S. Constitution</a:t>
            </a:r>
            <a:r>
              <a:rPr lang="en-US" dirty="0"/>
              <a:t>:  Supreme law of the land</a:t>
            </a:r>
          </a:p>
          <a:p>
            <a:pPr lvl="1"/>
            <a:r>
              <a:rPr lang="en-US" u="sng" dirty="0"/>
              <a:t>Texas Constitution</a:t>
            </a:r>
            <a:r>
              <a:rPr lang="en-US" dirty="0"/>
              <a:t>:  Cannot conflict with the federal constitution</a:t>
            </a:r>
          </a:p>
          <a:p>
            <a:pPr lvl="1"/>
            <a:endParaRPr lang="en-US" dirty="0"/>
          </a:p>
          <a:p>
            <a:r>
              <a:rPr lang="en-US" i="1" dirty="0"/>
              <a:t>The fundamental rules that determine how those who govern are selected, the procedures by which they operate, and the limits of their powers </a:t>
            </a:r>
            <a:endParaRPr lang="en-US" dirty="0"/>
          </a:p>
        </p:txBody>
      </p:sp>
      <p:pic>
        <p:nvPicPr>
          <p:cNvPr id="5" name="Picture 4" descr="C:\WINDOWS\Application Data\Microsoft\Media Catalog\Downloaded Clips\cl45\j0174219.wmf">
            <a:extLst>
              <a:ext uri="{FF2B5EF4-FFF2-40B4-BE49-F238E27FC236}">
                <a16:creationId xmlns:a16="http://schemas.microsoft.com/office/drawing/2014/main" id="{E5B9537F-024B-4856-9C70-CEA17D514D5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40497" y="2352559"/>
            <a:ext cx="4438836" cy="21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48875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Statutory Law</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a:xfrm>
            <a:off x="737882" y="1606860"/>
            <a:ext cx="9728892" cy="4592267"/>
          </a:xfrm>
        </p:spPr>
        <p:txBody>
          <a:bodyPr/>
          <a:lstStyle/>
          <a:p>
            <a:pPr lvl="1"/>
            <a:r>
              <a:rPr lang="en-US" dirty="0"/>
              <a:t>Enacted by Federal or State Legislatures</a:t>
            </a:r>
          </a:p>
          <a:p>
            <a:pPr lvl="1"/>
            <a:r>
              <a:rPr lang="en-US" dirty="0"/>
              <a:t>Found in Codes (Ex: Penal Code)</a:t>
            </a:r>
          </a:p>
          <a:p>
            <a:pPr lvl="1"/>
            <a:r>
              <a:rPr lang="en-US" dirty="0"/>
              <a:t>Examples: murder, rape, robbery, and terrorism. </a:t>
            </a:r>
          </a:p>
          <a:p>
            <a:pPr lvl="1"/>
            <a:endParaRPr lang="en-US" dirty="0"/>
          </a:p>
          <a:p>
            <a:pPr lvl="1"/>
            <a:endParaRPr lang="en-US" dirty="0"/>
          </a:p>
        </p:txBody>
      </p:sp>
    </p:spTree>
    <p:extLst>
      <p:ext uri="{BB962C8B-B14F-4D97-AF65-F5344CB8AC3E}">
        <p14:creationId xmlns:p14="http://schemas.microsoft.com/office/powerpoint/2010/main" val="2163233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Judicial Law/Case Law</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a:xfrm>
            <a:off x="737882" y="1606860"/>
            <a:ext cx="9728892" cy="4592267"/>
          </a:xfrm>
        </p:spPr>
        <p:txBody>
          <a:bodyPr/>
          <a:lstStyle/>
          <a:p>
            <a:pPr marL="0" lvl="1" indent="0">
              <a:buNone/>
            </a:pPr>
            <a:r>
              <a:rPr lang="en-US" dirty="0"/>
              <a:t>Precedent or </a:t>
            </a:r>
            <a:r>
              <a:rPr lang="en-US" i="1" dirty="0"/>
              <a:t>stare decisis</a:t>
            </a:r>
            <a:r>
              <a:rPr lang="en-US" dirty="0"/>
              <a:t> (“let the decision stand”)</a:t>
            </a:r>
          </a:p>
          <a:p>
            <a:pPr lvl="1"/>
            <a:r>
              <a:rPr lang="en-US" dirty="0"/>
              <a:t>Court’s Interpretation of Statutory Law</a:t>
            </a:r>
          </a:p>
          <a:p>
            <a:pPr lvl="1"/>
            <a:r>
              <a:rPr lang="en-US" dirty="0"/>
              <a:t>Appellate Court Decisions</a:t>
            </a:r>
          </a:p>
          <a:p>
            <a:pPr lvl="1"/>
            <a:r>
              <a:rPr lang="en-US" dirty="0"/>
              <a:t>Can include rulings on</a:t>
            </a:r>
          </a:p>
          <a:p>
            <a:pPr lvl="2"/>
            <a:r>
              <a:rPr lang="en-US" dirty="0"/>
              <a:t>Procedural matters</a:t>
            </a:r>
          </a:p>
          <a:p>
            <a:pPr lvl="2"/>
            <a:r>
              <a:rPr lang="en-US" dirty="0"/>
              <a:t>Evidentiary hearings</a:t>
            </a:r>
          </a:p>
          <a:p>
            <a:pPr lvl="1"/>
            <a:endParaRPr lang="en-US" dirty="0"/>
          </a:p>
          <a:p>
            <a:pPr lvl="1"/>
            <a:endParaRPr lang="en-US" dirty="0"/>
          </a:p>
          <a:p>
            <a:pPr lvl="1"/>
            <a:endParaRPr lang="en-US" dirty="0"/>
          </a:p>
        </p:txBody>
      </p:sp>
      <p:pic>
        <p:nvPicPr>
          <p:cNvPr id="5" name="Picture 4" descr="C:\WINDOWS\Application Data\Microsoft\Media Catalog\Downloaded Clips\cl76\j0297475.wmf">
            <a:extLst>
              <a:ext uri="{FF2B5EF4-FFF2-40B4-BE49-F238E27FC236}">
                <a16:creationId xmlns:a16="http://schemas.microsoft.com/office/drawing/2014/main" id="{6BFA6DB9-D7E5-4D50-A0B3-F4FC497F36E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31030" y="1606860"/>
            <a:ext cx="2657909" cy="3018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59768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Substantive Law vs. Procedural Law</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a:xfrm>
            <a:off x="737881" y="1606860"/>
            <a:ext cx="10536759" cy="4592267"/>
          </a:xfrm>
        </p:spPr>
        <p:txBody>
          <a:bodyPr/>
          <a:lstStyle/>
          <a:p>
            <a:pPr lvl="1">
              <a:lnSpc>
                <a:spcPct val="90000"/>
              </a:lnSpc>
              <a:defRPr/>
            </a:pPr>
            <a:r>
              <a:rPr lang="en-US" dirty="0"/>
              <a:t>Substantive Law: Law that deals with the content or substance of the law: for example, the legal grounds for divorce</a:t>
            </a:r>
          </a:p>
          <a:p>
            <a:pPr lvl="2">
              <a:lnSpc>
                <a:spcPct val="90000"/>
              </a:lnSpc>
              <a:defRPr/>
            </a:pPr>
            <a:r>
              <a:rPr lang="en-US" i="1" dirty="0"/>
              <a:t>Substantive law creates legal obligations; essentially it creates law</a:t>
            </a:r>
          </a:p>
          <a:p>
            <a:pPr lvl="1">
              <a:lnSpc>
                <a:spcPct val="90000"/>
              </a:lnSpc>
              <a:defRPr/>
            </a:pPr>
            <a:r>
              <a:rPr lang="en-US" dirty="0"/>
              <a:t>Procedural Law: Law that outlines the legal procedures of process to be followed in starting, conducting, and finishing a lawsuit</a:t>
            </a:r>
          </a:p>
          <a:p>
            <a:pPr lvl="2">
              <a:lnSpc>
                <a:spcPct val="90000"/>
              </a:lnSpc>
              <a:defRPr/>
            </a:pPr>
            <a:r>
              <a:rPr lang="en-US" i="1" dirty="0"/>
              <a:t>Procedural law establishes the methods of enforcing those legal obligations</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10952173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Due Process`</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p:txBody>
          <a:bodyPr/>
          <a:lstStyle/>
          <a:p>
            <a:pPr lvl="1">
              <a:lnSpc>
                <a:spcPct val="90000"/>
              </a:lnSpc>
              <a:defRPr/>
            </a:pPr>
            <a:r>
              <a:rPr lang="en-US" dirty="0"/>
              <a:t>Due process is mentioned twice in the Constitution. </a:t>
            </a:r>
          </a:p>
          <a:p>
            <a:pPr lvl="2">
              <a:lnSpc>
                <a:spcPct val="90000"/>
              </a:lnSpc>
              <a:defRPr/>
            </a:pPr>
            <a:r>
              <a:rPr lang="en-US" i="1" dirty="0"/>
              <a:t>Fifth Amendment</a:t>
            </a:r>
            <a:r>
              <a:rPr lang="en-US" dirty="0"/>
              <a:t>: “No person shall…be deprived of life, liberty or property without due process of law.”</a:t>
            </a:r>
          </a:p>
          <a:p>
            <a:pPr lvl="2">
              <a:lnSpc>
                <a:spcPct val="90000"/>
              </a:lnSpc>
              <a:defRPr/>
            </a:pPr>
            <a:r>
              <a:rPr lang="en-US" i="1" dirty="0"/>
              <a:t>Fourteenth Amendment</a:t>
            </a:r>
            <a:r>
              <a:rPr lang="en-US" dirty="0"/>
              <a:t>: “No state shall deprive any person of life, liberty or property without due process of law”</a:t>
            </a:r>
          </a:p>
          <a:p>
            <a:pPr lvl="2">
              <a:lnSpc>
                <a:spcPct val="90000"/>
              </a:lnSpc>
              <a:defRPr/>
            </a:pPr>
            <a:endParaRPr lang="en-US" i="1"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781078090"/>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1B5C7F-2497-4FAB-9E2E-E6A7EB669C3E}">
  <ds:schemaRefs>
    <ds:schemaRef ds:uri="http://schemas.microsoft.com/sharepoint/v3"/>
    <ds:schemaRef ds:uri="http://purl.org/dc/terms/"/>
    <ds:schemaRef ds:uri="http://schemas.microsoft.com/office/2006/documentManagement/types"/>
    <ds:schemaRef ds:uri="http://www.w3.org/XML/1998/namespace"/>
    <ds:schemaRef ds:uri="http://schemas.microsoft.com/office/2006/metadata/properties"/>
    <ds:schemaRef ds:uri="05d88611-e516-4d1a-b12e-39107e78b3d0"/>
    <ds:schemaRef ds:uri="http://purl.org/dc/elements/1.1/"/>
    <ds:schemaRef ds:uri="http://purl.org/dc/dcmitype/"/>
    <ds:schemaRef ds:uri="http://schemas.microsoft.com/office/infopath/2007/PartnerControls"/>
    <ds:schemaRef ds:uri="http://schemas.openxmlformats.org/package/2006/metadata/core-properties"/>
    <ds:schemaRef ds:uri="56ea17bb-c96d-4826-b465-01eec0dd23dd"/>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91</TotalTime>
  <Words>810</Words>
  <Application>Microsoft Office PowerPoint</Application>
  <PresentationFormat>Widescreen</PresentationFormat>
  <Paragraphs>146</Paragraphs>
  <Slides>22</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22</vt:i4>
      </vt:variant>
    </vt:vector>
  </HeadingPairs>
  <TitlesOfParts>
    <vt:vector size="29"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Types of Laws</vt:lpstr>
      <vt:lpstr>Sources of the Law</vt:lpstr>
      <vt:lpstr>Statutory Law</vt:lpstr>
      <vt:lpstr>Statutory Law</vt:lpstr>
      <vt:lpstr>Judicial Law/Case Law</vt:lpstr>
      <vt:lpstr>Substantive Law vs. Procedural Law</vt:lpstr>
      <vt:lpstr>Due Process`</vt:lpstr>
      <vt:lpstr>Criminal Law</vt:lpstr>
      <vt:lpstr>Presumption of Innocence</vt:lpstr>
      <vt:lpstr>Bill of Rights</vt:lpstr>
      <vt:lpstr>Elements of a Crime</vt:lpstr>
      <vt:lpstr>Civil Law</vt:lpstr>
      <vt:lpstr>Civil Law</vt:lpstr>
      <vt:lpstr>Civil Suits (Lawsuits)</vt:lpstr>
      <vt:lpstr>Civil Remedies</vt:lpstr>
      <vt:lpstr>Civil Remedies to Fight Crime</vt:lpstr>
      <vt:lpstr>Civil Liability Against Criminal Justice Officials </vt:lpstr>
      <vt:lpstr>Administrative Law</vt:lpstr>
      <vt:lpstr>Administrative Law</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31</cp:revision>
  <cp:lastPrinted>2017-07-07T16:17:37Z</cp:lastPrinted>
  <dcterms:created xsi:type="dcterms:W3CDTF">2017-07-11T23:58:30Z</dcterms:created>
  <dcterms:modified xsi:type="dcterms:W3CDTF">2017-07-13T18:37:55Z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