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14"/>
  </p:notesMasterIdLst>
  <p:sldIdLst>
    <p:sldId id="321" r:id="rId6"/>
    <p:sldId id="319" r:id="rId7"/>
    <p:sldId id="323" r:id="rId8"/>
    <p:sldId id="324" r:id="rId9"/>
    <p:sldId id="325" r:id="rId10"/>
    <p:sldId id="326" r:id="rId11"/>
    <p:sldId id="327" r:id="rId12"/>
    <p:sldId id="328"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6" d="100"/>
          <a:sy n="116" d="100"/>
        </p:scale>
        <p:origin x="389" y="7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7/21/2017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Types of Warehousing</a:t>
            </a:r>
            <a:br>
              <a:rPr lang="en-US" dirty="0"/>
            </a:br>
            <a:endParaRPr lang="en-US" dirty="0"/>
          </a:p>
          <a:p>
            <a:pPr lvl="1"/>
            <a:r>
              <a:rPr lang="en-US" dirty="0"/>
              <a:t>Principles of Transportation, Distribution &amp; Logistics</a:t>
            </a:r>
          </a:p>
          <a:p>
            <a:pPr lvl="1"/>
            <a:r>
              <a:rPr lang="en-US" dirty="0"/>
              <a:t>TEKS (c) 12 G</a:t>
            </a:r>
          </a:p>
        </p:txBody>
      </p:sp>
    </p:spTree>
    <p:extLst>
      <p:ext uri="{BB962C8B-B14F-4D97-AF65-F5344CB8AC3E}">
        <p14:creationId xmlns:p14="http://schemas.microsoft.com/office/powerpoint/2010/main" val="199456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Definition of a Warehouse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Warehouses are points in the supply chain where product pauses and is touched.</a:t>
            </a:r>
          </a:p>
          <a:p>
            <a:pPr lvl="1"/>
            <a:r>
              <a:rPr lang="en-US" dirty="0"/>
              <a:t>Consumes both space and time (person-hours).</a:t>
            </a:r>
          </a:p>
          <a:p>
            <a:pPr lvl="1"/>
            <a:endParaRPr lang="en-US" dirty="0"/>
          </a:p>
        </p:txBody>
      </p:sp>
      <p:pic>
        <p:nvPicPr>
          <p:cNvPr id="4" name="Picture 3">
            <a:extLst>
              <a:ext uri="{FF2B5EF4-FFF2-40B4-BE49-F238E27FC236}">
                <a16:creationId xmlns:a16="http://schemas.microsoft.com/office/drawing/2014/main" id="{8A3A38C5-EAF3-4618-B020-4D47DC981070}"/>
              </a:ext>
            </a:extLst>
          </p:cNvPr>
          <p:cNvPicPr>
            <a:picLocks noChangeAspect="1"/>
          </p:cNvPicPr>
          <p:nvPr/>
        </p:nvPicPr>
        <p:blipFill>
          <a:blip r:embed="rId2"/>
          <a:stretch>
            <a:fillRect/>
          </a:stretch>
        </p:blipFill>
        <p:spPr>
          <a:xfrm>
            <a:off x="3180647" y="3457330"/>
            <a:ext cx="6175783" cy="2048434"/>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Why Have a Warehouse?</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To better match supply with customer demand</a:t>
            </a:r>
          </a:p>
          <a:p>
            <a:pPr lvl="2"/>
            <a:r>
              <a:rPr lang="en-US" sz="2400" dirty="0"/>
              <a:t>	-Toys R Us</a:t>
            </a:r>
          </a:p>
          <a:p>
            <a:pPr lvl="2"/>
            <a:r>
              <a:rPr lang="en-US" sz="2400" dirty="0"/>
              <a:t>	-Source product from China</a:t>
            </a:r>
          </a:p>
          <a:p>
            <a:pPr lvl="1"/>
            <a:r>
              <a:rPr lang="en-US" dirty="0"/>
              <a:t>To consolidate product, reduce shipping cost</a:t>
            </a:r>
          </a:p>
          <a:p>
            <a:pPr lvl="2"/>
            <a:r>
              <a:rPr lang="en-US" dirty="0"/>
              <a:t>	</a:t>
            </a:r>
            <a:r>
              <a:rPr lang="en-US" sz="2400" dirty="0"/>
              <a:t>-Home Depot</a:t>
            </a:r>
          </a:p>
          <a:p>
            <a:pPr lvl="2"/>
            <a:r>
              <a:rPr lang="en-US" sz="2400" dirty="0"/>
              <a:t>	-Product differentiation</a:t>
            </a:r>
          </a:p>
          <a:p>
            <a:pPr lvl="2"/>
            <a:r>
              <a:rPr lang="en-US" sz="2400" dirty="0"/>
              <a:t>	-New York pricing and labeling</a:t>
            </a:r>
          </a:p>
          <a:p>
            <a:pPr lvl="1"/>
            <a:r>
              <a:rPr lang="en-US" dirty="0"/>
              <a:t>m = vendor</a:t>
            </a:r>
          </a:p>
          <a:p>
            <a:pPr lvl="1"/>
            <a:r>
              <a:rPr lang="en-US" dirty="0"/>
              <a:t>n = store</a:t>
            </a:r>
          </a:p>
          <a:p>
            <a:pPr lvl="1"/>
            <a:endParaRPr lang="en-US" dirty="0"/>
          </a:p>
        </p:txBody>
      </p:sp>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 x N Shipments</a:t>
            </a:r>
          </a:p>
        </p:txBody>
      </p:sp>
      <p:pic>
        <p:nvPicPr>
          <p:cNvPr id="4" name="Content Placeholder 3">
            <a:extLst>
              <a:ext uri="{FF2B5EF4-FFF2-40B4-BE49-F238E27FC236}">
                <a16:creationId xmlns:a16="http://schemas.microsoft.com/office/drawing/2014/main" id="{FC639F65-6DFE-4359-BBBC-46D476F46A61}"/>
              </a:ext>
            </a:extLst>
          </p:cNvPr>
          <p:cNvPicPr>
            <a:picLocks noGrp="1" noChangeAspect="1"/>
          </p:cNvPicPr>
          <p:nvPr>
            <p:ph sz="half" idx="1"/>
          </p:nvPr>
        </p:nvPicPr>
        <p:blipFill>
          <a:blip r:embed="rId2"/>
          <a:stretch>
            <a:fillRect/>
          </a:stretch>
        </p:blipFill>
        <p:spPr>
          <a:xfrm>
            <a:off x="1360348" y="1961361"/>
            <a:ext cx="5712447" cy="3139712"/>
          </a:xfrm>
          <a:prstGeom prst="rect">
            <a:avLst/>
          </a:prstGeom>
        </p:spPr>
      </p:pic>
      <p:pic>
        <p:nvPicPr>
          <p:cNvPr id="5" name="Picture 4">
            <a:extLst>
              <a:ext uri="{FF2B5EF4-FFF2-40B4-BE49-F238E27FC236}">
                <a16:creationId xmlns:a16="http://schemas.microsoft.com/office/drawing/2014/main" id="{8AADB6E4-4A1B-4A6E-AC16-F98C0FCD254C}"/>
              </a:ext>
            </a:extLst>
          </p:cNvPr>
          <p:cNvPicPr>
            <a:picLocks noChangeAspect="1"/>
          </p:cNvPicPr>
          <p:nvPr/>
        </p:nvPicPr>
        <p:blipFill>
          <a:blip r:embed="rId3"/>
          <a:stretch>
            <a:fillRect/>
          </a:stretch>
        </p:blipFill>
        <p:spPr>
          <a:xfrm>
            <a:off x="8292137" y="2921061"/>
            <a:ext cx="1554615" cy="963251"/>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M + N Shipments</a:t>
            </a:r>
          </a:p>
        </p:txBody>
      </p:sp>
      <p:pic>
        <p:nvPicPr>
          <p:cNvPr id="4" name="Content Placeholder 3">
            <a:extLst>
              <a:ext uri="{FF2B5EF4-FFF2-40B4-BE49-F238E27FC236}">
                <a16:creationId xmlns:a16="http://schemas.microsoft.com/office/drawing/2014/main" id="{5D28AD89-E324-48D6-8239-700C6BE65558}"/>
              </a:ext>
            </a:extLst>
          </p:cNvPr>
          <p:cNvPicPr>
            <a:picLocks noGrp="1" noChangeAspect="1"/>
          </p:cNvPicPr>
          <p:nvPr>
            <p:ph sz="half" idx="1"/>
          </p:nvPr>
        </p:nvPicPr>
        <p:blipFill>
          <a:blip r:embed="rId2"/>
          <a:stretch>
            <a:fillRect/>
          </a:stretch>
        </p:blipFill>
        <p:spPr>
          <a:xfrm>
            <a:off x="2432524" y="2111533"/>
            <a:ext cx="6145301" cy="3200677"/>
          </a:xfrm>
          <a:prstGeom prst="rect">
            <a:avLst/>
          </a:prstGeom>
        </p:spPr>
      </p:pic>
      <p:sp>
        <p:nvSpPr>
          <p:cNvPr id="5" name="Rectangle 4">
            <a:extLst>
              <a:ext uri="{FF2B5EF4-FFF2-40B4-BE49-F238E27FC236}">
                <a16:creationId xmlns:a16="http://schemas.microsoft.com/office/drawing/2014/main" id="{8627BF7C-8A74-4ED9-A255-100662707774}"/>
              </a:ext>
            </a:extLst>
          </p:cNvPr>
          <p:cNvSpPr/>
          <p:nvPr/>
        </p:nvSpPr>
        <p:spPr>
          <a:xfrm>
            <a:off x="8841447" y="3527206"/>
            <a:ext cx="1045914" cy="369332"/>
          </a:xfrm>
          <a:prstGeom prst="rect">
            <a:avLst/>
          </a:prstGeom>
        </p:spPr>
        <p:txBody>
          <a:bodyPr wrap="square">
            <a:spAutoFit/>
          </a:bodyPr>
          <a:lstStyle/>
          <a:p>
            <a:r>
              <a:rPr lang="en-US" dirty="0"/>
              <a:t>=   10</a:t>
            </a:r>
          </a:p>
        </p:txBody>
      </p:sp>
      <p:pic>
        <p:nvPicPr>
          <p:cNvPr id="6" name="Picture 5">
            <a:extLst>
              <a:ext uri="{FF2B5EF4-FFF2-40B4-BE49-F238E27FC236}">
                <a16:creationId xmlns:a16="http://schemas.microsoft.com/office/drawing/2014/main" id="{300FF801-DC31-4677-A7C6-03DCCA633CB1}"/>
              </a:ext>
            </a:extLst>
          </p:cNvPr>
          <p:cNvPicPr>
            <a:picLocks noChangeAspect="1"/>
          </p:cNvPicPr>
          <p:nvPr/>
        </p:nvPicPr>
        <p:blipFill>
          <a:blip r:embed="rId3"/>
          <a:stretch>
            <a:fillRect/>
          </a:stretch>
        </p:blipFill>
        <p:spPr>
          <a:xfrm>
            <a:off x="2210108" y="5711733"/>
            <a:ext cx="8590008" cy="499915"/>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Types of Warehouses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Retail Distribution Center (DC)</a:t>
            </a:r>
          </a:p>
          <a:p>
            <a:pPr lvl="1"/>
            <a:r>
              <a:rPr lang="en-US" dirty="0"/>
              <a:t>Service Parts DC</a:t>
            </a:r>
          </a:p>
          <a:p>
            <a:pPr lvl="1"/>
            <a:r>
              <a:rPr lang="en-US" dirty="0"/>
              <a:t>Catalog fulfillment or E-commerce DC</a:t>
            </a:r>
          </a:p>
          <a:p>
            <a:pPr lvl="1"/>
            <a:r>
              <a:rPr lang="en-US" dirty="0"/>
              <a:t>3PL Warehouse</a:t>
            </a:r>
          </a:p>
          <a:p>
            <a:pPr lvl="1"/>
            <a:r>
              <a:rPr lang="en-US" dirty="0"/>
              <a:t>Perishables Warehouse</a:t>
            </a:r>
          </a:p>
          <a:p>
            <a:pPr lvl="1"/>
            <a:endParaRPr lang="en-US" dirty="0"/>
          </a:p>
        </p:txBody>
      </p:sp>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Types of Warehouses Assignment</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a:t>You and your partner will develop a mini-presentation over one of the 5 types of warehouses.</a:t>
            </a:r>
          </a:p>
          <a:p>
            <a:pPr lvl="2"/>
            <a:r>
              <a:rPr lang="en-US" sz="2400" dirty="0"/>
              <a:t>What is the purpose of the warehouse?</a:t>
            </a:r>
          </a:p>
          <a:p>
            <a:pPr lvl="2"/>
            <a:r>
              <a:rPr lang="en-US" sz="2400" dirty="0"/>
              <a:t>Who are the customers?</a:t>
            </a:r>
          </a:p>
          <a:p>
            <a:pPr lvl="2"/>
            <a:r>
              <a:rPr lang="en-US" sz="2400" dirty="0"/>
              <a:t>If I was the manager of ….. Name local companies that might use this type of warehouse and why (educated guess)</a:t>
            </a:r>
          </a:p>
          <a:p>
            <a:pPr lvl="2"/>
            <a:r>
              <a:rPr lang="en-US" sz="2400" dirty="0"/>
              <a:t>Existing warehouses around your City</a:t>
            </a:r>
          </a:p>
          <a:p>
            <a:pPr lvl="1"/>
            <a:r>
              <a:rPr lang="en-US" dirty="0"/>
              <a:t>General Requirements</a:t>
            </a:r>
          </a:p>
          <a:p>
            <a:pPr lvl="2"/>
            <a:r>
              <a:rPr lang="en-US" sz="2400" dirty="0"/>
              <a:t>2-3 minutes in length</a:t>
            </a:r>
          </a:p>
          <a:p>
            <a:pPr lvl="2"/>
            <a:r>
              <a:rPr lang="en-US" sz="2400" dirty="0"/>
              <a:t>Highly visual (with citations)</a:t>
            </a:r>
          </a:p>
          <a:p>
            <a:pPr lvl="2"/>
            <a:r>
              <a:rPr lang="en-US" sz="2400" dirty="0"/>
              <a:t>Sell me on using your type of warehouse</a:t>
            </a:r>
          </a:p>
          <a:p>
            <a:pPr lvl="2"/>
            <a:r>
              <a:rPr lang="en-US" sz="2400" dirty="0"/>
              <a:t>See Rubric for Grading</a:t>
            </a:r>
          </a:p>
          <a:p>
            <a:pPr lvl="1"/>
            <a:endParaRPr lang="en-US" dirty="0"/>
          </a:p>
        </p:txBody>
      </p:sp>
    </p:spTree>
    <p:extLst>
      <p:ext uri="{BB962C8B-B14F-4D97-AF65-F5344CB8AC3E}">
        <p14:creationId xmlns:p14="http://schemas.microsoft.com/office/powerpoint/2010/main" val="3464492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B5C7F-2497-4FAB-9E2E-E6A7EB669C3E}">
  <ds:schemaRefs>
    <ds:schemaRef ds:uri="http://purl.org/dc/dcmitype/"/>
    <ds:schemaRef ds:uri="http://schemas.microsoft.com/office/2006/documentManagement/types"/>
    <ds:schemaRef ds:uri="http://schemas.microsoft.com/office/2006/metadata/properties"/>
    <ds:schemaRef ds:uri="http://www.w3.org/XML/1998/namespace"/>
    <ds:schemaRef ds:uri="http://schemas.microsoft.com/sharepoint/v3"/>
    <ds:schemaRef ds:uri="http://purl.org/dc/terms/"/>
    <ds:schemaRef ds:uri="http://schemas.microsoft.com/office/infopath/2007/PartnerControls"/>
    <ds:schemaRef ds:uri="http://schemas.openxmlformats.org/package/2006/metadata/core-properties"/>
    <ds:schemaRef ds:uri="05d88611-e516-4d1a-b12e-39107e78b3d0"/>
    <ds:schemaRef ds:uri="56ea17bb-c96d-4826-b465-01eec0dd23dd"/>
    <ds:schemaRef ds:uri="http://purl.org/dc/elements/1.1/"/>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161</TotalTime>
  <Words>158</Words>
  <Application>Microsoft Office PowerPoint</Application>
  <PresentationFormat>Widescreen</PresentationFormat>
  <Paragraphs>36</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.AppleSystemUIFont</vt:lpstr>
      <vt:lpstr>Arial</vt:lpstr>
      <vt:lpstr>Calibri</vt:lpstr>
      <vt:lpstr>Open Sans</vt:lpstr>
      <vt:lpstr>Open Sans SemiBold</vt:lpstr>
      <vt:lpstr>2_Office Theme</vt:lpstr>
      <vt:lpstr>3_Office Theme</vt:lpstr>
      <vt:lpstr>PowerPoint Presentation</vt:lpstr>
      <vt:lpstr>PowerPoint Presentation</vt:lpstr>
      <vt:lpstr>Definition of a Warehouse</vt:lpstr>
      <vt:lpstr>Why Have a Warehouse?</vt:lpstr>
      <vt:lpstr>M x N Shipments</vt:lpstr>
      <vt:lpstr>M + N Shipments</vt:lpstr>
      <vt:lpstr>Types of Warehouses</vt:lpstr>
      <vt:lpstr>Types of Warehouses Assignment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6</cp:revision>
  <cp:lastPrinted>2017-07-07T16:17:37Z</cp:lastPrinted>
  <dcterms:created xsi:type="dcterms:W3CDTF">2017-07-11T23:58:30Z</dcterms:created>
  <dcterms:modified xsi:type="dcterms:W3CDTF">2017-07-21T22:35:59Z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