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22"/>
  </p:notesMasterIdLst>
  <p:sldIdLst>
    <p:sldId id="321" r:id="rId6"/>
    <p:sldId id="319" r:id="rId7"/>
    <p:sldId id="323" r:id="rId8"/>
    <p:sldId id="324" r:id="rId9"/>
    <p:sldId id="325" r:id="rId10"/>
    <p:sldId id="326" r:id="rId11"/>
    <p:sldId id="327" r:id="rId12"/>
    <p:sldId id="328" r:id="rId13"/>
    <p:sldId id="329" r:id="rId14"/>
    <p:sldId id="330" r:id="rId15"/>
    <p:sldId id="331" r:id="rId16"/>
    <p:sldId id="332" r:id="rId17"/>
    <p:sldId id="333" r:id="rId18"/>
    <p:sldId id="334" r:id="rId19"/>
    <p:sldId id="335" r:id="rId20"/>
    <p:sldId id="336" r:id="rId2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86" d="100"/>
          <a:sy n="86" d="100"/>
        </p:scale>
        <p:origin x="562"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commentAuthors" Target="commentAuthors.xml"/><Relationship Id="rId28" Type="http://schemas.microsoft.com/office/2015/10/relationships/revisionInfo" Target="revisionInfo.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7/25/2017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Waste and Hazardous Materials</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Recycling </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Use the EPA Recycling Website to determine how you can recycle the following:</a:t>
            </a:r>
          </a:p>
          <a:p>
            <a:pPr lvl="2"/>
            <a:r>
              <a:rPr lang="en-US" dirty="0"/>
              <a:t>Electronics</a:t>
            </a:r>
          </a:p>
          <a:p>
            <a:pPr lvl="2"/>
            <a:r>
              <a:rPr lang="en-US" dirty="0"/>
              <a:t>Compact Fluorescent Lights (CFLs)</a:t>
            </a:r>
          </a:p>
          <a:p>
            <a:pPr lvl="2"/>
            <a:r>
              <a:rPr lang="en-US" dirty="0"/>
              <a:t>Household Hazardous Waste (batteries, etc.)</a:t>
            </a:r>
          </a:p>
          <a:p>
            <a:pPr lvl="2"/>
            <a:r>
              <a:rPr lang="en-US" dirty="0"/>
              <a:t>Medical and Pharmaceutical Waste</a:t>
            </a:r>
          </a:p>
          <a:p>
            <a:pPr lvl="1"/>
            <a:endParaRPr lang="en-US" dirty="0"/>
          </a:p>
        </p:txBody>
      </p:sp>
    </p:spTree>
    <p:extLst>
      <p:ext uri="{BB962C8B-B14F-4D97-AF65-F5344CB8AC3E}">
        <p14:creationId xmlns:p14="http://schemas.microsoft.com/office/powerpoint/2010/main" val="4763257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Composting</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Landfills are brimming, and new sites are not likely to be easily found. </a:t>
            </a:r>
          </a:p>
          <a:p>
            <a:pPr lvl="1"/>
            <a:r>
              <a:rPr lang="en-US" dirty="0"/>
              <a:t>For this reason there is an interest in conserving existing landfill space and in developing alternative methods of dealing with waste. </a:t>
            </a:r>
          </a:p>
          <a:p>
            <a:pPr lvl="1"/>
            <a:r>
              <a:rPr lang="en-US" dirty="0"/>
              <a:t>Don’t throw away materials when you can use them to improve your lawn and garden! Start composting instead.</a:t>
            </a:r>
          </a:p>
          <a:p>
            <a:pPr lvl="1"/>
            <a:r>
              <a:rPr lang="en-US" dirty="0"/>
              <a:t>Learn how to compost by watching this video</a:t>
            </a:r>
          </a:p>
          <a:p>
            <a:pPr lvl="1"/>
            <a:endParaRPr lang="en-US" dirty="0"/>
          </a:p>
        </p:txBody>
      </p:sp>
    </p:spTree>
    <p:extLst>
      <p:ext uri="{BB962C8B-B14F-4D97-AF65-F5344CB8AC3E}">
        <p14:creationId xmlns:p14="http://schemas.microsoft.com/office/powerpoint/2010/main" val="6282074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Research Waste Legislation </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Use http://www.regulations.gov/#!home to find legislation related to Waste Management</a:t>
            </a:r>
          </a:p>
          <a:p>
            <a:pPr lvl="1"/>
            <a:r>
              <a:rPr lang="en-US" dirty="0"/>
              <a:t>Is this a big issue?  Why or why not?</a:t>
            </a:r>
          </a:p>
          <a:p>
            <a:pPr lvl="1"/>
            <a:endParaRPr lang="en-US" dirty="0"/>
          </a:p>
        </p:txBody>
      </p:sp>
    </p:spTree>
    <p:extLst>
      <p:ext uri="{BB962C8B-B14F-4D97-AF65-F5344CB8AC3E}">
        <p14:creationId xmlns:p14="http://schemas.microsoft.com/office/powerpoint/2010/main" val="22867923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Activity… </a:t>
            </a:r>
            <a:br>
              <a:rPr lang="en-US" dirty="0"/>
            </a:br>
            <a:r>
              <a:rPr lang="en-US" dirty="0"/>
              <a:t>Recycling Program</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Does your school currently have a recycling program for all the materials that may be recycled?  </a:t>
            </a:r>
          </a:p>
          <a:p>
            <a:pPr lvl="1"/>
            <a:r>
              <a:rPr lang="en-US" dirty="0"/>
              <a:t>Plan a recycle program for you school based on the needs you see.</a:t>
            </a:r>
          </a:p>
          <a:p>
            <a:pPr lvl="1"/>
            <a:r>
              <a:rPr lang="en-US" dirty="0"/>
              <a:t>Consider recycling materials that may be currently in the landfill such as feedbags.</a:t>
            </a:r>
          </a:p>
          <a:p>
            <a:pPr lvl="1"/>
            <a:endParaRPr lang="en-US" dirty="0"/>
          </a:p>
        </p:txBody>
      </p:sp>
    </p:spTree>
    <p:extLst>
      <p:ext uri="{BB962C8B-B14F-4D97-AF65-F5344CB8AC3E}">
        <p14:creationId xmlns:p14="http://schemas.microsoft.com/office/powerpoint/2010/main" val="10889326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Summary</a:t>
            </a:r>
            <a:br>
              <a:rPr lang="en-US" dirty="0"/>
            </a:br>
            <a:r>
              <a:rPr lang="en-US" dirty="0"/>
              <a:t>Evaluation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Identify types of waste and hazardous materials</a:t>
            </a:r>
          </a:p>
          <a:p>
            <a:pPr lvl="1"/>
            <a:r>
              <a:rPr lang="en-US" dirty="0"/>
              <a:t>Research legislation related to waste and hazardous materials</a:t>
            </a:r>
          </a:p>
          <a:p>
            <a:pPr lvl="1"/>
            <a:r>
              <a:rPr lang="en-US" dirty="0"/>
              <a:t>Identify entities responsible for waste and hazardous material management</a:t>
            </a:r>
          </a:p>
          <a:p>
            <a:pPr lvl="1"/>
            <a:r>
              <a:rPr lang="en-US" dirty="0"/>
              <a:t>Describe safe handling, storing, and disposal of waste materials including composting and recycling</a:t>
            </a:r>
          </a:p>
          <a:p>
            <a:pPr lvl="1"/>
            <a:endParaRPr lang="en-US" dirty="0"/>
          </a:p>
        </p:txBody>
      </p:sp>
    </p:spTree>
    <p:extLst>
      <p:ext uri="{BB962C8B-B14F-4D97-AF65-F5344CB8AC3E}">
        <p14:creationId xmlns:p14="http://schemas.microsoft.com/office/powerpoint/2010/main" val="8099238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Regulations:  http://www.regulations.gov/#!home  </a:t>
            </a:r>
          </a:p>
          <a:p>
            <a:pPr lvl="1"/>
            <a:r>
              <a:rPr lang="en-US" dirty="0"/>
              <a:t>Composting Basics:  http://compostguide.com  </a:t>
            </a:r>
          </a:p>
          <a:p>
            <a:pPr lvl="1"/>
            <a:r>
              <a:rPr lang="en-US" dirty="0"/>
              <a:t>EPA Recycling:  http://www2.epa.gov/recycle/how-do-i-recycle-common-recyclables and http://www.epa.gov/epawaste/wycd/howdoirecyclemy.htm </a:t>
            </a:r>
          </a:p>
          <a:p>
            <a:pPr lvl="1"/>
            <a:r>
              <a:rPr lang="en-US" dirty="0"/>
              <a:t>EPA Waste Index:  http://www.epa.gov/epawaste/index.htm</a:t>
            </a:r>
          </a:p>
          <a:p>
            <a:pPr lvl="1"/>
            <a:endParaRPr lang="en-US" dirty="0"/>
          </a:p>
        </p:txBody>
      </p:sp>
    </p:spTree>
    <p:extLst>
      <p:ext uri="{BB962C8B-B14F-4D97-AF65-F5344CB8AC3E}">
        <p14:creationId xmlns:p14="http://schemas.microsoft.com/office/powerpoint/2010/main" val="10010771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College and Career Readiness Standards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Social Studies I. C. 3</a:t>
            </a:r>
          </a:p>
          <a:p>
            <a:pPr lvl="1"/>
            <a:r>
              <a:rPr lang="en-US" dirty="0"/>
              <a:t>Social Studies I. E. 1, 4</a:t>
            </a:r>
          </a:p>
          <a:p>
            <a:pPr lvl="1"/>
            <a:r>
              <a:rPr lang="en-US" dirty="0"/>
              <a:t>Social Studies IV. A. 1, 3</a:t>
            </a:r>
          </a:p>
          <a:p>
            <a:pPr lvl="1"/>
            <a:endParaRPr lang="en-US" dirty="0"/>
          </a:p>
        </p:txBody>
      </p:sp>
    </p:spTree>
    <p:extLst>
      <p:ext uri="{BB962C8B-B14F-4D97-AF65-F5344CB8AC3E}">
        <p14:creationId xmlns:p14="http://schemas.microsoft.com/office/powerpoint/2010/main" val="18419739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Where does your trash go?</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When you think about all the waste we produce including our trash and hazardous materials, where does it go and how do we manage it all?</a:t>
            </a:r>
          </a:p>
          <a:p>
            <a:pPr lvl="1"/>
            <a:r>
              <a:rPr lang="en-US" dirty="0"/>
              <a:t>Today we will:   </a:t>
            </a:r>
          </a:p>
          <a:p>
            <a:pPr lvl="2"/>
            <a:r>
              <a:rPr lang="en-US" sz="2400" dirty="0"/>
              <a:t>Identify types of waste and hazardous materials</a:t>
            </a:r>
          </a:p>
          <a:p>
            <a:pPr lvl="2"/>
            <a:r>
              <a:rPr lang="en-US" sz="2400" dirty="0"/>
              <a:t>Research legislation related to waste and hazardous materials</a:t>
            </a:r>
          </a:p>
          <a:p>
            <a:pPr lvl="2"/>
            <a:r>
              <a:rPr lang="en-US" sz="2400" dirty="0"/>
              <a:t>Identify entities responsible for waste and hazardous material management</a:t>
            </a:r>
          </a:p>
          <a:p>
            <a:pPr lvl="2"/>
            <a:r>
              <a:rPr lang="en-US" sz="2400" dirty="0"/>
              <a:t>Describe safe handling, storing, and disposal of waste materials including composting and recycling</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Waste has existed since the beginning of time. </a:t>
            </a:r>
          </a:p>
          <a:p>
            <a:pPr lvl="1"/>
            <a:r>
              <a:rPr lang="en-US" dirty="0"/>
              <a:t>Before recorded history, this waste decomposed in small quantities according to a natural cycle. </a:t>
            </a:r>
          </a:p>
          <a:p>
            <a:pPr lvl="1"/>
            <a:r>
              <a:rPr lang="en-US" dirty="0"/>
              <a:t>With the development of cities, industrialization, population booms, and the consumption of large amounts of waste, the issue of how to collect and store it appeared. </a:t>
            </a:r>
          </a:p>
          <a:p>
            <a:pPr lvl="1"/>
            <a:r>
              <a:rPr lang="en-US" dirty="0"/>
              <a:t>As raw material resources become rare and we tackle climate change, recycling and recovery have emerged. </a:t>
            </a:r>
          </a:p>
          <a:p>
            <a:pPr lvl="1"/>
            <a:endParaRPr lang="en-US" dirty="0"/>
          </a:p>
        </p:txBody>
      </p:sp>
    </p:spTree>
    <p:extLst>
      <p:ext uri="{BB962C8B-B14F-4D97-AF65-F5344CB8AC3E}">
        <p14:creationId xmlns:p14="http://schemas.microsoft.com/office/powerpoint/2010/main" val="3219747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What is Waste?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Nearly everything we do results in some type of waste material.</a:t>
            </a:r>
          </a:p>
          <a:p>
            <a:pPr lvl="1"/>
            <a:r>
              <a:rPr lang="en-US" dirty="0"/>
              <a:t>The Environmental Protection Agency (EPA) classifies waste into two categories:</a:t>
            </a:r>
          </a:p>
          <a:p>
            <a:pPr lvl="2"/>
            <a:r>
              <a:rPr lang="en-US" sz="2400" dirty="0"/>
              <a:t>Hazardous Waste </a:t>
            </a:r>
          </a:p>
          <a:p>
            <a:pPr lvl="2"/>
            <a:r>
              <a:rPr lang="en-US" sz="2400" dirty="0"/>
              <a:t>Non Hazardous Waste</a:t>
            </a:r>
          </a:p>
          <a:p>
            <a:pPr lvl="1"/>
            <a:endParaRPr lang="en-US" dirty="0"/>
          </a:p>
        </p:txBody>
      </p:sp>
    </p:spTree>
    <p:extLst>
      <p:ext uri="{BB962C8B-B14F-4D97-AF65-F5344CB8AC3E}">
        <p14:creationId xmlns:p14="http://schemas.microsoft.com/office/powerpoint/2010/main" val="3855970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Non Hazardous Waste Materials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EPA defines solid waste as any garbage or refuse, sludge from a wastewater treatment plant, water supply treatment plant, or air pollution control facility and other discarded material, including solid, liquid, semi-solid, or contained gaseous material resulting from industrial, commercial, mining, and agricultural operations, and from community activities. </a:t>
            </a:r>
          </a:p>
          <a:p>
            <a:pPr lvl="2"/>
            <a:r>
              <a:rPr lang="en-US" sz="2400" dirty="0"/>
              <a:t>There are two broad categories</a:t>
            </a:r>
          </a:p>
          <a:p>
            <a:pPr lvl="3"/>
            <a:r>
              <a:rPr lang="en-US" sz="2200" dirty="0"/>
              <a:t>Municipal Solid Waste (MSW)– Household trash</a:t>
            </a:r>
          </a:p>
          <a:p>
            <a:pPr lvl="3"/>
            <a:r>
              <a:rPr lang="en-US" sz="2200" dirty="0"/>
              <a:t>Industrial Waste—includes construction materials, medical waste, etc.</a:t>
            </a:r>
          </a:p>
          <a:p>
            <a:pPr lvl="1"/>
            <a:endParaRPr lang="en-US" dirty="0"/>
          </a:p>
        </p:txBody>
      </p:sp>
    </p:spTree>
    <p:extLst>
      <p:ext uri="{BB962C8B-B14F-4D97-AF65-F5344CB8AC3E}">
        <p14:creationId xmlns:p14="http://schemas.microsoft.com/office/powerpoint/2010/main" val="25245699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Hazardous Waste Materials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Hazardous waste is defined as liquid, solid, contained gas, or sludge wastes that contain properties that are dangerous or potentially harmful to human health or the environment. Learn how to properly manage and dispose of hazardous waste.</a:t>
            </a:r>
          </a:p>
          <a:p>
            <a:pPr lvl="1"/>
            <a:endParaRPr lang="en-US" dirty="0"/>
          </a:p>
        </p:txBody>
      </p:sp>
    </p:spTree>
    <p:extLst>
      <p:ext uri="{BB962C8B-B14F-4D97-AF65-F5344CB8AC3E}">
        <p14:creationId xmlns:p14="http://schemas.microsoft.com/office/powerpoint/2010/main" val="2960846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Entities Responsible for Waste Management</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Environmental Protection Agency (EPA) is the entity with the primary responsibility to govern waste management</a:t>
            </a:r>
          </a:p>
          <a:p>
            <a:pPr lvl="1"/>
            <a:endParaRPr lang="en-US" dirty="0"/>
          </a:p>
        </p:txBody>
      </p:sp>
    </p:spTree>
    <p:extLst>
      <p:ext uri="{BB962C8B-B14F-4D97-AF65-F5344CB8AC3E}">
        <p14:creationId xmlns:p14="http://schemas.microsoft.com/office/powerpoint/2010/main" val="346449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Handling, Storing and Disposal of Waste Safely is Important </a:t>
            </a:r>
          </a:p>
        </p:txBody>
      </p:sp>
      <p:pic>
        <p:nvPicPr>
          <p:cNvPr id="4" name="Content Placeholder 3">
            <a:extLst>
              <a:ext uri="{FF2B5EF4-FFF2-40B4-BE49-F238E27FC236}">
                <a16:creationId xmlns:a16="http://schemas.microsoft.com/office/drawing/2014/main" id="{04449627-FEAA-45D1-A84F-20CA13FCD0DF}"/>
              </a:ext>
            </a:extLst>
          </p:cNvPr>
          <p:cNvPicPr>
            <a:picLocks noGrp="1" noChangeAspect="1"/>
          </p:cNvPicPr>
          <p:nvPr>
            <p:ph sz="half" idx="1"/>
          </p:nvPr>
        </p:nvPicPr>
        <p:blipFill>
          <a:blip r:embed="rId2"/>
          <a:stretch>
            <a:fillRect/>
          </a:stretch>
        </p:blipFill>
        <p:spPr>
          <a:xfrm>
            <a:off x="2306608" y="2008574"/>
            <a:ext cx="7766977" cy="4084674"/>
          </a:xfrm>
          <a:prstGeom prst="rect">
            <a:avLst/>
          </a:prstGeom>
        </p:spPr>
      </p:pic>
    </p:spTree>
    <p:extLst>
      <p:ext uri="{BB962C8B-B14F-4D97-AF65-F5344CB8AC3E}">
        <p14:creationId xmlns:p14="http://schemas.microsoft.com/office/powerpoint/2010/main" val="1077649995"/>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2" ma:contentTypeDescription="Create a new document." ma:contentTypeScope="" ma:versionID="04606bd753c2445e9070f0c6dd2da2ed">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ad1efff391d1fe3edf90899dfd79df61"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element ref="ns2: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element name="MediaServiceAutoTags" ma:index="19"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371B5C7F-2497-4FAB-9E2E-E6A7EB669C3E}">
  <ds:schemaRefs>
    <ds:schemaRef ds:uri="http://purl.org/dc/dcmitype/"/>
    <ds:schemaRef ds:uri="http://schemas.openxmlformats.org/package/2006/metadata/core-properties"/>
    <ds:schemaRef ds:uri="http://purl.org/dc/terms/"/>
    <ds:schemaRef ds:uri="http://schemas.microsoft.com/office/2006/documentManagement/types"/>
    <ds:schemaRef ds:uri="http://schemas.microsoft.com/office/2006/metadata/properties"/>
    <ds:schemaRef ds:uri="http://schemas.microsoft.com/office/infopath/2007/PartnerControls"/>
    <ds:schemaRef ds:uri="05d88611-e516-4d1a-b12e-39107e78b3d0"/>
    <ds:schemaRef ds:uri="56ea17bb-c96d-4826-b465-01eec0dd23dd"/>
    <ds:schemaRef ds:uri="http://schemas.microsoft.com/sharepoint/v3"/>
    <ds:schemaRef ds:uri="http://www.w3.org/XML/1998/namespace"/>
    <ds:schemaRef ds:uri="http://purl.org/dc/elements/1.1/"/>
  </ds:schemaRefs>
</ds:datastoreItem>
</file>

<file path=customXml/itemProps3.xml><?xml version="1.0" encoding="utf-8"?>
<ds:datastoreItem xmlns:ds="http://schemas.openxmlformats.org/officeDocument/2006/customXml" ds:itemID="{9B910175-B4C0-4C89-A952-D999919188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149</TotalTime>
  <Words>673</Words>
  <Application>Microsoft Office PowerPoint</Application>
  <PresentationFormat>Widescreen</PresentationFormat>
  <Paragraphs>60</Paragraphs>
  <Slides>16</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16</vt:i4>
      </vt:variant>
    </vt:vector>
  </HeadingPairs>
  <TitlesOfParts>
    <vt:vector size="23"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Where does your trash go?</vt:lpstr>
      <vt:lpstr>Background</vt:lpstr>
      <vt:lpstr>What is Waste?</vt:lpstr>
      <vt:lpstr>Non Hazardous Waste Materials</vt:lpstr>
      <vt:lpstr>Hazardous Waste Materials</vt:lpstr>
      <vt:lpstr>Entities Responsible for Waste Management</vt:lpstr>
      <vt:lpstr>Handling, Storing and Disposal of Waste Safely is Important </vt:lpstr>
      <vt:lpstr>Recycling </vt:lpstr>
      <vt:lpstr>Composting</vt:lpstr>
      <vt:lpstr>Research Waste Legislation </vt:lpstr>
      <vt:lpstr>Activity…  Recycling Program</vt:lpstr>
      <vt:lpstr>Summary Evaluation</vt:lpstr>
      <vt:lpstr>References</vt:lpstr>
      <vt:lpstr>College and Career Readiness Standards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Rajit Podder</cp:lastModifiedBy>
  <cp:revision>6</cp:revision>
  <cp:lastPrinted>2017-07-07T16:17:37Z</cp:lastPrinted>
  <dcterms:created xsi:type="dcterms:W3CDTF">2017-07-11T23:58:30Z</dcterms:created>
  <dcterms:modified xsi:type="dcterms:W3CDTF">2017-07-25T19:58:28Z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