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25" r:id="rId6"/>
  </p:sldMasterIdLst>
  <p:notesMasterIdLst>
    <p:notesMasterId r:id="rId14"/>
  </p:notesMasterIdLst>
  <p:sldIdLst>
    <p:sldId id="321" r:id="rId7"/>
    <p:sldId id="330" r:id="rId8"/>
    <p:sldId id="325" r:id="rId9"/>
    <p:sldId id="326" r:id="rId10"/>
    <p:sldId id="327" r:id="rId11"/>
    <p:sldId id="328" r:id="rId12"/>
    <p:sldId id="329" r:id="rId13"/>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5190" autoAdjust="0"/>
  </p:normalViewPr>
  <p:slideViewPr>
    <p:cSldViewPr snapToGrid="0">
      <p:cViewPr varScale="1">
        <p:scale>
          <a:sx n="83" d="100"/>
          <a:sy n="83" d="100"/>
        </p:scale>
        <p:origin x="566"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commentAuthors" Target="commentAuthors.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722BDB0-5C2D-4094-99AA-670E8D511E6B}"/>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F1996D74-EE0D-4C1E-8380-F7DFE9E65DAA}"/>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7BAE0209-A025-49FC-8282-8D199AF055D6}" type="datetimeFigureOut">
              <a:rPr lang="en-US"/>
              <a:pPr>
                <a:defRPr/>
              </a:pPr>
              <a:t>7/24/2017</a:t>
            </a:fld>
            <a:endParaRPr lang="en-US"/>
          </a:p>
        </p:txBody>
      </p:sp>
      <p:sp>
        <p:nvSpPr>
          <p:cNvPr id="4" name="Slide Image Placeholder 3">
            <a:extLst>
              <a:ext uri="{FF2B5EF4-FFF2-40B4-BE49-F238E27FC236}">
                <a16:creationId xmlns:a16="http://schemas.microsoft.com/office/drawing/2014/main" id="{235397C4-DE3A-43A3-B72D-11B9A3436AEA}"/>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EF355302-0335-402E-A05A-3B34E2DAF04F}"/>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B923C04F-55D1-4C3E-911F-FEEEDB48DA13}"/>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53FF2F2-3E0A-49D3-83A6-9F8C593B9D92}"/>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EA44D850-2251-4CC7-8790-7BAD1DED959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6">
            <a:extLst>
              <a:ext uri="{FF2B5EF4-FFF2-40B4-BE49-F238E27FC236}">
                <a16:creationId xmlns:a16="http://schemas.microsoft.com/office/drawing/2014/main" id="{C8BCF8FF-808F-46EE-A07B-3D287ED8FD6B}"/>
              </a:ext>
            </a:extLst>
          </p:cNvPr>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r>
              <a:rPr lang="en-US" altLang="en-US">
                <a:latin typeface="Times New Roman" panose="02020603050405020304" pitchFamily="18" charset="0"/>
              </a:rPr>
              <a:t>Trade &amp; Industrial Education</a:t>
            </a:r>
          </a:p>
        </p:txBody>
      </p:sp>
      <p:sp>
        <p:nvSpPr>
          <p:cNvPr id="20483" name="Rectangle 7">
            <a:extLst>
              <a:ext uri="{FF2B5EF4-FFF2-40B4-BE49-F238E27FC236}">
                <a16:creationId xmlns:a16="http://schemas.microsoft.com/office/drawing/2014/main" id="{E84E21A4-408E-4EC2-B7A1-17A34981C52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0" fontAlgn="base" hangingPunct="0">
              <a:spcBef>
                <a:spcPct val="0"/>
              </a:spcBef>
              <a:spcAft>
                <a:spcPct val="0"/>
              </a:spcAft>
            </a:pPr>
            <a:fld id="{55A000E4-21AD-405F-8694-10B5367911AB}" type="slidenum">
              <a:rPr lang="en-US" altLang="en-US">
                <a:latin typeface="Times New Roman" panose="02020603050405020304" pitchFamily="18" charset="0"/>
              </a:rPr>
              <a:pPr eaLnBrk="0" fontAlgn="base" hangingPunct="0">
                <a:spcBef>
                  <a:spcPct val="0"/>
                </a:spcBef>
                <a:spcAft>
                  <a:spcPct val="0"/>
                </a:spcAft>
              </a:pPr>
              <a:t>3</a:t>
            </a:fld>
            <a:endParaRPr lang="en-US" altLang="en-US">
              <a:latin typeface="Times New Roman" panose="02020603050405020304" pitchFamily="18" charset="0"/>
            </a:endParaRPr>
          </a:p>
        </p:txBody>
      </p:sp>
      <p:sp>
        <p:nvSpPr>
          <p:cNvPr id="20484" name="Rectangle 2">
            <a:extLst>
              <a:ext uri="{FF2B5EF4-FFF2-40B4-BE49-F238E27FC236}">
                <a16:creationId xmlns:a16="http://schemas.microsoft.com/office/drawing/2014/main" id="{296E9C79-EFD6-4E68-8745-F8DC16B6DA8A}"/>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EBE24818-F12D-4FEA-A501-23D9C383788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type="none" w="sm" len="sm"/>
                <a:tailEnd type="none" w="sm" len="sm"/>
              </a14:hiddenLine>
            </a:ext>
          </a:extLst>
        </p:spPr>
        <p:txBody>
          <a:bodyPr wrap="square" numCol="1" anchor="t" anchorCtr="0" compatLnSpc="1">
            <a:prstTxWarp prst="textNoShape">
              <a:avLst/>
            </a:prstTxWarp>
          </a:bodyPr>
          <a:lstStyle/>
          <a:p>
            <a:pPr>
              <a:spcBef>
                <a:spcPct val="0"/>
              </a:spcBef>
              <a:buFontTx/>
              <a:buChar char="•"/>
            </a:pPr>
            <a:r>
              <a:rPr lang="en-US" altLang="en-US"/>
              <a:t>Safety rules protect you and those around you from injury.</a:t>
            </a:r>
          </a:p>
          <a:p>
            <a:pPr>
              <a:spcBef>
                <a:spcPct val="0"/>
              </a:spcBef>
            </a:pPr>
            <a:r>
              <a:rPr lang="en-US" altLang="en-US">
                <a:latin typeface="Arial" panose="020B0604020202020204" pitchFamily="34" charset="0"/>
                <a:cs typeface="Times New Roman" panose="02020603050405020304" pitchFamily="18" charset="0"/>
              </a:rPr>
              <a:t> </a:t>
            </a:r>
          </a:p>
          <a:p>
            <a:pPr>
              <a:spcBef>
                <a:spcPct val="0"/>
              </a:spcBef>
            </a:pPr>
            <a:r>
              <a:rPr lang="en-US" altLang="en-US">
                <a:latin typeface="Arial" panose="020B0604020202020204" pitchFamily="34" charset="0"/>
                <a:cs typeface="Times New Roman" panose="02020603050405020304" pitchFamily="18" charset="0"/>
              </a:rPr>
              <a:t> Whose responsibility is safety and health in the classroom laboratory? (Students’, teachers’, everyone’s)</a:t>
            </a:r>
          </a:p>
          <a:p>
            <a:pPr>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D75EAD45-4D89-4C9C-ADAD-5DD22D3D2F13}"/>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A86E8FD6-0625-4C2B-893B-2FA3D0992C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46A42E21-830E-4DA5-B297-71903989F3FE}"/>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FE782A9-CD97-4A12-9913-FEB79908FE66}"/>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22108494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F2DDCB76-8F1D-4F45-AAAD-3CD39DB67F07}"/>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4AF91119-BAD9-4239-8CD7-1FFF07D1515F}"/>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D40D4B83-A331-4543-9AA2-E1B2C723407C}"/>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420966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a16="http://schemas.microsoft.com/office/drawing/2014/main" id="{44A0FA1B-9EB8-4D1E-83AB-3E79E3F43B9E}"/>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UNT in partnership with TEA, Copyright © . All rights reserved.</a:t>
            </a:r>
            <a:endParaRPr lang="en-US" altLang="en-US"/>
          </a:p>
        </p:txBody>
      </p:sp>
      <p:sp>
        <p:nvSpPr>
          <p:cNvPr id="5" name="Rectangle 6">
            <a:extLst>
              <a:ext uri="{FF2B5EF4-FFF2-40B4-BE49-F238E27FC236}">
                <a16:creationId xmlns:a16="http://schemas.microsoft.com/office/drawing/2014/main" id="{BF50D7D1-9226-498F-BB8E-EEBAB2BC0225}"/>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Gas Tungsten Arc Welding</a:t>
            </a:r>
          </a:p>
        </p:txBody>
      </p:sp>
      <p:sp>
        <p:nvSpPr>
          <p:cNvPr id="6" name="Rectangle 7">
            <a:extLst>
              <a:ext uri="{FF2B5EF4-FFF2-40B4-BE49-F238E27FC236}">
                <a16:creationId xmlns:a16="http://schemas.microsoft.com/office/drawing/2014/main" id="{19874D6A-DC2D-40EE-B6A7-CDDB2C8F8F62}"/>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72F350B7-E8B7-429F-86DA-D016EAF3A321}" type="slidenum">
              <a:rPr lang="en-US" altLang="en-US"/>
              <a:pPr>
                <a:defRPr/>
              </a:pPr>
              <a:t>‹#›</a:t>
            </a:fld>
            <a:endParaRPr lang="en-US" altLang="en-US"/>
          </a:p>
        </p:txBody>
      </p:sp>
    </p:spTree>
    <p:extLst>
      <p:ext uri="{BB962C8B-B14F-4D97-AF65-F5344CB8AC3E}">
        <p14:creationId xmlns:p14="http://schemas.microsoft.com/office/powerpoint/2010/main" val="27133019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a:extLst>
              <a:ext uri="{FF2B5EF4-FFF2-40B4-BE49-F238E27FC236}">
                <a16:creationId xmlns:a16="http://schemas.microsoft.com/office/drawing/2014/main" id="{E000A700-5829-48E2-B9B6-A5623940B753}"/>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UNT in partnership with TEA, Copyright © . All rights reserved.</a:t>
            </a:r>
            <a:endParaRPr lang="en-US" altLang="en-US"/>
          </a:p>
        </p:txBody>
      </p:sp>
      <p:sp>
        <p:nvSpPr>
          <p:cNvPr id="4" name="Rectangle 6">
            <a:extLst>
              <a:ext uri="{FF2B5EF4-FFF2-40B4-BE49-F238E27FC236}">
                <a16:creationId xmlns:a16="http://schemas.microsoft.com/office/drawing/2014/main" id="{7E63B75B-A6BF-45DE-BE38-0346BF54A2DE}"/>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Gas Tungsten Arc Welding</a:t>
            </a:r>
          </a:p>
        </p:txBody>
      </p:sp>
      <p:sp>
        <p:nvSpPr>
          <p:cNvPr id="5" name="Rectangle 7">
            <a:extLst>
              <a:ext uri="{FF2B5EF4-FFF2-40B4-BE49-F238E27FC236}">
                <a16:creationId xmlns:a16="http://schemas.microsoft.com/office/drawing/2014/main" id="{FEE348F8-9668-436F-B7E3-504899A79988}"/>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D9FD725E-72A0-4F2D-80B1-22E84AC8741C}" type="slidenum">
              <a:rPr lang="en-US" altLang="en-US"/>
              <a:pPr>
                <a:defRPr/>
              </a:pPr>
              <a:t>‹#›</a:t>
            </a:fld>
            <a:endParaRPr lang="en-US" altLang="en-US"/>
          </a:p>
        </p:txBody>
      </p:sp>
    </p:spTree>
    <p:extLst>
      <p:ext uri="{BB962C8B-B14F-4D97-AF65-F5344CB8AC3E}">
        <p14:creationId xmlns:p14="http://schemas.microsoft.com/office/powerpoint/2010/main" val="4911380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122238"/>
            <a:ext cx="10058400" cy="1295400"/>
          </a:xfrm>
        </p:spPr>
        <p:txBody>
          <a:bodyPr/>
          <a:lstStyle/>
          <a:p>
            <a:r>
              <a:rPr lang="en-US"/>
              <a:t>Click to edit Master title style</a:t>
            </a:r>
          </a:p>
        </p:txBody>
      </p:sp>
      <p:sp>
        <p:nvSpPr>
          <p:cNvPr id="3" name="Text Placeholder 2"/>
          <p:cNvSpPr>
            <a:spLocks noGrp="1"/>
          </p:cNvSpPr>
          <p:nvPr>
            <p:ph type="body" sz="half" idx="1"/>
          </p:nvPr>
        </p:nvSpPr>
        <p:spPr>
          <a:xfrm>
            <a:off x="609600" y="1719263"/>
            <a:ext cx="5384800" cy="44116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719263"/>
            <a:ext cx="5384800" cy="4411662"/>
          </a:xfrm>
        </p:spPr>
        <p:txBody>
          <a:bodyPr/>
          <a:lstStyle/>
          <a:p>
            <a:pPr lvl="0"/>
            <a:endParaRPr lang="en-US" noProof="0"/>
          </a:p>
        </p:txBody>
      </p:sp>
      <p:sp>
        <p:nvSpPr>
          <p:cNvPr id="5" name="Rectangle 5">
            <a:extLst>
              <a:ext uri="{FF2B5EF4-FFF2-40B4-BE49-F238E27FC236}">
                <a16:creationId xmlns:a16="http://schemas.microsoft.com/office/drawing/2014/main" id="{7DD630D1-FB40-49A3-89B5-FB1391A8A1C3}"/>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UNT in partnership with TEA, Copyright © . All rights reserved.</a:t>
            </a:r>
            <a:endParaRPr lang="en-US" altLang="en-US"/>
          </a:p>
        </p:txBody>
      </p:sp>
      <p:sp>
        <p:nvSpPr>
          <p:cNvPr id="6" name="Rectangle 6">
            <a:extLst>
              <a:ext uri="{FF2B5EF4-FFF2-40B4-BE49-F238E27FC236}">
                <a16:creationId xmlns:a16="http://schemas.microsoft.com/office/drawing/2014/main" id="{B09D0BA3-5789-42ED-B525-036E118C46A7}"/>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Gas Tungsten Arc Welding</a:t>
            </a:r>
          </a:p>
        </p:txBody>
      </p:sp>
      <p:sp>
        <p:nvSpPr>
          <p:cNvPr id="7" name="Rectangle 7">
            <a:extLst>
              <a:ext uri="{FF2B5EF4-FFF2-40B4-BE49-F238E27FC236}">
                <a16:creationId xmlns:a16="http://schemas.microsoft.com/office/drawing/2014/main" id="{E71F353C-B7F7-4CF0-905A-6420BA2FE1AE}"/>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F0BDB7E2-BED8-4CA7-AC70-F37603DE7344}" type="slidenum">
              <a:rPr lang="en-US" altLang="en-US"/>
              <a:pPr>
                <a:defRPr/>
              </a:pPr>
              <a:t>‹#›</a:t>
            </a:fld>
            <a:endParaRPr lang="en-US" altLang="en-US"/>
          </a:p>
        </p:txBody>
      </p:sp>
    </p:spTree>
    <p:extLst>
      <p:ext uri="{BB962C8B-B14F-4D97-AF65-F5344CB8AC3E}">
        <p14:creationId xmlns:p14="http://schemas.microsoft.com/office/powerpoint/2010/main" val="33342331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719263"/>
            <a:ext cx="53848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a:extLst>
              <a:ext uri="{FF2B5EF4-FFF2-40B4-BE49-F238E27FC236}">
                <a16:creationId xmlns:a16="http://schemas.microsoft.com/office/drawing/2014/main" id="{824B343A-6AF1-49D3-8E5A-666DEDC9C3B1}"/>
              </a:ext>
            </a:extLst>
          </p:cNvPr>
          <p:cNvSpPr>
            <a:spLocks noGrp="1" noChangeArrowheads="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UNT in partnership with TEA, Copyright © . All rights reserved.</a:t>
            </a:r>
            <a:endParaRPr lang="en-US" altLang="en-US"/>
          </a:p>
        </p:txBody>
      </p:sp>
      <p:sp>
        <p:nvSpPr>
          <p:cNvPr id="6" name="Rectangle 6">
            <a:extLst>
              <a:ext uri="{FF2B5EF4-FFF2-40B4-BE49-F238E27FC236}">
                <a16:creationId xmlns:a16="http://schemas.microsoft.com/office/drawing/2014/main" id="{7C925E8C-2D5D-4E78-B253-3D512569640A}"/>
              </a:ext>
            </a:extLst>
          </p:cNvPr>
          <p:cNvSpPr>
            <a:spLocks noGrp="1" noChangeArrowheads="1"/>
          </p:cNvSpPr>
          <p:nvPr>
            <p:ph type="ftr"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ltLang="en-US"/>
              <a:t>Welding Trades- Gas Tungsten Arc Welding</a:t>
            </a:r>
          </a:p>
        </p:txBody>
      </p:sp>
      <p:sp>
        <p:nvSpPr>
          <p:cNvPr id="7" name="Rectangle 7">
            <a:extLst>
              <a:ext uri="{FF2B5EF4-FFF2-40B4-BE49-F238E27FC236}">
                <a16:creationId xmlns:a16="http://schemas.microsoft.com/office/drawing/2014/main" id="{A3B22EB2-EFDB-4F27-A01A-3CA4A256D10F}"/>
              </a:ext>
            </a:extLst>
          </p:cNvPr>
          <p:cNvSpPr>
            <a:spLocks noGrp="1" noChangeArrowheads="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503E58AE-1522-4AE9-8254-BB877EA5A847}" type="slidenum">
              <a:rPr lang="en-US" altLang="en-US"/>
              <a:pPr>
                <a:defRPr/>
              </a:pPr>
              <a:t>‹#›</a:t>
            </a:fld>
            <a:endParaRPr lang="en-US" altLang="en-US"/>
          </a:p>
        </p:txBody>
      </p:sp>
    </p:spTree>
    <p:extLst>
      <p:ext uri="{BB962C8B-B14F-4D97-AF65-F5344CB8AC3E}">
        <p14:creationId xmlns:p14="http://schemas.microsoft.com/office/powerpoint/2010/main" val="23113617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32852294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36221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2208938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020005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9800405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497A81B-50B7-4C7A-B706-A59FB9F2A2C7}"/>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7D493215-BE1B-4161-B359-F70F79341C7B}"/>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B95B666A-D742-4E18-AE08-2C25F81F0F9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919017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158615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1719721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18263308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008045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979285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951792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6569354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3900047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33254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2A529F3C-9E94-450F-A4C9-5A8838D4C412}"/>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954699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240ADA0-26D1-4FB4-9E3F-9CCB44D3C358}"/>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F407E2E-CCA3-47FB-A2B0-450ACD048B79}"/>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8C0B2F02-F9F8-47DF-848D-244757130700}"/>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64298558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slideLayout" Target="../slideLayouts/slideLayout14.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slideLayout" Target="../slideLayouts/slideLayout13.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5" Type="http://schemas.openxmlformats.org/officeDocument/2006/relationships/image" Target="../media/image3.png"/><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image" Target="../media/image5.png"/><Relationship Id="rId5" Type="http://schemas.openxmlformats.org/officeDocument/2006/relationships/slideLayout" Target="../slideLayouts/slideLayout19.xml"/><Relationship Id="rId10" Type="http://schemas.openxmlformats.org/officeDocument/2006/relationships/theme" Target="../theme/theme3.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E9218E2-AAFF-4E74-824D-7209546C5DC6}"/>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A8676340-EEA9-4EB1-B217-E4D976D5BE42}"/>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14"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53DF04-2357-481D-89CE-5E620A76DC8B}"/>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F3BF621E-6CCE-4B3D-93B0-AAA3FCA630E5}"/>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16A3342E-346D-4036-B293-FB52991D2D3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E68B9F52-13E2-4C3B-88E4-11C9DF0611AE}"/>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28AF7B11-208E-4F9C-BB77-FCFBB9ED1736}"/>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D17DCC53-0D98-4EB4-9852-A9B22B9D56B2}"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0" r:id="rId3"/>
    <p:sldLayoutId id="2147483811" r:id="rId4"/>
    <p:sldLayoutId id="2147483812" r:id="rId5"/>
    <p:sldLayoutId id="2147483813" r:id="rId6"/>
    <p:sldLayoutId id="2147483817" r:id="rId7"/>
    <p:sldLayoutId id="2147483818" r:id="rId8"/>
    <p:sldLayoutId id="2147483819" r:id="rId9"/>
    <p:sldLayoutId id="2147483821" r:id="rId10"/>
    <p:sldLayoutId id="2147483822" r:id="rId11"/>
    <p:sldLayoutId id="2147483823" r:id="rId12"/>
    <p:sldLayoutId id="2147483824" r:id="rId13"/>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896522949"/>
      </p:ext>
    </p:extLst>
  </p:cSld>
  <p:clrMap bg1="lt1" tx1="dk1" bg2="lt2" tx2="dk2" accent1="accent1" accent2="accent2" accent3="accent3" accent4="accent4" accent5="accent5" accent6="accent6" hlink="hlink" folHlink="folHlink"/>
  <p:sldLayoutIdLst>
    <p:sldLayoutId id="2147483826" r:id="rId1"/>
    <p:sldLayoutId id="2147483827" r:id="rId2"/>
    <p:sldLayoutId id="2147483828" r:id="rId3"/>
    <p:sldLayoutId id="2147483829" r:id="rId4"/>
    <p:sldLayoutId id="2147483830" r:id="rId5"/>
    <p:sldLayoutId id="2147483831" r:id="rId6"/>
    <p:sldLayoutId id="2147483832" r:id="rId7"/>
    <p:sldLayoutId id="2147483833" r:id="rId8"/>
    <p:sldLayoutId id="2147483834"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6F7CE19-FE95-4BCC-A831-DEB1AFC20289}"/>
              </a:ext>
            </a:extLst>
          </p:cNvPr>
          <p:cNvSpPr>
            <a:spLocks noGrp="1"/>
          </p:cNvSpPr>
          <p:nvPr>
            <p:ph type="body" sz="quarter" idx="10"/>
          </p:nvPr>
        </p:nvSpPr>
        <p:spPr>
          <a:xfrm>
            <a:off x="4735513" y="1219200"/>
            <a:ext cx="7080250" cy="5072063"/>
          </a:xfrm>
          <a:ln>
            <a:solidFill>
              <a:schemeClr val="accent1"/>
            </a:solidFill>
          </a:ln>
        </p:spPr>
        <p:txBody>
          <a:bodyPr rtlCol="0">
            <a:normAutofit/>
          </a:bodyPr>
          <a:lstStyle/>
          <a:p>
            <a:pPr fontAlgn="auto">
              <a:defRPr/>
            </a:pPr>
            <a:r>
              <a:rPr lang="en-US" dirty="0"/>
              <a:t>Welding Trades</a:t>
            </a:r>
          </a:p>
          <a:p>
            <a:pPr lvl="1" fontAlgn="auto">
              <a:spcAft>
                <a:spcPts val="0"/>
              </a:spcAft>
              <a:defRPr/>
            </a:pPr>
            <a:r>
              <a:rPr lang="de-DE" dirty="0"/>
              <a:t>Gas Tungsten Arc Welding (GTAW)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9" name="Rectangle 4">
            <a:extLst>
              <a:ext uri="{FF2B5EF4-FFF2-40B4-BE49-F238E27FC236}">
                <a16:creationId xmlns:a16="http://schemas.microsoft.com/office/drawing/2014/main" id="{9941EDD3-EBEA-48D8-BB81-DDD8188DAC93}"/>
              </a:ext>
            </a:extLst>
          </p:cNvPr>
          <p:cNvSpPr>
            <a:spLocks noGrp="1" noChangeArrowheads="1"/>
          </p:cNvSpPr>
          <p:nvPr>
            <p:ph type="title"/>
          </p:nvPr>
        </p:nvSpPr>
        <p:spPr/>
        <p:txBody>
          <a:bodyPr/>
          <a:lstStyle/>
          <a:p>
            <a:pPr fontAlgn="auto">
              <a:spcAft>
                <a:spcPts val="0"/>
              </a:spcAft>
              <a:defRPr/>
            </a:pPr>
            <a:r>
              <a:rPr lang="en-US" dirty="0"/>
              <a:t> Objectives</a:t>
            </a:r>
          </a:p>
        </p:txBody>
      </p:sp>
      <p:sp>
        <p:nvSpPr>
          <p:cNvPr id="5125" name="Rectangle 5">
            <a:extLst>
              <a:ext uri="{FF2B5EF4-FFF2-40B4-BE49-F238E27FC236}">
                <a16:creationId xmlns:a16="http://schemas.microsoft.com/office/drawing/2014/main" id="{C32DD9DA-8268-49F3-8C06-2AFCF11BCC5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Complete a chart of tungsten electrodes and applications</a:t>
            </a:r>
          </a:p>
          <a:p>
            <a:pPr lvl="1"/>
            <a:r>
              <a:rPr lang="en-US" altLang="en-US" dirty="0"/>
              <a:t>Select a tungsten electrode for proper use</a:t>
            </a:r>
          </a:p>
          <a:p>
            <a:pPr lvl="1"/>
            <a:r>
              <a:rPr lang="en-US" altLang="en-US" dirty="0"/>
              <a:t>Grind a tungsten electrode for proper use</a:t>
            </a:r>
          </a:p>
          <a:p>
            <a:pPr lvl="1"/>
            <a:r>
              <a:rPr lang="en-US" altLang="en-US" dirty="0"/>
              <a:t>Shape a tungsten electrode for proper use </a:t>
            </a: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5125">
                                            <p:txEl>
                                              <p:pRg st="0" end="0"/>
                                            </p:txEl>
                                          </p:spTgt>
                                        </p:tgtEl>
                                        <p:attrNameLst>
                                          <p:attrName>style.visibility</p:attrName>
                                        </p:attrNameLst>
                                      </p:cBhvr>
                                      <p:to>
                                        <p:strVal val="visible"/>
                                      </p:to>
                                    </p:set>
                                    <p:anim calcmode="lin" valueType="num">
                                      <p:cBhvr additive="base">
                                        <p:cTn id="7" dur="500" fill="hold"/>
                                        <p:tgtEl>
                                          <p:spTgt spid="5125">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5125">
                                            <p:txEl>
                                              <p:pRg st="0" end="0"/>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rbrake.wav"/>
                                        </p:tgtEl>
                                      </p:cMediaNode>
                                    </p:audio>
                                  </p:subTnLst>
                                </p:cTn>
                              </p:par>
                              <p:par>
                                <p:cTn id="9" presetID="2" presetClass="entr" presetSubtype="2" fill="hold" grpId="0" nodeType="withEffect">
                                  <p:stCondLst>
                                    <p:cond delay="0"/>
                                  </p:stCondLst>
                                  <p:childTnLst>
                                    <p:set>
                                      <p:cBhvr>
                                        <p:cTn id="10" dur="1" fill="hold">
                                          <p:stCondLst>
                                            <p:cond delay="0"/>
                                          </p:stCondLst>
                                        </p:cTn>
                                        <p:tgtEl>
                                          <p:spTgt spid="5125">
                                            <p:txEl>
                                              <p:pRg st="1" end="1"/>
                                            </p:txEl>
                                          </p:spTgt>
                                        </p:tgtEl>
                                        <p:attrNameLst>
                                          <p:attrName>style.visibility</p:attrName>
                                        </p:attrNameLst>
                                      </p:cBhvr>
                                      <p:to>
                                        <p:strVal val="visible"/>
                                      </p:to>
                                    </p:set>
                                    <p:anim calcmode="lin" valueType="num">
                                      <p:cBhvr additive="base">
                                        <p:cTn id="11" dur="500" fill="hold"/>
                                        <p:tgtEl>
                                          <p:spTgt spid="5125">
                                            <p:txEl>
                                              <p:pRg st="1" end="1"/>
                                            </p:txEl>
                                          </p:spTgt>
                                        </p:tgtEl>
                                        <p:attrNameLst>
                                          <p:attrName>ppt_x</p:attrName>
                                        </p:attrNameLst>
                                      </p:cBhvr>
                                      <p:tavLst>
                                        <p:tav tm="0">
                                          <p:val>
                                            <p:strVal val="1+#ppt_w/2"/>
                                          </p:val>
                                        </p:tav>
                                        <p:tav tm="100000">
                                          <p:val>
                                            <p:strVal val="#ppt_x"/>
                                          </p:val>
                                        </p:tav>
                                      </p:tavLst>
                                    </p:anim>
                                    <p:anim calcmode="lin" valueType="num">
                                      <p:cBhvr additive="base">
                                        <p:cTn id="12" dur="500" fill="hold"/>
                                        <p:tgtEl>
                                          <p:spTgt spid="5125">
                                            <p:txEl>
                                              <p:pRg st="1" end="1"/>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carbrake.wav"/>
                                        </p:tgtEl>
                                      </p:cMediaNode>
                                    </p:audio>
                                  </p:subTnLst>
                                </p:cTn>
                              </p:par>
                              <p:par>
                                <p:cTn id="13" presetID="2" presetClass="entr" presetSubtype="2" fill="hold" grpId="0" nodeType="withEffect">
                                  <p:stCondLst>
                                    <p:cond delay="0"/>
                                  </p:stCondLst>
                                  <p:childTnLst>
                                    <p:set>
                                      <p:cBhvr>
                                        <p:cTn id="14" dur="1" fill="hold">
                                          <p:stCondLst>
                                            <p:cond delay="0"/>
                                          </p:stCondLst>
                                        </p:cTn>
                                        <p:tgtEl>
                                          <p:spTgt spid="5125">
                                            <p:txEl>
                                              <p:pRg st="2" end="2"/>
                                            </p:txEl>
                                          </p:spTgt>
                                        </p:tgtEl>
                                        <p:attrNameLst>
                                          <p:attrName>style.visibility</p:attrName>
                                        </p:attrNameLst>
                                      </p:cBhvr>
                                      <p:to>
                                        <p:strVal val="visible"/>
                                      </p:to>
                                    </p:set>
                                    <p:anim calcmode="lin" valueType="num">
                                      <p:cBhvr additive="base">
                                        <p:cTn id="15" dur="500" fill="hold"/>
                                        <p:tgtEl>
                                          <p:spTgt spid="5125">
                                            <p:txEl>
                                              <p:pRg st="2" end="2"/>
                                            </p:txEl>
                                          </p:spTgt>
                                        </p:tgtEl>
                                        <p:attrNameLst>
                                          <p:attrName>ppt_x</p:attrName>
                                        </p:attrNameLst>
                                      </p:cBhvr>
                                      <p:tavLst>
                                        <p:tav tm="0">
                                          <p:val>
                                            <p:strVal val="1+#ppt_w/2"/>
                                          </p:val>
                                        </p:tav>
                                        <p:tav tm="100000">
                                          <p:val>
                                            <p:strVal val="#ppt_x"/>
                                          </p:val>
                                        </p:tav>
                                      </p:tavLst>
                                    </p:anim>
                                    <p:anim calcmode="lin" valueType="num">
                                      <p:cBhvr additive="base">
                                        <p:cTn id="16" dur="500" fill="hold"/>
                                        <p:tgtEl>
                                          <p:spTgt spid="5125">
                                            <p:txEl>
                                              <p:pRg st="2" end="2"/>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3"/>
                                            </p:cond>
                                          </p:stCondLst>
                                          <p:endCondLst>
                                            <p:cond evt="onStopAudio" delay="0">
                                              <p:tgtEl>
                                                <p:sldTgt/>
                                              </p:tgtEl>
                                            </p:cond>
                                          </p:endCondLst>
                                        </p:cTn>
                                        <p:tgtEl>
                                          <p:sndTgt r:embed="rId3" name="carbrake.wav"/>
                                        </p:tgtEl>
                                      </p:cMediaNode>
                                    </p:audio>
                                  </p:subTnLst>
                                </p:cTn>
                              </p:par>
                              <p:par>
                                <p:cTn id="17" presetID="2" presetClass="entr" presetSubtype="2" fill="hold" grpId="0" nodeType="withEffect">
                                  <p:stCondLst>
                                    <p:cond delay="0"/>
                                  </p:stCondLst>
                                  <p:childTnLst>
                                    <p:set>
                                      <p:cBhvr>
                                        <p:cTn id="18" dur="1" fill="hold">
                                          <p:stCondLst>
                                            <p:cond delay="0"/>
                                          </p:stCondLst>
                                        </p:cTn>
                                        <p:tgtEl>
                                          <p:spTgt spid="5125">
                                            <p:txEl>
                                              <p:pRg st="3" end="3"/>
                                            </p:txEl>
                                          </p:spTgt>
                                        </p:tgtEl>
                                        <p:attrNameLst>
                                          <p:attrName>style.visibility</p:attrName>
                                        </p:attrNameLst>
                                      </p:cBhvr>
                                      <p:to>
                                        <p:strVal val="visible"/>
                                      </p:to>
                                    </p:set>
                                    <p:anim calcmode="lin" valueType="num">
                                      <p:cBhvr additive="base">
                                        <p:cTn id="19" dur="500" fill="hold"/>
                                        <p:tgtEl>
                                          <p:spTgt spid="5125">
                                            <p:txEl>
                                              <p:pRg st="3" end="3"/>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5125">
                                            <p:txEl>
                                              <p:pRg st="3" end="3"/>
                                            </p:txEl>
                                          </p:spTgt>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3" name="carbrak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5"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B6AEFBA0-CB4E-4748-A126-7BC7113B7AFF}"/>
              </a:ext>
            </a:extLst>
          </p:cNvPr>
          <p:cNvSpPr>
            <a:spLocks noGrp="1" noChangeArrowheads="1"/>
          </p:cNvSpPr>
          <p:nvPr>
            <p:ph type="title"/>
          </p:nvPr>
        </p:nvSpPr>
        <p:spPr/>
        <p:txBody>
          <a:bodyPr/>
          <a:lstStyle/>
          <a:p>
            <a:pPr fontAlgn="auto">
              <a:spcAft>
                <a:spcPts val="0"/>
              </a:spcAft>
              <a:defRPr/>
            </a:pPr>
            <a:r>
              <a:rPr lang="en-US"/>
              <a:t>The Future Looks Bright</a:t>
            </a:r>
          </a:p>
        </p:txBody>
      </p:sp>
      <p:sp>
        <p:nvSpPr>
          <p:cNvPr id="21508" name="Rectangle 3">
            <a:extLst>
              <a:ext uri="{FF2B5EF4-FFF2-40B4-BE49-F238E27FC236}">
                <a16:creationId xmlns:a16="http://schemas.microsoft.com/office/drawing/2014/main" id="{128CF92D-ACB5-4775-940F-7D621D832E5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Job satisfaction </a:t>
            </a:r>
          </a:p>
          <a:p>
            <a:pPr lvl="1"/>
            <a:r>
              <a:rPr lang="en-US" altLang="en-US" dirty="0"/>
              <a:t>Excellent pay</a:t>
            </a:r>
          </a:p>
          <a:p>
            <a:pPr lvl="1"/>
            <a:r>
              <a:rPr lang="en-US" altLang="en-US" dirty="0"/>
              <a:t>Challenging future</a:t>
            </a:r>
          </a:p>
          <a:p>
            <a:pPr lvl="1"/>
            <a:r>
              <a:rPr lang="en-US" altLang="en-US" dirty="0"/>
              <a:t>Career movement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11">
            <a:extLst>
              <a:ext uri="{FF2B5EF4-FFF2-40B4-BE49-F238E27FC236}">
                <a16:creationId xmlns:a16="http://schemas.microsoft.com/office/drawing/2014/main" id="{5C0AE68C-064B-41C2-A1E6-E060E500AE3A}"/>
              </a:ext>
            </a:extLst>
          </p:cNvPr>
          <p:cNvSpPr>
            <a:spLocks noGrp="1" noChangeArrowheads="1"/>
          </p:cNvSpPr>
          <p:nvPr>
            <p:ph type="title"/>
          </p:nvPr>
        </p:nvSpPr>
        <p:spPr/>
        <p:txBody>
          <a:bodyPr/>
          <a:lstStyle/>
          <a:p>
            <a:pPr fontAlgn="auto">
              <a:spcAft>
                <a:spcPts val="0"/>
              </a:spcAft>
              <a:defRPr/>
            </a:pPr>
            <a:r>
              <a:rPr lang="en-US"/>
              <a:t>Material You Need</a:t>
            </a:r>
          </a:p>
        </p:txBody>
      </p:sp>
      <p:sp>
        <p:nvSpPr>
          <p:cNvPr id="22532" name="Rectangle 5">
            <a:extLst>
              <a:ext uri="{FF2B5EF4-FFF2-40B4-BE49-F238E27FC236}">
                <a16:creationId xmlns:a16="http://schemas.microsoft.com/office/drawing/2014/main" id="{2C12FE21-E4F0-48A4-B8F8-372CAFC90B4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r>
              <a:rPr lang="en-US" altLang="en-US" dirty="0"/>
              <a:t>Class copies of grinding diagrams</a:t>
            </a:r>
          </a:p>
          <a:p>
            <a:pPr lvl="1"/>
            <a:r>
              <a:rPr lang="en-US" altLang="en-US" dirty="0"/>
              <a:t>Class copies of electrodes chart</a:t>
            </a:r>
          </a:p>
        </p:txBody>
      </p:sp>
      <p:pic>
        <p:nvPicPr>
          <p:cNvPr id="22533" name="Picture 3" descr="welder_arc_welding_beam_lg_clr__ST">
            <a:extLst>
              <a:ext uri="{FF2B5EF4-FFF2-40B4-BE49-F238E27FC236}">
                <a16:creationId xmlns:a16="http://schemas.microsoft.com/office/drawing/2014/main" id="{870A8A9D-0B19-4FF1-9674-4E01A38BF8B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5542" y="1420420"/>
            <a:ext cx="3464438" cy="3004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5E338A17-5DD8-4761-B4F1-A2DE6B0AA76A}"/>
              </a:ext>
            </a:extLst>
          </p:cNvPr>
          <p:cNvSpPr>
            <a:spLocks noGrp="1" noChangeArrowheads="1"/>
          </p:cNvSpPr>
          <p:nvPr>
            <p:ph type="title"/>
          </p:nvPr>
        </p:nvSpPr>
        <p:spPr/>
        <p:txBody>
          <a:bodyPr/>
          <a:lstStyle/>
          <a:p>
            <a:pPr fontAlgn="auto">
              <a:spcAft>
                <a:spcPts val="0"/>
              </a:spcAft>
              <a:defRPr/>
            </a:pPr>
            <a:r>
              <a:rPr lang="en-US" dirty="0"/>
              <a:t>Work Activities</a:t>
            </a:r>
            <a:endParaRPr lang="en-US" sz="4300" dirty="0"/>
          </a:p>
        </p:txBody>
      </p:sp>
      <p:sp>
        <p:nvSpPr>
          <p:cNvPr id="23556" name="Rectangle 3">
            <a:extLst>
              <a:ext uri="{FF2B5EF4-FFF2-40B4-BE49-F238E27FC236}">
                <a16:creationId xmlns:a16="http://schemas.microsoft.com/office/drawing/2014/main" id="{BDA3F859-8416-44D4-A4E8-6A4FF06975F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b="1" dirty="0"/>
              <a:t>Tungsten Electrode Selection</a:t>
            </a:r>
          </a:p>
          <a:p>
            <a:pPr lvl="2" indent="-342900"/>
            <a:r>
              <a:rPr lang="en-US" altLang="en-US" sz="2400" dirty="0"/>
              <a:t>Basic Electrode Color Codes</a:t>
            </a:r>
          </a:p>
          <a:p>
            <a:pPr lvl="2" indent="-342900"/>
            <a:r>
              <a:rPr lang="en-US" altLang="en-US" sz="2400" dirty="0"/>
              <a:t>Basic Electrode Applications</a:t>
            </a:r>
          </a:p>
          <a:p>
            <a:pPr lvl="2" indent="-342900"/>
            <a:r>
              <a:rPr lang="en-US" altLang="en-US" sz="2400" dirty="0"/>
              <a:t>Polarity Settings</a:t>
            </a:r>
          </a:p>
          <a:p>
            <a:pPr lvl="2" indent="-342900"/>
            <a:r>
              <a:rPr lang="en-US" altLang="en-US" sz="2400" dirty="0"/>
              <a:t>Shapes</a:t>
            </a:r>
          </a:p>
          <a:p>
            <a:pPr lvl="1"/>
            <a:r>
              <a:rPr lang="en-US" altLang="en-US" b="1" dirty="0"/>
              <a:t>Grinding</a:t>
            </a:r>
          </a:p>
          <a:p>
            <a:pPr lvl="1"/>
            <a:endParaRPr lang="en-US" alt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a:extLst>
              <a:ext uri="{FF2B5EF4-FFF2-40B4-BE49-F238E27FC236}">
                <a16:creationId xmlns:a16="http://schemas.microsoft.com/office/drawing/2014/main" id="{E8E06BBF-5C0A-4D4D-ACFB-DA772FC49BFF}"/>
              </a:ext>
            </a:extLst>
          </p:cNvPr>
          <p:cNvSpPr>
            <a:spLocks noGrp="1" noChangeArrowheads="1"/>
          </p:cNvSpPr>
          <p:nvPr>
            <p:ph type="title"/>
          </p:nvPr>
        </p:nvSpPr>
        <p:spPr/>
        <p:txBody>
          <a:bodyPr/>
          <a:lstStyle/>
          <a:p>
            <a:pPr fontAlgn="auto">
              <a:spcAft>
                <a:spcPts val="0"/>
              </a:spcAft>
              <a:defRPr/>
            </a:pPr>
            <a:r>
              <a:rPr lang="en-US"/>
              <a:t>Remember to:</a:t>
            </a:r>
          </a:p>
        </p:txBody>
      </p:sp>
      <p:sp>
        <p:nvSpPr>
          <p:cNvPr id="24580" name="Rectangle 3">
            <a:extLst>
              <a:ext uri="{FF2B5EF4-FFF2-40B4-BE49-F238E27FC236}">
                <a16:creationId xmlns:a16="http://schemas.microsoft.com/office/drawing/2014/main" id="{72F5719E-868E-48D5-A90D-094EAA212DC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400"/>
              <a:t>Check and Re-Check Your Work</a:t>
            </a:r>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http://schemas.microsoft.com/sharepoint/v3"/>
    <ds:schemaRef ds:uri="http://schemas.microsoft.com/office/infopath/2007/PartnerControls"/>
    <ds:schemaRef ds:uri="http://schemas.openxmlformats.org/package/2006/metadata/core-properties"/>
    <ds:schemaRef ds:uri="http://schemas.microsoft.com/office/2006/metadata/properties"/>
    <ds:schemaRef ds:uri="http://purl.org/dc/dcmitype/"/>
    <ds:schemaRef ds:uri="http://purl.org/dc/terms/"/>
    <ds:schemaRef ds:uri="http://schemas.microsoft.com/office/2006/documentManagement/types"/>
    <ds:schemaRef ds:uri="http://purl.org/dc/elements/1.1/"/>
    <ds:schemaRef ds:uri="56ea17bb-c96d-4826-b465-01eec0dd23dd"/>
    <ds:schemaRef ds:uri="05d88611-e516-4d1a-b12e-39107e78b3d0"/>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35</TotalTime>
  <Words>105</Words>
  <Application>Microsoft Office PowerPoint</Application>
  <PresentationFormat>Widescreen</PresentationFormat>
  <Paragraphs>29</Paragraphs>
  <Slides>7</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.AppleSystemUIFont</vt:lpstr>
      <vt:lpstr>Arial</vt:lpstr>
      <vt:lpstr>Calibri</vt:lpstr>
      <vt:lpstr>Open Sans</vt:lpstr>
      <vt:lpstr>Open Sans SemiBold</vt:lpstr>
      <vt:lpstr>Times New Roman</vt:lpstr>
      <vt:lpstr>2_Office Theme</vt:lpstr>
      <vt:lpstr>3_Office Theme</vt:lpstr>
      <vt:lpstr>4_Office Theme</vt:lpstr>
      <vt:lpstr>PowerPoint Presentation</vt:lpstr>
      <vt:lpstr>PowerPoint Presentation</vt:lpstr>
      <vt:lpstr> Objectives</vt:lpstr>
      <vt:lpstr>The Future Looks Bright</vt:lpstr>
      <vt:lpstr>Material You Need</vt:lpstr>
      <vt:lpstr>Work Activities</vt:lpstr>
      <vt:lpstr>Remember to: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11</cp:revision>
  <cp:lastPrinted>2017-07-07T16:17:37Z</cp:lastPrinted>
  <dcterms:created xsi:type="dcterms:W3CDTF">2017-07-11T23:58:30Z</dcterms:created>
  <dcterms:modified xsi:type="dcterms:W3CDTF">2017-07-24T20:45:30Z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