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31" r:id="rId13"/>
    <p:sldId id="332" r:id="rId14"/>
    <p:sldId id="336" r:id="rId15"/>
    <p:sldId id="333" r:id="rId16"/>
    <p:sldId id="334" r:id="rId17"/>
    <p:sldId id="335"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careerclusters.org/" TargetMode="External"/><Relationship Id="rId2" Type="http://schemas.openxmlformats.org/officeDocument/2006/relationships/hyperlink" Target="http://www.online.onetcenter.org/" TargetMode="External"/><Relationship Id="rId1" Type="http://schemas.openxmlformats.org/officeDocument/2006/relationships/slideLayout" Target="../slideLayouts/slideLayout3.xml"/><Relationship Id="rId4" Type="http://schemas.openxmlformats.org/officeDocument/2006/relationships/hyperlink" Target="http://www.achievetexa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What Is The </a:t>
            </a:r>
            <a:br>
              <a:rPr lang="en-US" dirty="0"/>
            </a:br>
            <a:r>
              <a:rPr lang="en-US" dirty="0"/>
              <a:t>AAVTC Career Cluster?</a:t>
            </a:r>
          </a:p>
          <a:p>
            <a:pPr lvl="1"/>
            <a:r>
              <a:rPr lang="en-US" dirty="0"/>
              <a:t>Introduction to the AAVTC Exploration Module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Tentative Module Schedule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Day 6</a:t>
            </a:r>
          </a:p>
          <a:p>
            <a:pPr lvl="2"/>
            <a:r>
              <a:rPr lang="en-US" dirty="0"/>
              <a:t>Self Assessments</a:t>
            </a:r>
          </a:p>
          <a:p>
            <a:pPr lvl="1"/>
            <a:r>
              <a:rPr lang="en-US" b="1" dirty="0">
                <a:solidFill>
                  <a:schemeClr val="tx2"/>
                </a:solidFill>
              </a:rPr>
              <a:t>Day 7</a:t>
            </a:r>
          </a:p>
          <a:p>
            <a:pPr lvl="2"/>
            <a:r>
              <a:rPr lang="en-US" dirty="0"/>
              <a:t>A Career Journey</a:t>
            </a:r>
          </a:p>
          <a:p>
            <a:pPr lvl="1"/>
            <a:r>
              <a:rPr lang="en-US" b="1" dirty="0">
                <a:solidFill>
                  <a:schemeClr val="tx2"/>
                </a:solidFill>
              </a:rPr>
              <a:t>Day 8</a:t>
            </a:r>
          </a:p>
          <a:p>
            <a:pPr lvl="2"/>
            <a:r>
              <a:rPr lang="en-US" dirty="0"/>
              <a:t>In the News</a:t>
            </a:r>
          </a:p>
          <a:p>
            <a:pPr lvl="1"/>
            <a:r>
              <a:rPr lang="en-US" b="1" dirty="0">
                <a:solidFill>
                  <a:schemeClr val="tx2"/>
                </a:solidFill>
              </a:rPr>
              <a:t>Day 9</a:t>
            </a:r>
          </a:p>
          <a:p>
            <a:pPr lvl="2"/>
            <a:r>
              <a:rPr lang="en-US" dirty="0"/>
              <a:t>Scavenger Hunt</a:t>
            </a:r>
          </a:p>
          <a:p>
            <a:pPr lvl="1"/>
            <a:r>
              <a:rPr lang="en-US" b="1" dirty="0">
                <a:solidFill>
                  <a:schemeClr val="tx2"/>
                </a:solidFill>
              </a:rPr>
              <a:t>Day 10</a:t>
            </a:r>
          </a:p>
          <a:p>
            <a:pPr lvl="2"/>
            <a:r>
              <a:rPr lang="en-US" dirty="0"/>
              <a:t>Portfolio Maintenance, etc.</a:t>
            </a:r>
          </a:p>
          <a:p>
            <a:pPr lvl="2"/>
            <a:endParaRPr lang="en-US" dirty="0"/>
          </a:p>
          <a:p>
            <a:pPr lvl="1"/>
            <a:endParaRPr lang="en-US" dirty="0"/>
          </a:p>
        </p:txBody>
      </p:sp>
    </p:spTree>
    <p:extLst>
      <p:ext uri="{BB962C8B-B14F-4D97-AF65-F5344CB8AC3E}">
        <p14:creationId xmlns:p14="http://schemas.microsoft.com/office/powerpoint/2010/main" val="3926184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Participation in all activities</a:t>
            </a:r>
          </a:p>
          <a:p>
            <a:pPr lvl="1"/>
            <a:r>
              <a:rPr lang="en-US" dirty="0"/>
              <a:t>Good behavior</a:t>
            </a:r>
          </a:p>
          <a:p>
            <a:pPr lvl="1"/>
            <a:r>
              <a:rPr lang="en-US" dirty="0"/>
              <a:t>Respectfulness to all guests and other students</a:t>
            </a:r>
          </a:p>
          <a:p>
            <a:pPr lvl="1"/>
            <a:r>
              <a:rPr lang="en-US" dirty="0"/>
              <a:t>Close attention to assignment deadlines and instructions</a:t>
            </a:r>
          </a:p>
          <a:p>
            <a:pPr lvl="1"/>
            <a:endParaRPr lang="en-US" dirty="0"/>
          </a:p>
        </p:txBody>
      </p:sp>
    </p:spTree>
    <p:extLst>
      <p:ext uri="{BB962C8B-B14F-4D97-AF65-F5344CB8AC3E}">
        <p14:creationId xmlns:p14="http://schemas.microsoft.com/office/powerpoint/2010/main" val="2350277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 #1</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Career Pathway Matching Activity</a:t>
            </a:r>
          </a:p>
          <a:p>
            <a:pPr marL="0" lvl="1" indent="0">
              <a:buNone/>
            </a:pPr>
            <a:endParaRPr lang="en-US" dirty="0"/>
          </a:p>
        </p:txBody>
      </p:sp>
    </p:spTree>
    <p:extLst>
      <p:ext uri="{BB962C8B-B14F-4D97-AF65-F5344CB8AC3E}">
        <p14:creationId xmlns:p14="http://schemas.microsoft.com/office/powerpoint/2010/main" val="2865091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hlinkClick r:id="rId2"/>
              </a:rPr>
              <a:t>www.online.onetcenter.org</a:t>
            </a:r>
            <a:r>
              <a:rPr lang="en-US" dirty="0"/>
              <a:t> </a:t>
            </a:r>
          </a:p>
          <a:p>
            <a:pPr lvl="1"/>
            <a:r>
              <a:rPr lang="en-US" dirty="0">
                <a:hlinkClick r:id="rId3"/>
              </a:rPr>
              <a:t>www.careerclusters.org</a:t>
            </a:r>
            <a:r>
              <a:rPr lang="en-US" dirty="0"/>
              <a:t> </a:t>
            </a:r>
          </a:p>
          <a:p>
            <a:pPr lvl="1"/>
            <a:r>
              <a:rPr lang="en-US" dirty="0">
                <a:hlinkClick r:id="rId4"/>
              </a:rPr>
              <a:t>www.achievetexas.org</a:t>
            </a:r>
            <a:r>
              <a:rPr lang="en-US" dirty="0"/>
              <a:t> </a:t>
            </a:r>
          </a:p>
          <a:p>
            <a:pPr marL="0" lvl="1" indent="0">
              <a:buNone/>
            </a:pPr>
            <a:endParaRPr lang="en-US" dirty="0"/>
          </a:p>
        </p:txBody>
      </p:sp>
    </p:spTree>
    <p:extLst>
      <p:ext uri="{BB962C8B-B14F-4D97-AF65-F5344CB8AC3E}">
        <p14:creationId xmlns:p14="http://schemas.microsoft.com/office/powerpoint/2010/main" val="366703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About the Cluster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of the 16 National Career Clusters</a:t>
            </a:r>
          </a:p>
          <a:p>
            <a:pPr lvl="1"/>
            <a:r>
              <a:rPr lang="en-US" dirty="0"/>
              <a:t>Involves planning, managing, and providing: </a:t>
            </a:r>
          </a:p>
          <a:p>
            <a:pPr lvl="2"/>
            <a:r>
              <a:rPr lang="en-US" dirty="0"/>
              <a:t>Multimedia content, including visual, performing arts and design, journalism, and entertainment services</a:t>
            </a:r>
          </a:p>
          <a:p>
            <a:pPr lvl="1"/>
            <a:r>
              <a:rPr lang="en-US" dirty="0"/>
              <a:t>Has five career pathways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Cluster Name Career Pathways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Audio and Video Technology and Film</a:t>
            </a:r>
          </a:p>
          <a:p>
            <a:pPr lvl="2"/>
            <a:r>
              <a:rPr lang="en-US" dirty="0"/>
              <a:t>Ex: Audio and Video Equipment Technicians</a:t>
            </a:r>
          </a:p>
          <a:p>
            <a:pPr lvl="1"/>
            <a:r>
              <a:rPr lang="en-US" b="1" dirty="0">
                <a:solidFill>
                  <a:schemeClr val="tx2"/>
                </a:solidFill>
              </a:rPr>
              <a:t>Printing Technology</a:t>
            </a:r>
          </a:p>
          <a:p>
            <a:pPr lvl="2"/>
            <a:r>
              <a:rPr lang="en-US" dirty="0"/>
              <a:t>Ex: Prepress Technicians</a:t>
            </a:r>
          </a:p>
          <a:p>
            <a:pPr lvl="1"/>
            <a:r>
              <a:rPr lang="en-US" b="1" dirty="0">
                <a:solidFill>
                  <a:schemeClr val="tx2"/>
                </a:solidFill>
              </a:rPr>
              <a:t>Visual Arts</a:t>
            </a:r>
          </a:p>
          <a:p>
            <a:pPr lvl="2"/>
            <a:r>
              <a:rPr lang="en-US" dirty="0"/>
              <a:t>Ex: Film and Video Editors</a:t>
            </a:r>
          </a:p>
          <a:p>
            <a:pPr lvl="2"/>
            <a:endParaRPr lang="en-US" dirty="0"/>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Cluster Name Career Pathways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Performing Arts</a:t>
            </a:r>
          </a:p>
          <a:p>
            <a:pPr lvl="2"/>
            <a:r>
              <a:rPr lang="en-US" dirty="0"/>
              <a:t>Ex: Fine Artists, Including Painters, Sculptors, and Illustrators</a:t>
            </a:r>
          </a:p>
          <a:p>
            <a:pPr lvl="1"/>
            <a:r>
              <a:rPr lang="en-US" b="1" dirty="0">
                <a:solidFill>
                  <a:schemeClr val="tx2"/>
                </a:solidFill>
              </a:rPr>
              <a:t>Journalism and Broadcasting</a:t>
            </a:r>
          </a:p>
          <a:p>
            <a:pPr lvl="2"/>
            <a:r>
              <a:rPr lang="en-US" dirty="0"/>
              <a:t>Ex: Broadcast News Analysts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Traits of People in the AAVTC Field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Strong critical thinking and active listening skills</a:t>
            </a:r>
          </a:p>
          <a:p>
            <a:pPr lvl="1"/>
            <a:r>
              <a:rPr lang="en-US" dirty="0"/>
              <a:t>Great communication skills</a:t>
            </a:r>
          </a:p>
          <a:p>
            <a:pPr lvl="1"/>
            <a:r>
              <a:rPr lang="en-US" dirty="0"/>
              <a:t>Good technical skills</a:t>
            </a:r>
          </a:p>
          <a:p>
            <a:pPr lvl="1"/>
            <a:r>
              <a:rPr lang="en-US" dirty="0"/>
              <a:t>Strong time management and monitoring skills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Fastest Growing Career Cluster Careers (2006 –2016)</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Video Game Designers</a:t>
            </a:r>
          </a:p>
          <a:p>
            <a:pPr lvl="1"/>
            <a:r>
              <a:rPr lang="en-US" dirty="0"/>
              <a:t>Graphic Designers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Top 10 Career Cluster Careers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lvl="1" indent="-514350">
              <a:buFont typeface="+mj-lt"/>
              <a:buAutoNum type="arabicPeriod"/>
            </a:pPr>
            <a:r>
              <a:rPr lang="en-US" dirty="0"/>
              <a:t>Audio and Video Equipment Technicians</a:t>
            </a:r>
          </a:p>
          <a:p>
            <a:pPr marL="514350" lvl="1" indent="-514350">
              <a:buFont typeface="+mj-lt"/>
              <a:buAutoNum type="arabicPeriod"/>
            </a:pPr>
            <a:r>
              <a:rPr lang="en-US" dirty="0"/>
              <a:t>Audio-Visual and Multimedia Collections Specialists</a:t>
            </a:r>
          </a:p>
          <a:p>
            <a:pPr marL="514350" lvl="1" indent="-514350">
              <a:buFont typeface="+mj-lt"/>
              <a:buAutoNum type="arabicPeriod"/>
            </a:pPr>
            <a:r>
              <a:rPr lang="en-US" dirty="0"/>
              <a:t>Electronic Home Entertainment Equipment Installers and Repairers</a:t>
            </a:r>
          </a:p>
          <a:p>
            <a:pPr marL="514350" lvl="1" indent="-514350">
              <a:buFont typeface="+mj-lt"/>
              <a:buAutoNum type="arabicPeriod"/>
            </a:pPr>
            <a:r>
              <a:rPr lang="en-US" dirty="0"/>
              <a:t>Broadcast Technicians</a:t>
            </a:r>
          </a:p>
          <a:p>
            <a:pPr marL="514350" lvl="1" indent="-514350">
              <a:buFont typeface="+mj-lt"/>
              <a:buAutoNum type="arabicPeriod"/>
            </a:pPr>
            <a:r>
              <a:rPr lang="en-US" dirty="0"/>
              <a:t>Film and Video Editors</a:t>
            </a:r>
          </a:p>
          <a:p>
            <a:pPr marL="514350" lvl="1" indent="-514350">
              <a:buFont typeface="+mj-lt"/>
              <a:buAutoNum type="arabicPeriod"/>
            </a:pPr>
            <a:r>
              <a:rPr lang="en-US" dirty="0"/>
              <a:t>Multimedia Artists and Animators</a:t>
            </a:r>
          </a:p>
          <a:p>
            <a:pPr marL="514350" lvl="1" indent="-514350">
              <a:buFont typeface="+mj-lt"/>
              <a:buAutoNum type="arabicPeriod"/>
            </a:pPr>
            <a:r>
              <a:rPr lang="en-US" dirty="0"/>
              <a:t>Camera Operators, Television, Video, and Motion Picture</a:t>
            </a:r>
          </a:p>
          <a:p>
            <a:pPr marL="514350" lvl="1" indent="-514350">
              <a:buFont typeface="+mj-lt"/>
              <a:buAutoNum type="arabicPeriod"/>
            </a:pPr>
            <a:r>
              <a:rPr lang="en-US" dirty="0"/>
              <a:t>Video Game Designers</a:t>
            </a:r>
          </a:p>
          <a:p>
            <a:pPr marL="514350" lvl="1" indent="-514350">
              <a:buFont typeface="+mj-lt"/>
              <a:buAutoNum type="arabicPeriod"/>
            </a:pPr>
            <a:r>
              <a:rPr lang="en-US" dirty="0"/>
              <a:t>Sound Engineering Technicians</a:t>
            </a:r>
          </a:p>
          <a:p>
            <a:pPr marL="514350" lvl="1" indent="-514350">
              <a:buFont typeface="+mj-lt"/>
              <a:buAutoNum type="arabicPeriod"/>
            </a:pPr>
            <a:r>
              <a:rPr lang="en-US" dirty="0"/>
              <a:t>Camera and Photographic Equipment Repairers</a:t>
            </a:r>
          </a:p>
        </p:txBody>
      </p:sp>
    </p:spTree>
    <p:extLst>
      <p:ext uri="{BB962C8B-B14F-4D97-AF65-F5344CB8AC3E}">
        <p14:creationId xmlns:p14="http://schemas.microsoft.com/office/powerpoint/2010/main" val="108372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Tentative Module Schedule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Day 1</a:t>
            </a:r>
          </a:p>
          <a:p>
            <a:pPr lvl="2"/>
            <a:r>
              <a:rPr lang="en-US" dirty="0"/>
              <a:t>Module Introduction</a:t>
            </a:r>
          </a:p>
          <a:p>
            <a:pPr lvl="1"/>
            <a:r>
              <a:rPr lang="en-US" b="1" dirty="0">
                <a:solidFill>
                  <a:schemeClr val="tx2"/>
                </a:solidFill>
              </a:rPr>
              <a:t>Day 2 </a:t>
            </a:r>
          </a:p>
          <a:p>
            <a:pPr lvl="2"/>
            <a:r>
              <a:rPr lang="en-US" dirty="0"/>
              <a:t>Explore the Audio and Video Technology and Film Pathway</a:t>
            </a:r>
          </a:p>
          <a:p>
            <a:pPr lvl="2"/>
            <a:r>
              <a:rPr lang="en-US" dirty="0"/>
              <a:t>Explore the Printing Technology Pathway</a:t>
            </a:r>
          </a:p>
          <a:p>
            <a:pPr lvl="1"/>
            <a:r>
              <a:rPr lang="en-US" b="1" dirty="0">
                <a:solidFill>
                  <a:schemeClr val="tx2"/>
                </a:solidFill>
              </a:rPr>
              <a:t>Day 3 </a:t>
            </a:r>
            <a:r>
              <a:rPr lang="en-US" dirty="0"/>
              <a:t>and</a:t>
            </a:r>
            <a:r>
              <a:rPr lang="en-US" b="1" dirty="0">
                <a:solidFill>
                  <a:schemeClr val="tx2"/>
                </a:solidFill>
              </a:rPr>
              <a:t> Day 4</a:t>
            </a:r>
          </a:p>
          <a:p>
            <a:pPr lvl="2"/>
            <a:r>
              <a:rPr lang="en-US" dirty="0"/>
              <a:t>Explore the Visual Arts Pathway</a:t>
            </a:r>
          </a:p>
          <a:p>
            <a:pPr lvl="2"/>
            <a:r>
              <a:rPr lang="en-US" dirty="0"/>
              <a:t>Explore the Performing Arts Pathway</a:t>
            </a:r>
          </a:p>
          <a:p>
            <a:pPr lvl="1"/>
            <a:r>
              <a:rPr lang="en-US" b="1" dirty="0">
                <a:solidFill>
                  <a:schemeClr val="tx2"/>
                </a:solidFill>
              </a:rPr>
              <a:t>Day 5</a:t>
            </a:r>
          </a:p>
          <a:p>
            <a:pPr lvl="2"/>
            <a:r>
              <a:rPr lang="en-US" dirty="0"/>
              <a:t>Explore the Journalism and Broadcasting Pathway</a:t>
            </a:r>
            <a:endParaRPr lang="en-US" b="1" dirty="0">
              <a:solidFill>
                <a:schemeClr val="tx2"/>
              </a:solidFill>
            </a:endParaRPr>
          </a:p>
          <a:p>
            <a:pPr marL="457200" lvl="2" indent="0">
              <a:buNone/>
            </a:pPr>
            <a:endParaRPr lang="en-US" dirty="0"/>
          </a:p>
          <a:p>
            <a:pPr lvl="1"/>
            <a:endParaRPr lang="en-US" dirty="0"/>
          </a:p>
        </p:txBody>
      </p:sp>
    </p:spTree>
    <p:extLst>
      <p:ext uri="{BB962C8B-B14F-4D97-AF65-F5344CB8AC3E}">
        <p14:creationId xmlns:p14="http://schemas.microsoft.com/office/powerpoint/2010/main" val="140437085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312</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About the Cluster</vt:lpstr>
      <vt:lpstr>Cluster Name Career Pathways</vt:lpstr>
      <vt:lpstr>Cluster Name Career Pathways</vt:lpstr>
      <vt:lpstr>Traits of People in the AAVTC Field</vt:lpstr>
      <vt:lpstr>Fastest Growing Career Cluster Careers (2006 –2016)</vt:lpstr>
      <vt:lpstr>Top 10 Career Cluster Careers</vt:lpstr>
      <vt:lpstr>Tentative Module Schedule</vt:lpstr>
      <vt:lpstr>Tentative Module Schedule</vt:lpstr>
      <vt:lpstr>Expectations</vt:lpstr>
      <vt:lpstr>Assignment #1</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25</cp:revision>
  <cp:lastPrinted>2017-07-07T16:17:37Z</cp:lastPrinted>
  <dcterms:created xsi:type="dcterms:W3CDTF">2017-07-11T23:58:30Z</dcterms:created>
  <dcterms:modified xsi:type="dcterms:W3CDTF">2017-07-17T21:25:26Z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